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72" r:id="rId3"/>
    <p:sldId id="273" r:id="rId4"/>
    <p:sldId id="268" r:id="rId5"/>
    <p:sldId id="271" r:id="rId6"/>
    <p:sldId id="269" r:id="rId7"/>
    <p:sldId id="258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85646" autoAdjust="0"/>
  </p:normalViewPr>
  <p:slideViewPr>
    <p:cSldViewPr snapToGrid="0">
      <p:cViewPr varScale="1">
        <p:scale>
          <a:sx n="103" d="100"/>
          <a:sy n="103" d="100"/>
        </p:scale>
        <p:origin x="84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22F0D-33A2-C44F-8A5D-E547C3039583}" type="doc">
      <dgm:prSet loTypeId="urn:microsoft.com/office/officeart/2005/8/layout/vList4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3D80860-710D-174D-9732-C6583E07842F}">
      <dgm:prSet phldrT="[Testo]" custT="1"/>
      <dgm:spPr/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n-GB" sz="2400" dirty="0"/>
            <a:t>Demonstration showcase of S-100 based products</a:t>
          </a:r>
          <a:endParaRPr lang="it-IT" sz="2400" dirty="0"/>
        </a:p>
      </dgm:t>
    </dgm:pt>
    <dgm:pt modelId="{2E92C63E-3A99-4546-B9F7-A97168DAAF82}" type="parTrans" cxnId="{635EE475-0678-9F4B-AF80-3DD19F45A1A9}">
      <dgm:prSet/>
      <dgm:spPr/>
      <dgm:t>
        <a:bodyPr/>
        <a:lstStyle/>
        <a:p>
          <a:endParaRPr lang="it-IT"/>
        </a:p>
      </dgm:t>
    </dgm:pt>
    <dgm:pt modelId="{0DE80E6D-F18E-904B-99CC-BFE20A55A21C}" type="sibTrans" cxnId="{635EE475-0678-9F4B-AF80-3DD19F45A1A9}">
      <dgm:prSet/>
      <dgm:spPr/>
      <dgm:t>
        <a:bodyPr/>
        <a:lstStyle/>
        <a:p>
          <a:endParaRPr lang="it-IT"/>
        </a:p>
      </dgm:t>
    </dgm:pt>
    <dgm:pt modelId="{D60E1395-442C-9E44-8805-B7E5A77D4DD2}">
      <dgm:prSet custT="1"/>
      <dgm:spPr/>
      <dgm:t>
        <a:bodyPr/>
        <a:lstStyle/>
        <a:p>
          <a:r>
            <a:rPr lang="en-GB" sz="2800" b="1" u="none" dirty="0"/>
            <a:t>Technical level </a:t>
          </a:r>
        </a:p>
      </dgm:t>
    </dgm:pt>
    <dgm:pt modelId="{50994245-6005-754B-AFC2-2EE2A7042004}" type="sibTrans" cxnId="{ED1B8EC7-9C98-5F45-A401-0DC16A5C1B36}">
      <dgm:prSet/>
      <dgm:spPr/>
      <dgm:t>
        <a:bodyPr/>
        <a:lstStyle/>
        <a:p>
          <a:endParaRPr lang="it-IT"/>
        </a:p>
      </dgm:t>
    </dgm:pt>
    <dgm:pt modelId="{5BF5238A-28F8-3D4B-99EB-E9ABAA9C6A2C}" type="parTrans" cxnId="{ED1B8EC7-9C98-5F45-A401-0DC16A5C1B36}">
      <dgm:prSet/>
      <dgm:spPr/>
      <dgm:t>
        <a:bodyPr/>
        <a:lstStyle/>
        <a:p>
          <a:endParaRPr lang="it-IT"/>
        </a:p>
      </dgm:t>
    </dgm:pt>
    <dgm:pt modelId="{9C833E31-A153-464C-8217-EB25E3FDE619}">
      <dgm:prSet phldrT="[Testo]" custT="1"/>
      <dgm:spPr/>
      <dgm:t>
        <a:bodyPr/>
        <a:lstStyle/>
        <a:p>
          <a:r>
            <a:rPr lang="it-IT" sz="2800" b="1" dirty="0"/>
            <a:t>Strategic Level</a:t>
          </a:r>
        </a:p>
      </dgm:t>
    </dgm:pt>
    <dgm:pt modelId="{7D50D706-B6E4-5F4A-9E5A-502276F858B3}" type="sibTrans" cxnId="{670C3340-2931-C148-AB89-8874A3482F33}">
      <dgm:prSet/>
      <dgm:spPr/>
      <dgm:t>
        <a:bodyPr/>
        <a:lstStyle/>
        <a:p>
          <a:endParaRPr lang="it-IT"/>
        </a:p>
      </dgm:t>
    </dgm:pt>
    <dgm:pt modelId="{FD774AFF-4443-804C-B59F-14EB472A4B5E}" type="parTrans" cxnId="{670C3340-2931-C148-AB89-8874A3482F33}">
      <dgm:prSet/>
      <dgm:spPr/>
      <dgm:t>
        <a:bodyPr/>
        <a:lstStyle/>
        <a:p>
          <a:endParaRPr lang="it-IT"/>
        </a:p>
      </dgm:t>
    </dgm:pt>
    <dgm:pt modelId="{8D71EDA4-9017-884B-9E04-714993B6B5D1}">
      <dgm:prSet phldrT="[Testo]" custT="1"/>
      <dgm:spPr/>
      <dgm:t>
        <a:bodyPr/>
        <a:lstStyle/>
        <a:p>
          <a:pPr marL="0"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GB" sz="2400" dirty="0"/>
            <a:t>Final remarks of the Resolution 2/2007 as amended</a:t>
          </a:r>
          <a:endParaRPr lang="it-IT" sz="2400" dirty="0"/>
        </a:p>
      </dgm:t>
    </dgm:pt>
    <dgm:pt modelId="{94E90026-B84D-1B43-AD78-C964762F7BF6}" type="sibTrans" cxnId="{CF5F10F6-8B62-EA4E-8F50-AB729FD2C158}">
      <dgm:prSet/>
      <dgm:spPr/>
      <dgm:t>
        <a:bodyPr/>
        <a:lstStyle/>
        <a:p>
          <a:endParaRPr lang="it-IT"/>
        </a:p>
      </dgm:t>
    </dgm:pt>
    <dgm:pt modelId="{37B867B3-FB32-E648-9236-B7135255BF2C}" type="parTrans" cxnId="{CF5F10F6-8B62-EA4E-8F50-AB729FD2C158}">
      <dgm:prSet/>
      <dgm:spPr/>
      <dgm:t>
        <a:bodyPr/>
        <a:lstStyle/>
        <a:p>
          <a:endParaRPr lang="it-IT"/>
        </a:p>
      </dgm:t>
    </dgm:pt>
    <dgm:pt modelId="{28CDA40F-D3DF-C940-B0DC-0ADDB5C0692C}">
      <dgm:prSet custT="1"/>
      <dgm:spPr/>
      <dgm:t>
        <a:bodyPr/>
        <a:lstStyle/>
        <a:p>
          <a:pPr marL="0"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GB" sz="2400" dirty="0"/>
            <a:t>Future of Paper charts</a:t>
          </a:r>
        </a:p>
      </dgm:t>
    </dgm:pt>
    <dgm:pt modelId="{09333C7A-F3A2-C549-9AE2-7B6C8BDA01FC}" type="sibTrans" cxnId="{536B3E12-1247-AF45-A306-389D2064049A}">
      <dgm:prSet/>
      <dgm:spPr/>
      <dgm:t>
        <a:bodyPr/>
        <a:lstStyle/>
        <a:p>
          <a:endParaRPr lang="it-IT"/>
        </a:p>
      </dgm:t>
    </dgm:pt>
    <dgm:pt modelId="{AE29B314-42FA-0E45-8C82-6ABDF3C5D6F5}" type="parTrans" cxnId="{536B3E12-1247-AF45-A306-389D2064049A}">
      <dgm:prSet/>
      <dgm:spPr/>
      <dgm:t>
        <a:bodyPr/>
        <a:lstStyle/>
        <a:p>
          <a:endParaRPr lang="it-IT"/>
        </a:p>
      </dgm:t>
    </dgm:pt>
    <dgm:pt modelId="{452122E5-D911-4CA0-9055-33C4ED1BFB98}">
      <dgm:prSet phldrT="[Testo]" custT="1"/>
      <dgm:spPr/>
      <dgm:t>
        <a:bodyPr/>
        <a:lstStyle/>
        <a:p>
          <a:pPr marL="0"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GB" sz="2400" dirty="0"/>
            <a:t>Revised Strategic Plan</a:t>
          </a:r>
          <a:endParaRPr lang="it-IT" sz="2400" dirty="0"/>
        </a:p>
      </dgm:t>
    </dgm:pt>
    <dgm:pt modelId="{21C39827-7AA9-434E-B5BB-9107E8E4CB0A}" type="parTrans" cxnId="{3AD57524-A77B-4860-BF99-2CABC6DC05DA}">
      <dgm:prSet/>
      <dgm:spPr/>
      <dgm:t>
        <a:bodyPr/>
        <a:lstStyle/>
        <a:p>
          <a:endParaRPr lang="en-US"/>
        </a:p>
      </dgm:t>
    </dgm:pt>
    <dgm:pt modelId="{15E54560-AE8C-41C1-9DBF-72BD501B6D12}" type="sibTrans" cxnId="{3AD57524-A77B-4860-BF99-2CABC6DC05DA}">
      <dgm:prSet/>
      <dgm:spPr/>
      <dgm:t>
        <a:bodyPr/>
        <a:lstStyle/>
        <a:p>
          <a:endParaRPr lang="en-US"/>
        </a:p>
      </dgm:t>
    </dgm:pt>
    <dgm:pt modelId="{7CFA1CE5-3C0C-4F18-BA2D-EB3E077B7162}">
      <dgm:prSet phldrT="[Testo]" custT="1"/>
      <dgm:spPr/>
      <dgm:t>
        <a:bodyPr/>
        <a:lstStyle/>
        <a:p>
          <a:pPr marL="0"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GB" sz="2400" dirty="0"/>
            <a:t>S-100 Implementation Strategy</a:t>
          </a:r>
          <a:endParaRPr lang="it-IT" sz="2400" dirty="0"/>
        </a:p>
      </dgm:t>
    </dgm:pt>
    <dgm:pt modelId="{529EC37A-8A9E-411C-A993-2FEC3FD0E6CF}" type="parTrans" cxnId="{745636DB-FACE-4AD7-928E-712F46350C43}">
      <dgm:prSet/>
      <dgm:spPr/>
      <dgm:t>
        <a:bodyPr/>
        <a:lstStyle/>
        <a:p>
          <a:endParaRPr lang="en-US"/>
        </a:p>
      </dgm:t>
    </dgm:pt>
    <dgm:pt modelId="{52923D1E-F88F-4B93-B1F9-160075005F4A}" type="sibTrans" cxnId="{745636DB-FACE-4AD7-928E-712F46350C43}">
      <dgm:prSet/>
      <dgm:spPr/>
      <dgm:t>
        <a:bodyPr/>
        <a:lstStyle/>
        <a:p>
          <a:endParaRPr lang="en-US"/>
        </a:p>
      </dgm:t>
    </dgm:pt>
    <dgm:pt modelId="{C3B305D0-0297-4C73-91A0-0EDE0F541847}">
      <dgm:prSet phldrT="[Testo]" custT="1"/>
      <dgm:spPr/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n-GB" sz="2400" dirty="0"/>
            <a:t>Development of the S-1xx Product Specifications and operationalization of S-1xx framework</a:t>
          </a:r>
          <a:endParaRPr lang="it-IT" sz="2400" dirty="0"/>
        </a:p>
      </dgm:t>
    </dgm:pt>
    <dgm:pt modelId="{6370B1E4-0221-4EB0-B894-762FD19F13D7}" type="parTrans" cxnId="{47F225AF-260E-4750-BD00-B92791DDB285}">
      <dgm:prSet/>
      <dgm:spPr/>
      <dgm:t>
        <a:bodyPr/>
        <a:lstStyle/>
        <a:p>
          <a:endParaRPr lang="en-US"/>
        </a:p>
      </dgm:t>
    </dgm:pt>
    <dgm:pt modelId="{EA374BA2-FD86-4DE3-864F-65BF735A7795}" type="sibTrans" cxnId="{47F225AF-260E-4750-BD00-B92791DDB285}">
      <dgm:prSet/>
      <dgm:spPr/>
      <dgm:t>
        <a:bodyPr/>
        <a:lstStyle/>
        <a:p>
          <a:endParaRPr lang="en-US"/>
        </a:p>
      </dgm:t>
    </dgm:pt>
    <dgm:pt modelId="{E7589B5E-AFFB-41E2-975B-062A49E32B30}">
      <dgm:prSet phldrT="[Testo]" custT="1"/>
      <dgm:spPr/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n-GB" sz="2400" dirty="0"/>
            <a:t>Priorities of IHO 2019 Work Plan 2</a:t>
          </a:r>
          <a:endParaRPr lang="it-IT" sz="2400" dirty="0"/>
        </a:p>
      </dgm:t>
    </dgm:pt>
    <dgm:pt modelId="{8EECDD69-50AF-4845-85FD-3A2F340933B7}" type="parTrans" cxnId="{BF2DF409-DD28-41CD-BF8D-DD321BE8BCEC}">
      <dgm:prSet/>
      <dgm:spPr/>
      <dgm:t>
        <a:bodyPr/>
        <a:lstStyle/>
        <a:p>
          <a:endParaRPr lang="en-US"/>
        </a:p>
      </dgm:t>
    </dgm:pt>
    <dgm:pt modelId="{11EC2082-C590-4C10-BA4B-C37CAD62B3FE}" type="sibTrans" cxnId="{BF2DF409-DD28-41CD-BF8D-DD321BE8BCEC}">
      <dgm:prSet/>
      <dgm:spPr/>
      <dgm:t>
        <a:bodyPr/>
        <a:lstStyle/>
        <a:p>
          <a:endParaRPr lang="en-US"/>
        </a:p>
      </dgm:t>
    </dgm:pt>
    <dgm:pt modelId="{503FDAFF-C335-439B-9F48-56298A036291}">
      <dgm:prSet phldrT="[Testo]" custT="1"/>
      <dgm:spPr/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it-IT" sz="2400" dirty="0"/>
            <a:t>Interoperability S-101 and S1XX</a:t>
          </a:r>
        </a:p>
      </dgm:t>
    </dgm:pt>
    <dgm:pt modelId="{A987BEDF-611F-49D2-A7A8-E456AE405755}" type="parTrans" cxnId="{F653497E-A454-45A8-A7D2-569AEDB247C9}">
      <dgm:prSet/>
      <dgm:spPr/>
      <dgm:t>
        <a:bodyPr/>
        <a:lstStyle/>
        <a:p>
          <a:endParaRPr lang="en-US"/>
        </a:p>
      </dgm:t>
    </dgm:pt>
    <dgm:pt modelId="{32C2F267-4E5D-45C3-B383-47E541E54E73}" type="sibTrans" cxnId="{F653497E-A454-45A8-A7D2-569AEDB247C9}">
      <dgm:prSet/>
      <dgm:spPr/>
      <dgm:t>
        <a:bodyPr/>
        <a:lstStyle/>
        <a:p>
          <a:endParaRPr lang="en-US"/>
        </a:p>
      </dgm:t>
    </dgm:pt>
    <dgm:pt modelId="{B644D841-7906-6549-AD68-880FCBA50FE5}" type="pres">
      <dgm:prSet presAssocID="{89022F0D-33A2-C44F-8A5D-E547C3039583}" presName="linear" presStyleCnt="0">
        <dgm:presLayoutVars>
          <dgm:dir/>
          <dgm:resizeHandles val="exact"/>
        </dgm:presLayoutVars>
      </dgm:prSet>
      <dgm:spPr/>
    </dgm:pt>
    <dgm:pt modelId="{550E759C-6C1B-8D44-A6AA-FBE5DEF4C4A5}" type="pres">
      <dgm:prSet presAssocID="{9C833E31-A153-464C-8217-EB25E3FDE619}" presName="comp" presStyleCnt="0"/>
      <dgm:spPr/>
    </dgm:pt>
    <dgm:pt modelId="{0CA51E7E-C5E4-3646-A2F5-90B6F7EF9164}" type="pres">
      <dgm:prSet presAssocID="{9C833E31-A153-464C-8217-EB25E3FDE619}" presName="box" presStyleLbl="node1" presStyleIdx="0" presStyleCnt="2"/>
      <dgm:spPr/>
    </dgm:pt>
    <dgm:pt modelId="{73A66D70-983C-4543-B91E-3A271C5F781C}" type="pres">
      <dgm:prSet presAssocID="{9C833E31-A153-464C-8217-EB25E3FDE619}" presName="img" presStyleLbl="fgImgPlace1" presStyleIdx="0" presStyleCnt="2"/>
      <dgm:spPr/>
    </dgm:pt>
    <dgm:pt modelId="{A237CB74-1EFC-8B4D-886C-2F7491160CA1}" type="pres">
      <dgm:prSet presAssocID="{9C833E31-A153-464C-8217-EB25E3FDE619}" presName="text" presStyleLbl="node1" presStyleIdx="0" presStyleCnt="2">
        <dgm:presLayoutVars>
          <dgm:bulletEnabled val="1"/>
        </dgm:presLayoutVars>
      </dgm:prSet>
      <dgm:spPr/>
    </dgm:pt>
    <dgm:pt modelId="{466558FF-1AED-574F-932F-10EF062D665D}" type="pres">
      <dgm:prSet presAssocID="{7D50D706-B6E4-5F4A-9E5A-502276F858B3}" presName="spacer" presStyleCnt="0"/>
      <dgm:spPr/>
    </dgm:pt>
    <dgm:pt modelId="{CDE16316-0B9A-014D-8C6D-86D154686F08}" type="pres">
      <dgm:prSet presAssocID="{D60E1395-442C-9E44-8805-B7E5A77D4DD2}" presName="comp" presStyleCnt="0"/>
      <dgm:spPr/>
    </dgm:pt>
    <dgm:pt modelId="{D3C75F89-8359-B540-A0DD-97F56547D802}" type="pres">
      <dgm:prSet presAssocID="{D60E1395-442C-9E44-8805-B7E5A77D4DD2}" presName="box" presStyleLbl="node1" presStyleIdx="1" presStyleCnt="2"/>
      <dgm:spPr/>
    </dgm:pt>
    <dgm:pt modelId="{367D92B3-4837-8344-BFD4-CEA067B39284}" type="pres">
      <dgm:prSet presAssocID="{D60E1395-442C-9E44-8805-B7E5A77D4DD2}" presName="img" presStyleLbl="fgImgPlace1" presStyleIdx="1" presStyleCnt="2"/>
      <dgm:spPr/>
    </dgm:pt>
    <dgm:pt modelId="{2DA6CBE8-1B64-4944-BD15-88CCC8CB52BB}" type="pres">
      <dgm:prSet presAssocID="{D60E1395-442C-9E44-8805-B7E5A77D4DD2}" presName="text" presStyleLbl="node1" presStyleIdx="1" presStyleCnt="2">
        <dgm:presLayoutVars>
          <dgm:bulletEnabled val="1"/>
        </dgm:presLayoutVars>
      </dgm:prSet>
      <dgm:spPr/>
    </dgm:pt>
  </dgm:ptLst>
  <dgm:cxnLst>
    <dgm:cxn modelId="{BD2FB102-D2B0-484F-984C-5A3C520C24B8}" type="presOf" srcId="{8D71EDA4-9017-884B-9E04-714993B6B5D1}" destId="{0CA51E7E-C5E4-3646-A2F5-90B6F7EF9164}" srcOrd="0" destOrd="1" presId="urn:microsoft.com/office/officeart/2005/8/layout/vList4"/>
    <dgm:cxn modelId="{4F02C307-8C18-6D4F-8C59-D6D23780FF2B}" type="presOf" srcId="{D60E1395-442C-9E44-8805-B7E5A77D4DD2}" destId="{D3C75F89-8359-B540-A0DD-97F56547D802}" srcOrd="0" destOrd="0" presId="urn:microsoft.com/office/officeart/2005/8/layout/vList4"/>
    <dgm:cxn modelId="{BF2DF409-DD28-41CD-BF8D-DD321BE8BCEC}" srcId="{D60E1395-442C-9E44-8805-B7E5A77D4DD2}" destId="{E7589B5E-AFFB-41E2-975B-062A49E32B30}" srcOrd="2" destOrd="0" parTransId="{8EECDD69-50AF-4845-85FD-3A2F340933B7}" sibTransId="{11EC2082-C590-4C10-BA4B-C37CAD62B3FE}"/>
    <dgm:cxn modelId="{7860190F-5462-C748-8616-26CCCB144A89}" type="presOf" srcId="{89022F0D-33A2-C44F-8A5D-E547C3039583}" destId="{B644D841-7906-6549-AD68-880FCBA50FE5}" srcOrd="0" destOrd="0" presId="urn:microsoft.com/office/officeart/2005/8/layout/vList4"/>
    <dgm:cxn modelId="{536B3E12-1247-AF45-A306-389D2064049A}" srcId="{9C833E31-A153-464C-8217-EB25E3FDE619}" destId="{28CDA40F-D3DF-C940-B0DC-0ADDB5C0692C}" srcOrd="3" destOrd="0" parTransId="{AE29B314-42FA-0E45-8C82-6ABDF3C5D6F5}" sibTransId="{09333C7A-F3A2-C549-9AE2-7B6C8BDA01FC}"/>
    <dgm:cxn modelId="{80B1E918-8B42-4ADC-9DF1-A989A2FB51E9}" type="presOf" srcId="{E7589B5E-AFFB-41E2-975B-062A49E32B30}" destId="{2DA6CBE8-1B64-4944-BD15-88CCC8CB52BB}" srcOrd="1" destOrd="3" presId="urn:microsoft.com/office/officeart/2005/8/layout/vList4"/>
    <dgm:cxn modelId="{F21BA119-E474-2848-A137-E3FB2AD48D61}" type="presOf" srcId="{B3D80860-710D-174D-9732-C6583E07842F}" destId="{D3C75F89-8359-B540-A0DD-97F56547D802}" srcOrd="0" destOrd="1" presId="urn:microsoft.com/office/officeart/2005/8/layout/vList4"/>
    <dgm:cxn modelId="{3AD57524-A77B-4860-BF99-2CABC6DC05DA}" srcId="{9C833E31-A153-464C-8217-EB25E3FDE619}" destId="{452122E5-D911-4CA0-9055-33C4ED1BFB98}" srcOrd="1" destOrd="0" parTransId="{21C39827-7AA9-434E-B5BB-9107E8E4CB0A}" sibTransId="{15E54560-AE8C-41C1-9DBF-72BD501B6D12}"/>
    <dgm:cxn modelId="{9464A526-1965-7447-94C8-2BEED2019C2C}" type="presOf" srcId="{28CDA40F-D3DF-C940-B0DC-0ADDB5C0692C}" destId="{0CA51E7E-C5E4-3646-A2F5-90B6F7EF9164}" srcOrd="0" destOrd="4" presId="urn:microsoft.com/office/officeart/2005/8/layout/vList4"/>
    <dgm:cxn modelId="{957AD82B-2A69-44CF-81A3-1EE583A0FD9F}" type="presOf" srcId="{C3B305D0-0297-4C73-91A0-0EDE0F541847}" destId="{D3C75F89-8359-B540-A0DD-97F56547D802}" srcOrd="0" destOrd="2" presId="urn:microsoft.com/office/officeart/2005/8/layout/vList4"/>
    <dgm:cxn modelId="{3FC50330-2B9E-2B45-BC57-A092F3E435D2}" type="presOf" srcId="{8D71EDA4-9017-884B-9E04-714993B6B5D1}" destId="{A237CB74-1EFC-8B4D-886C-2F7491160CA1}" srcOrd="1" destOrd="1" presId="urn:microsoft.com/office/officeart/2005/8/layout/vList4"/>
    <dgm:cxn modelId="{A0DD703F-BF24-D64D-BBEC-A58FEBB8FD58}" type="presOf" srcId="{9C833E31-A153-464C-8217-EB25E3FDE619}" destId="{A237CB74-1EFC-8B4D-886C-2F7491160CA1}" srcOrd="1" destOrd="0" presId="urn:microsoft.com/office/officeart/2005/8/layout/vList4"/>
    <dgm:cxn modelId="{670C3340-2931-C148-AB89-8874A3482F33}" srcId="{89022F0D-33A2-C44F-8A5D-E547C3039583}" destId="{9C833E31-A153-464C-8217-EB25E3FDE619}" srcOrd="0" destOrd="0" parTransId="{FD774AFF-4443-804C-B59F-14EB472A4B5E}" sibTransId="{7D50D706-B6E4-5F4A-9E5A-502276F858B3}"/>
    <dgm:cxn modelId="{D3276747-9222-4116-8119-3F11F1803861}" type="presOf" srcId="{503FDAFF-C335-439B-9F48-56298A036291}" destId="{D3C75F89-8359-B540-A0DD-97F56547D802}" srcOrd="0" destOrd="4" presId="urn:microsoft.com/office/officeart/2005/8/layout/vList4"/>
    <dgm:cxn modelId="{2C0CD55C-EC66-A248-8840-6F0200016FDD}" type="presOf" srcId="{9C833E31-A153-464C-8217-EB25E3FDE619}" destId="{0CA51E7E-C5E4-3646-A2F5-90B6F7EF9164}" srcOrd="0" destOrd="0" presId="urn:microsoft.com/office/officeart/2005/8/layout/vList4"/>
    <dgm:cxn modelId="{98C5C65F-EF72-4323-BE09-3B998E88CBC0}" type="presOf" srcId="{7CFA1CE5-3C0C-4F18-BA2D-EB3E077B7162}" destId="{0CA51E7E-C5E4-3646-A2F5-90B6F7EF9164}" srcOrd="0" destOrd="3" presId="urn:microsoft.com/office/officeart/2005/8/layout/vList4"/>
    <dgm:cxn modelId="{A852CA5F-7E95-A043-B640-4E459C80D774}" type="presOf" srcId="{D60E1395-442C-9E44-8805-B7E5A77D4DD2}" destId="{2DA6CBE8-1B64-4944-BD15-88CCC8CB52BB}" srcOrd="1" destOrd="0" presId="urn:microsoft.com/office/officeart/2005/8/layout/vList4"/>
    <dgm:cxn modelId="{FC65D666-07B4-48F1-A15E-DE757DE80DA8}" type="presOf" srcId="{452122E5-D911-4CA0-9055-33C4ED1BFB98}" destId="{A237CB74-1EFC-8B4D-886C-2F7491160CA1}" srcOrd="1" destOrd="2" presId="urn:microsoft.com/office/officeart/2005/8/layout/vList4"/>
    <dgm:cxn modelId="{205F9A6E-7F14-4D8F-BA8B-6C3D0A453FBC}" type="presOf" srcId="{452122E5-D911-4CA0-9055-33C4ED1BFB98}" destId="{0CA51E7E-C5E4-3646-A2F5-90B6F7EF9164}" srcOrd="0" destOrd="2" presId="urn:microsoft.com/office/officeart/2005/8/layout/vList4"/>
    <dgm:cxn modelId="{635EE475-0678-9F4B-AF80-3DD19F45A1A9}" srcId="{D60E1395-442C-9E44-8805-B7E5A77D4DD2}" destId="{B3D80860-710D-174D-9732-C6583E07842F}" srcOrd="0" destOrd="0" parTransId="{2E92C63E-3A99-4546-B9F7-A97168DAAF82}" sibTransId="{0DE80E6D-F18E-904B-99CC-BFE20A55A21C}"/>
    <dgm:cxn modelId="{CFA0F379-3654-184E-B2A0-7386B9854B7D}" type="presOf" srcId="{B3D80860-710D-174D-9732-C6583E07842F}" destId="{2DA6CBE8-1B64-4944-BD15-88CCC8CB52BB}" srcOrd="1" destOrd="1" presId="urn:microsoft.com/office/officeart/2005/8/layout/vList4"/>
    <dgm:cxn modelId="{D5AFD97B-F3E9-44E5-BABA-BA9124C86E08}" type="presOf" srcId="{C3B305D0-0297-4C73-91A0-0EDE0F541847}" destId="{2DA6CBE8-1B64-4944-BD15-88CCC8CB52BB}" srcOrd="1" destOrd="2" presId="urn:microsoft.com/office/officeart/2005/8/layout/vList4"/>
    <dgm:cxn modelId="{F653497E-A454-45A8-A7D2-569AEDB247C9}" srcId="{D60E1395-442C-9E44-8805-B7E5A77D4DD2}" destId="{503FDAFF-C335-439B-9F48-56298A036291}" srcOrd="3" destOrd="0" parTransId="{A987BEDF-611F-49D2-A7A8-E456AE405755}" sibTransId="{32C2F267-4E5D-45C3-B383-47E541E54E73}"/>
    <dgm:cxn modelId="{6AA975AB-3F25-48BA-9B04-5BFBE2C46680}" type="presOf" srcId="{503FDAFF-C335-439B-9F48-56298A036291}" destId="{2DA6CBE8-1B64-4944-BD15-88CCC8CB52BB}" srcOrd="1" destOrd="4" presId="urn:microsoft.com/office/officeart/2005/8/layout/vList4"/>
    <dgm:cxn modelId="{47F225AF-260E-4750-BD00-B92791DDB285}" srcId="{D60E1395-442C-9E44-8805-B7E5A77D4DD2}" destId="{C3B305D0-0297-4C73-91A0-0EDE0F541847}" srcOrd="1" destOrd="0" parTransId="{6370B1E4-0221-4EB0-B894-762FD19F13D7}" sibTransId="{EA374BA2-FD86-4DE3-864F-65BF735A7795}"/>
    <dgm:cxn modelId="{634131C7-0A57-0841-8258-4816858536BC}" type="presOf" srcId="{28CDA40F-D3DF-C940-B0DC-0ADDB5C0692C}" destId="{A237CB74-1EFC-8B4D-886C-2F7491160CA1}" srcOrd="1" destOrd="4" presId="urn:microsoft.com/office/officeart/2005/8/layout/vList4"/>
    <dgm:cxn modelId="{ED1B8EC7-9C98-5F45-A401-0DC16A5C1B36}" srcId="{89022F0D-33A2-C44F-8A5D-E547C3039583}" destId="{D60E1395-442C-9E44-8805-B7E5A77D4DD2}" srcOrd="1" destOrd="0" parTransId="{5BF5238A-28F8-3D4B-99EB-E9ABAA9C6A2C}" sibTransId="{50994245-6005-754B-AFC2-2EE2A7042004}"/>
    <dgm:cxn modelId="{177BBED7-FC56-44B1-9EDE-FA013FF772BF}" type="presOf" srcId="{7CFA1CE5-3C0C-4F18-BA2D-EB3E077B7162}" destId="{A237CB74-1EFC-8B4D-886C-2F7491160CA1}" srcOrd="1" destOrd="3" presId="urn:microsoft.com/office/officeart/2005/8/layout/vList4"/>
    <dgm:cxn modelId="{745636DB-FACE-4AD7-928E-712F46350C43}" srcId="{9C833E31-A153-464C-8217-EB25E3FDE619}" destId="{7CFA1CE5-3C0C-4F18-BA2D-EB3E077B7162}" srcOrd="2" destOrd="0" parTransId="{529EC37A-8A9E-411C-A993-2FEC3FD0E6CF}" sibTransId="{52923D1E-F88F-4B93-B1F9-160075005F4A}"/>
    <dgm:cxn modelId="{B776BBE9-5609-4762-8EE3-68FD44DEDCD4}" type="presOf" srcId="{E7589B5E-AFFB-41E2-975B-062A49E32B30}" destId="{D3C75F89-8359-B540-A0DD-97F56547D802}" srcOrd="0" destOrd="3" presId="urn:microsoft.com/office/officeart/2005/8/layout/vList4"/>
    <dgm:cxn modelId="{CF5F10F6-8B62-EA4E-8F50-AB729FD2C158}" srcId="{9C833E31-A153-464C-8217-EB25E3FDE619}" destId="{8D71EDA4-9017-884B-9E04-714993B6B5D1}" srcOrd="0" destOrd="0" parTransId="{37B867B3-FB32-E648-9236-B7135255BF2C}" sibTransId="{94E90026-B84D-1B43-AD78-C964762F7BF6}"/>
    <dgm:cxn modelId="{3EBF0ABA-5411-DD43-8123-86BB0FA48F78}" type="presParOf" srcId="{B644D841-7906-6549-AD68-880FCBA50FE5}" destId="{550E759C-6C1B-8D44-A6AA-FBE5DEF4C4A5}" srcOrd="0" destOrd="0" presId="urn:microsoft.com/office/officeart/2005/8/layout/vList4"/>
    <dgm:cxn modelId="{3AEF5ECF-ECFB-1F48-A92D-732774FFBA17}" type="presParOf" srcId="{550E759C-6C1B-8D44-A6AA-FBE5DEF4C4A5}" destId="{0CA51E7E-C5E4-3646-A2F5-90B6F7EF9164}" srcOrd="0" destOrd="0" presId="urn:microsoft.com/office/officeart/2005/8/layout/vList4"/>
    <dgm:cxn modelId="{D29B3BB2-B503-7E42-97BB-34BC5915A1D7}" type="presParOf" srcId="{550E759C-6C1B-8D44-A6AA-FBE5DEF4C4A5}" destId="{73A66D70-983C-4543-B91E-3A271C5F781C}" srcOrd="1" destOrd="0" presId="urn:microsoft.com/office/officeart/2005/8/layout/vList4"/>
    <dgm:cxn modelId="{C9C5D4AA-8737-5246-814B-C0BEC0D6AAD8}" type="presParOf" srcId="{550E759C-6C1B-8D44-A6AA-FBE5DEF4C4A5}" destId="{A237CB74-1EFC-8B4D-886C-2F7491160CA1}" srcOrd="2" destOrd="0" presId="urn:microsoft.com/office/officeart/2005/8/layout/vList4"/>
    <dgm:cxn modelId="{6814FC65-B2AC-DA47-906E-660A1DE3D33E}" type="presParOf" srcId="{B644D841-7906-6549-AD68-880FCBA50FE5}" destId="{466558FF-1AED-574F-932F-10EF062D665D}" srcOrd="1" destOrd="0" presId="urn:microsoft.com/office/officeart/2005/8/layout/vList4"/>
    <dgm:cxn modelId="{F802F271-EF3B-C144-BEB1-2C5B01A6DE43}" type="presParOf" srcId="{B644D841-7906-6549-AD68-880FCBA50FE5}" destId="{CDE16316-0B9A-014D-8C6D-86D154686F08}" srcOrd="2" destOrd="0" presId="urn:microsoft.com/office/officeart/2005/8/layout/vList4"/>
    <dgm:cxn modelId="{3DF0FBF9-F49D-CE43-923F-8A2F20198B48}" type="presParOf" srcId="{CDE16316-0B9A-014D-8C6D-86D154686F08}" destId="{D3C75F89-8359-B540-A0DD-97F56547D802}" srcOrd="0" destOrd="0" presId="urn:microsoft.com/office/officeart/2005/8/layout/vList4"/>
    <dgm:cxn modelId="{3275ACA5-C3B1-5E4A-99CA-6FF7FDCA791E}" type="presParOf" srcId="{CDE16316-0B9A-014D-8C6D-86D154686F08}" destId="{367D92B3-4837-8344-BFD4-CEA067B39284}" srcOrd="1" destOrd="0" presId="urn:microsoft.com/office/officeart/2005/8/layout/vList4"/>
    <dgm:cxn modelId="{7C3EE0C7-93B3-6B40-96DF-013BE8D4EF54}" type="presParOf" srcId="{CDE16316-0B9A-014D-8C6D-86D154686F08}" destId="{2DA6CBE8-1B64-4944-BD15-88CCC8CB52B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51E7E-C5E4-3646-A2F5-90B6F7EF9164}">
      <dsp:nvSpPr>
        <dsp:cNvPr id="0" name=""/>
        <dsp:cNvSpPr/>
      </dsp:nvSpPr>
      <dsp:spPr>
        <a:xfrm>
          <a:off x="0" y="0"/>
          <a:ext cx="10281373" cy="2457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Strategic Level</a:t>
          </a:r>
        </a:p>
        <a:p>
          <a:pPr marL="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GB" sz="2400" kern="1200" dirty="0"/>
            <a:t>Final remarks of the Resolution 2/2007 as amended</a:t>
          </a:r>
          <a:endParaRPr lang="it-IT" sz="2400" kern="1200" dirty="0"/>
        </a:p>
        <a:p>
          <a:pPr marL="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GB" sz="2400" kern="1200" dirty="0"/>
            <a:t>Revised Strategic Plan</a:t>
          </a:r>
          <a:endParaRPr lang="it-IT" sz="2400" kern="1200" dirty="0"/>
        </a:p>
        <a:p>
          <a:pPr marL="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GB" sz="2400" kern="1200" dirty="0"/>
            <a:t>S-100 Implementation Strategy</a:t>
          </a:r>
          <a:endParaRPr lang="it-IT" sz="2400" kern="1200" dirty="0"/>
        </a:p>
        <a:p>
          <a:pPr marL="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GB" sz="2400" kern="1200" dirty="0"/>
            <a:t>Future of Paper charts</a:t>
          </a:r>
        </a:p>
      </dsp:txBody>
      <dsp:txXfrm>
        <a:off x="2302018" y="0"/>
        <a:ext cx="7979354" cy="2457439"/>
      </dsp:txXfrm>
    </dsp:sp>
    <dsp:sp modelId="{73A66D70-983C-4543-B91E-3A271C5F781C}">
      <dsp:nvSpPr>
        <dsp:cNvPr id="0" name=""/>
        <dsp:cNvSpPr/>
      </dsp:nvSpPr>
      <dsp:spPr>
        <a:xfrm>
          <a:off x="245743" y="245743"/>
          <a:ext cx="2056274" cy="196595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C75F89-8359-B540-A0DD-97F56547D802}">
      <dsp:nvSpPr>
        <dsp:cNvPr id="0" name=""/>
        <dsp:cNvSpPr/>
      </dsp:nvSpPr>
      <dsp:spPr>
        <a:xfrm>
          <a:off x="0" y="2703183"/>
          <a:ext cx="10281373" cy="2457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u="none" kern="1200" dirty="0"/>
            <a:t>Technical level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GB" sz="2400" kern="1200" dirty="0"/>
            <a:t>Demonstration showcase of S-100 based products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GB" sz="2400" kern="1200" dirty="0"/>
            <a:t>Development of the S-1xx Product Specifications and operationalization of S-1xx framework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GB" sz="2400" kern="1200" dirty="0"/>
            <a:t>Priorities of IHO 2019 Work Plan 2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it-IT" sz="2400" kern="1200" dirty="0"/>
            <a:t>Interoperability S-101 and S1XX</a:t>
          </a:r>
        </a:p>
      </dsp:txBody>
      <dsp:txXfrm>
        <a:off x="2302018" y="2703183"/>
        <a:ext cx="7979354" cy="2457439"/>
      </dsp:txXfrm>
    </dsp:sp>
    <dsp:sp modelId="{367D92B3-4837-8344-BFD4-CEA067B39284}">
      <dsp:nvSpPr>
        <dsp:cNvPr id="0" name=""/>
        <dsp:cNvSpPr/>
      </dsp:nvSpPr>
      <dsp:spPr>
        <a:xfrm>
          <a:off x="245743" y="2948927"/>
          <a:ext cx="2056274" cy="196595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11/16/19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https://www.iho.int/mtg_docs/com_wg/HSSC/HSSC11/HSSC11Docs.html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20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99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HSSC11 approved the amendments proposed by the HSSC WGs/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PTsChairs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their Work Plans that constitute HSSC contribution to IHO Work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(see Action C2/54).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to continue to monitor activities the S-100 Timeline for Product Specifications was updated by S-100WG in accordance with HSSC11 outcomes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HSSC endorsed S-102 Ed. 2.0.0, deadline for S-100 Edition 5.0.0 publication date to be 2021, approved Edition 1.0.0 of S-97, approved Ed.1.0.0 of S-127, agreed on the renaming S-122 (Marine Protected Area), S-123 (Marine Radio Services), S-125 (Marine Navigational Services), S-126 (Marine Physical Environment), S-127 (Marine Traffic ,Management), S-128 (Catalogue of Nautical Products), agreed to ask IRCC to submit a survey about member states intention to produce S-122 and S-123, approved S-129 Edition 1.0.0, agreed to allocate to the WMO S-412 and S-413.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54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HSSC endorsed the concept of S-100 Technical Readiness Level where operational data will be available after any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updates to Edition 2.0.0.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97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HSSC-11 agreed that the first revision Ed. 1.1.0 of S-101 is expected in December2020. The plan for a S-101 Edition 1.1.0 is based on remaining action items deemed resolvable within the next calendar year as well as any feedback from initial industry implementation efforts.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HSSC-11 noted that the planned publication timeframe for Edition 2.0.0 is December 2022.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S-101 components for Encryption and Alerts and Indications are planned to be fully developed. The S-101 Full Test Data Sets for Type Approval are planned to be partially completed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31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Paperless: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Sales and use of paper nautical charts is declining while the use of electronic navigational charts (ENCs) is increasing. During HSSC-11 the final stage of the document “Future of Paper Charts” drafted by NCWG was discussed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HSCC-11 noted the following arguments of interest of IRCC/C-3/IHO Secretariat: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-Automated production of Paper Charts from ENCs;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-ENC regulation framework guidance from IMO;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-Front/back bridge requirements;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-Further Focus on ENCs as the preferred charting products of the IHO and Hydrographic Offices.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S-44: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HSPT is finalizing the drafting process of Edition 6.0.0 of S-44. HSSC agreed on the recommendation made by HSPT that the final draft version 1.x.x of the 6th Edition of S-44 should be circulated to all stakeholders, prior to submission for endorsement to HSSC-12.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HSPT will submit final proposed version 2.0.0 of 6th Edition of S-44 to HSSC for endorsement, with the aim to submit it for approval to IHO Member States for approval by July 2020.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HSPT submitted a proposal to become a WG. This proposal will be taken into consideration after the 6th Edition is submitted at the next HSSC meeting, in accordance with the current HSPT TOR.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MS e-navigation: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HSSC11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responsibilities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Maritime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Services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relevant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IHO. In particular: 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-WWNWS-CG No. 5 -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Maritime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 (MSI);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-NCWG, ENCWG No. 11 -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Nautical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Chart Service;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-NIPWG  No. 12 -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Nautical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Publications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Service;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-TWCWG No. 15 - Real-time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hydrographic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environmental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Service. </a:t>
            </a: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NIPWG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continue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provision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Maritime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Services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descriptions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IHO.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16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HSSC-11 meeting was characterized by two levels of discussion: an operational/strategic level and a technical level.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-An operational/strategic level, with the following topics being examined: </a:t>
            </a:r>
          </a:p>
          <a:p>
            <a:pPr marL="228600" indent="-228600">
              <a:buAutoNum type="alphaLcParenR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final remarks of the Resolution 2/2007 as amended (Action C2/13)</a:t>
            </a:r>
          </a:p>
          <a:p>
            <a:pPr marL="228600" indent="-228600">
              <a:buAutoNum type="alphaLcParenR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revised Strategic Plan (Action C2/40)</a:t>
            </a:r>
          </a:p>
          <a:p>
            <a:pPr marL="228600" indent="-228600">
              <a:buAutoNum type="alphaLcParenR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S-100 Implementation Strategy (Action C2/31)</a:t>
            </a:r>
          </a:p>
          <a:p>
            <a:pPr marL="228600" indent="-228600">
              <a:buAutoNum type="alphaLcParenR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future of paper nautical charts (HSSC11-05.4B)</a:t>
            </a:r>
          </a:p>
          <a:p>
            <a:pPr marL="0" indent="0"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 technical level, with progresses in the development of the S-1xx Product Specifications (PSs) framework and their operationalization in accordance with the S-100 concept. 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new dual role results from Council guidance through C-2 Decisions</a:t>
            </a:r>
            <a:r>
              <a:rPr lang="en-US" baseline="0" dirty="0"/>
              <a:t> </a:t>
            </a:r>
            <a:r>
              <a:rPr lang="en-US" dirty="0"/>
              <a:t>and Actions and represents an  added  value, allowing WGs/PTs  to  have  a  wider  view  and  prospective  in  relation with  their  efforts in  the  transforming  navigation.  </a:t>
            </a:r>
          </a:p>
          <a:p>
            <a:endParaRPr lang="en-US" dirty="0"/>
          </a:p>
          <a:p>
            <a:r>
              <a:rPr lang="en-US" dirty="0"/>
              <a:t>As  result, it  should  be  highlighted  the  great achievements in the field of Product Specifications development.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2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276122"/>
            <a:ext cx="536545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276" y="6036734"/>
            <a:ext cx="2121007" cy="8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11/16/19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11/16/19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2" y="626647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137" y="6018762"/>
            <a:ext cx="2117682" cy="8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11/16/19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11/16/19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11/16/19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11/16/19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11/16/19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11/16/19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11/16/19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11/16/19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265" y="428611"/>
            <a:ext cx="9144000" cy="396997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Meeting of the </a:t>
            </a:r>
            <a:br>
              <a:rPr lang="en-US" dirty="0"/>
            </a:br>
            <a:r>
              <a:rPr lang="en-US" dirty="0" err="1"/>
              <a:t>Meso</a:t>
            </a:r>
            <a:r>
              <a:rPr lang="en-US" dirty="0"/>
              <a:t> American – Caribbean Sea</a:t>
            </a:r>
            <a:br>
              <a:rPr lang="en-US" dirty="0"/>
            </a:br>
            <a:r>
              <a:rPr lang="en-US" dirty="0"/>
              <a:t>Hydrographic Commission</a:t>
            </a:r>
            <a:br>
              <a:rPr lang="en-US" dirty="0"/>
            </a:br>
            <a:br>
              <a:rPr lang="en-US" sz="4400" dirty="0"/>
            </a:br>
            <a:r>
              <a:rPr lang="en-US" b="1" dirty="0"/>
              <a:t>HSSC 11 Update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15852"/>
            <a:ext cx="2525259" cy="8421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EB5A94-F4C8-2D40-8C1F-0F592F0ED6E2}"/>
              </a:ext>
            </a:extLst>
          </p:cNvPr>
          <p:cNvSpPr txBox="1"/>
          <p:nvPr/>
        </p:nvSpPr>
        <p:spPr>
          <a:xfrm>
            <a:off x="2611759" y="6197669"/>
            <a:ext cx="7174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6 - 9 </a:t>
            </a:r>
            <a:r>
              <a:rPr lang="es-ES" sz="3200" b="1" dirty="0" err="1"/>
              <a:t>May</a:t>
            </a:r>
            <a:r>
              <a:rPr lang="es-ES" sz="3200" b="1" dirty="0"/>
              <a:t> 2019</a:t>
            </a:r>
            <a:r>
              <a:rPr lang="en-US" sz="3200" b="1" dirty="0"/>
              <a:t>, Cape Town, South Africa</a:t>
            </a:r>
          </a:p>
        </p:txBody>
      </p:sp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HSSC 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z="1600" smtClean="0"/>
              <a:t>2</a:t>
            </a:fld>
            <a:endParaRPr lang="en-US" sz="1600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93E336C-8B86-4AB0-A321-5A929314E8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15852"/>
            <a:ext cx="2525259" cy="842148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CDFD00D4-4F0B-4BEE-B10B-30C5AE778F81}"/>
              </a:ext>
            </a:extLst>
          </p:cNvPr>
          <p:cNvSpPr txBox="1"/>
          <p:nvPr/>
        </p:nvSpPr>
        <p:spPr>
          <a:xfrm>
            <a:off x="675964" y="1008294"/>
            <a:ext cx="99451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HSSC Meeting: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HSSC 11 was held in Cape Town, South Africa, 6-9 May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HSSC 12 to be held in Bristol, United Kingdom, 11-15 May 2020 (TBC)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HSSC 13 to be held in Bali, Indonesia, May 2021</a:t>
            </a:r>
          </a:p>
          <a:p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MACHC Member States attending: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Brazil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Colombia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France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400" b="1" dirty="0" err="1">
                <a:latin typeface="+mj-lt"/>
              </a:rPr>
              <a:t>Mexico</a:t>
            </a:r>
            <a:endParaRPr lang="en-US" sz="2400" b="1" dirty="0">
              <a:latin typeface="+mj-lt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Netherlands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United Kingdom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+mj-lt"/>
              </a:rPr>
              <a:t>United </a:t>
            </a:r>
            <a:r>
              <a:rPr lang="pt-BR" sz="2400" b="1" dirty="0" err="1">
                <a:latin typeface="+mj-lt"/>
              </a:rPr>
              <a:t>States</a:t>
            </a:r>
            <a:r>
              <a:rPr lang="pt-BR" sz="2400" b="1" dirty="0">
                <a:latin typeface="+mj-lt"/>
              </a:rPr>
              <a:t> </a:t>
            </a:r>
            <a:r>
              <a:rPr lang="pt-BR" sz="2400" b="1" dirty="0" err="1">
                <a:latin typeface="+mj-lt"/>
              </a:rPr>
              <a:t>of</a:t>
            </a:r>
            <a:r>
              <a:rPr lang="pt-BR" sz="2400" b="1" dirty="0">
                <a:latin typeface="+mj-lt"/>
              </a:rPr>
              <a:t> </a:t>
            </a:r>
            <a:r>
              <a:rPr lang="pt-BR" sz="2400" b="1" dirty="0" err="1">
                <a:latin typeface="+mj-lt"/>
              </a:rPr>
              <a:t>America</a:t>
            </a:r>
            <a:endParaRPr lang="pt-BR" sz="2400" b="1" dirty="0"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866" y="3138985"/>
            <a:ext cx="7013817" cy="279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14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HSSC-11 Key Priorities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z="1600" smtClean="0"/>
              <a:pPr/>
              <a:t>3</a:t>
            </a:fld>
            <a:endParaRPr lang="en-US" sz="1600" dirty="0"/>
          </a:p>
        </p:txBody>
      </p:sp>
      <p:graphicFrame>
        <p:nvGraphicFramePr>
          <p:cNvPr id="6" name="Diagramma 6">
            <a:extLst>
              <a:ext uri="{FF2B5EF4-FFF2-40B4-BE49-F238E27FC236}">
                <a16:creationId xmlns:a16="http://schemas.microsoft.com/office/drawing/2014/main" id="{9AED2FF6-A242-614C-84C0-82F265FE40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1389500"/>
              </p:ext>
            </p:extLst>
          </p:nvPr>
        </p:nvGraphicFramePr>
        <p:xfrm>
          <a:off x="1153439" y="910917"/>
          <a:ext cx="10281373" cy="5161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magine 7" descr="Immagine che contiene oggetto, orologio&#10;&#10;&#10;&#10;Descrizione generata automaticamente">
            <a:extLst>
              <a:ext uri="{FF2B5EF4-FFF2-40B4-BE49-F238E27FC236}">
                <a16:creationId xmlns:a16="http://schemas.microsoft.com/office/drawing/2014/main" id="{120D814A-87CC-E248-B655-359B19F0E8D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2519" y="1177599"/>
            <a:ext cx="2136140" cy="2148840"/>
          </a:xfrm>
          <a:prstGeom prst="rect">
            <a:avLst/>
          </a:prstGeom>
        </p:spPr>
      </p:pic>
      <p:pic>
        <p:nvPicPr>
          <p:cNvPr id="8" name="Immagine 8" descr="Immagine che contiene radiografia&#10;&#10;&#10;&#10;Descrizione generata automaticamente">
            <a:extLst>
              <a:ext uri="{FF2B5EF4-FFF2-40B4-BE49-F238E27FC236}">
                <a16:creationId xmlns:a16="http://schemas.microsoft.com/office/drawing/2014/main" id="{A359EEB8-0214-B848-A755-A48033D6788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97" y="3792964"/>
            <a:ext cx="2136140" cy="204216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A93E336C-8B86-4AB0-A321-5A929314E8D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15852"/>
            <a:ext cx="2525259" cy="84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07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Actions taken on the priorities of IHO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2859502" cy="356552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/>
              <a:t>S-100 Product Specifications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dirty="0"/>
              <a:t>1.0.0 under development</a:t>
            </a:r>
          </a:p>
          <a:p>
            <a:pPr marL="0" indent="0" algn="ctr">
              <a:buNone/>
            </a:pPr>
            <a:r>
              <a:rPr lang="pt-BR" sz="2000" dirty="0"/>
              <a:t>1.0.0 </a:t>
            </a:r>
            <a:r>
              <a:rPr lang="pt-BR" sz="2000" dirty="0" err="1"/>
              <a:t>released</a:t>
            </a:r>
            <a:endParaRPr lang="pt-BR" sz="2000" dirty="0"/>
          </a:p>
          <a:p>
            <a:pPr marL="0" indent="0" algn="ctr">
              <a:buNone/>
            </a:pPr>
            <a:r>
              <a:rPr lang="pt-BR" sz="2000" dirty="0"/>
              <a:t>2.0.0 draft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z="1600" smtClean="0"/>
              <a:t>4</a:t>
            </a:fld>
            <a:endParaRPr lang="en-US" sz="1600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93E336C-8B86-4AB0-A321-5A929314E8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15852"/>
            <a:ext cx="2525259" cy="84214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9502" y="922401"/>
            <a:ext cx="8160054" cy="504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7381875" y="5108575"/>
            <a:ext cx="1133475" cy="5810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>
            <a:off x="3318174" y="4842699"/>
            <a:ext cx="1336953" cy="74068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/>
          <p:cNvSpPr/>
          <p:nvPr/>
        </p:nvSpPr>
        <p:spPr>
          <a:xfrm>
            <a:off x="3407600" y="4922528"/>
            <a:ext cx="1133475" cy="5810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/>
          <p:cNvSpPr/>
          <p:nvPr/>
        </p:nvSpPr>
        <p:spPr>
          <a:xfrm>
            <a:off x="7730218" y="1419308"/>
            <a:ext cx="1449408" cy="5810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8019184" y="4367893"/>
            <a:ext cx="1449408" cy="5810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/>
          <p:cNvSpPr/>
          <p:nvPr/>
        </p:nvSpPr>
        <p:spPr>
          <a:xfrm>
            <a:off x="6154759" y="2152733"/>
            <a:ext cx="1449408" cy="5810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4771283" y="2984872"/>
            <a:ext cx="1449408" cy="5810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e 14"/>
          <p:cNvSpPr/>
          <p:nvPr/>
        </p:nvSpPr>
        <p:spPr>
          <a:xfrm>
            <a:off x="3730213" y="1355974"/>
            <a:ext cx="1449408" cy="58102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/>
          <p:cNvSpPr/>
          <p:nvPr/>
        </p:nvSpPr>
        <p:spPr>
          <a:xfrm>
            <a:off x="7790646" y="2984872"/>
            <a:ext cx="1449408" cy="58102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/>
          <p:cNvSpPr/>
          <p:nvPr/>
        </p:nvSpPr>
        <p:spPr>
          <a:xfrm>
            <a:off x="5495987" y="4341503"/>
            <a:ext cx="1449408" cy="58102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e 17"/>
          <p:cNvSpPr/>
          <p:nvPr/>
        </p:nvSpPr>
        <p:spPr>
          <a:xfrm>
            <a:off x="9476509" y="2984871"/>
            <a:ext cx="1449408" cy="58102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e 18"/>
          <p:cNvSpPr/>
          <p:nvPr/>
        </p:nvSpPr>
        <p:spPr>
          <a:xfrm>
            <a:off x="6939529" y="3760478"/>
            <a:ext cx="1449408" cy="5810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ipse 19"/>
          <p:cNvSpPr/>
          <p:nvPr/>
        </p:nvSpPr>
        <p:spPr>
          <a:xfrm>
            <a:off x="3205719" y="2984870"/>
            <a:ext cx="1449408" cy="58102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ipse 20"/>
          <p:cNvSpPr/>
          <p:nvPr/>
        </p:nvSpPr>
        <p:spPr>
          <a:xfrm>
            <a:off x="4823052" y="2149641"/>
            <a:ext cx="1449408" cy="58102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ector reto 21"/>
          <p:cNvCxnSpPr/>
          <p:nvPr/>
        </p:nvCxnSpPr>
        <p:spPr>
          <a:xfrm>
            <a:off x="114300" y="3400425"/>
            <a:ext cx="261937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124959" y="3842120"/>
            <a:ext cx="26193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124959" y="4207615"/>
            <a:ext cx="261937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80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Actions taken on the priorities of IHO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1" y="1196975"/>
            <a:ext cx="2273300" cy="356552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/>
              <a:t>S-100 Readiness Level prerequisite components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z="1600" smtClean="0"/>
              <a:t>5</a:t>
            </a:fld>
            <a:endParaRPr lang="en-US" sz="1600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93E336C-8B86-4AB0-A321-5A929314E8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15852"/>
            <a:ext cx="2525259" cy="84214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53904" y="5588000"/>
            <a:ext cx="4795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Source</a:t>
            </a:r>
            <a:r>
              <a:rPr lang="pt-BR" dirty="0"/>
              <a:t>: C3-4.1-page 7 </a:t>
            </a:r>
            <a:r>
              <a:rPr lang="pt-BR" dirty="0" err="1"/>
              <a:t>from</a:t>
            </a:r>
            <a:r>
              <a:rPr lang="pt-BR" dirty="0"/>
              <a:t> HSSC 11 </a:t>
            </a:r>
            <a:r>
              <a:rPr lang="pt-BR" dirty="0" err="1"/>
              <a:t>Report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C3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5995A9-434C-4145-9445-455C554E3A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10" y="1030756"/>
            <a:ext cx="9426590" cy="4046216"/>
          </a:xfrm>
          <a:prstGeom prst="rect">
            <a:avLst/>
          </a:prstGeom>
          <a:noFill/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F10892C-31CF-4E23-914D-BA9F1DFEB555}"/>
              </a:ext>
            </a:extLst>
          </p:cNvPr>
          <p:cNvSpPr/>
          <p:nvPr/>
        </p:nvSpPr>
        <p:spPr>
          <a:xfrm>
            <a:off x="11191164" y="4244454"/>
            <a:ext cx="859809" cy="5180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9DC2AC-2005-4453-BB82-9BE98EB6BF4A}"/>
              </a:ext>
            </a:extLst>
          </p:cNvPr>
          <p:cNvSpPr/>
          <p:nvPr/>
        </p:nvSpPr>
        <p:spPr>
          <a:xfrm>
            <a:off x="2754037" y="4244454"/>
            <a:ext cx="1736076" cy="5180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2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S-101 way forward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z="1600" smtClean="0"/>
              <a:t>6</a:t>
            </a:fld>
            <a:endParaRPr lang="en-US" sz="1600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93E336C-8B86-4AB0-A321-5A929314E8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15852"/>
            <a:ext cx="2525259" cy="84214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799" y="912039"/>
            <a:ext cx="8672205" cy="468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53904" y="5588000"/>
            <a:ext cx="4795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Source</a:t>
            </a:r>
            <a:r>
              <a:rPr lang="pt-BR" dirty="0"/>
              <a:t>: C3-4.1-page 8 </a:t>
            </a:r>
            <a:r>
              <a:rPr lang="pt-BR" dirty="0" err="1"/>
              <a:t>from</a:t>
            </a:r>
            <a:r>
              <a:rPr lang="pt-BR" dirty="0"/>
              <a:t> HSSC 11 </a:t>
            </a:r>
            <a:r>
              <a:rPr lang="pt-BR" dirty="0" err="1"/>
              <a:t>Report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C3</a:t>
            </a:r>
          </a:p>
        </p:txBody>
      </p:sp>
    </p:spTree>
    <p:extLst>
      <p:ext uri="{BB962C8B-B14F-4D97-AF65-F5344CB8AC3E}">
        <p14:creationId xmlns:p14="http://schemas.microsoft.com/office/powerpoint/2010/main" val="168175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16" y="29177"/>
            <a:ext cx="11226114" cy="9847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Paper Chart, Ed. 6.0.0 of S-44 and Maritime Services in e-navigation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455" y="1386266"/>
            <a:ext cx="10731499" cy="3971168"/>
          </a:xfrm>
        </p:spPr>
        <p:txBody>
          <a:bodyPr>
            <a:normAutofit/>
          </a:bodyPr>
          <a:lstStyle/>
          <a:p>
            <a:r>
              <a:rPr lang="en-US" sz="3200" dirty="0"/>
              <a:t>The Future of Paper Nautical Chart</a:t>
            </a:r>
          </a:p>
          <a:p>
            <a:endParaRPr lang="en-US" sz="3200" dirty="0"/>
          </a:p>
          <a:p>
            <a:r>
              <a:rPr lang="en-US" sz="3200" dirty="0"/>
              <a:t>HSPT is finalizing the drafting process of Edition 6.0.0 of S-44</a:t>
            </a:r>
          </a:p>
          <a:p>
            <a:endParaRPr lang="en-US" sz="3200" dirty="0"/>
          </a:p>
          <a:p>
            <a:r>
              <a:rPr lang="en-US" sz="3200" dirty="0"/>
              <a:t>Develop  initial  guidance  on  definition  and  harmonization  of Maritime  Services  in  context  of  e-navigation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z="1600" smtClean="0"/>
              <a:t>7</a:t>
            </a:fld>
            <a:endParaRPr lang="en-US" sz="1600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7BC05FF-B6D4-4486-8943-08DA9A510F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15852"/>
            <a:ext cx="2525259" cy="84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1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HSSC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71" y="1288415"/>
            <a:ext cx="10958829" cy="222948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en-US" sz="3600" dirty="0"/>
              <a:t>This meeting was characterized by two levels of discussion: 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3200" dirty="0"/>
              <a:t>an operational/strategic level and 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3200" dirty="0"/>
              <a:t>a technical level.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z="1600" smtClean="0"/>
              <a:t>8</a:t>
            </a:fld>
            <a:endParaRPr lang="en-US" sz="1600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93E336C-8B86-4AB0-A321-5A929314E8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15852"/>
            <a:ext cx="2525259" cy="84214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3871" y="3561715"/>
            <a:ext cx="10958829" cy="2229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Char char="-"/>
            </a:pPr>
            <a:r>
              <a:rPr lang="en-US" sz="3200" dirty="0"/>
              <a:t>This new dual role results from Council guidance through C-2 Decisions and Actions and represents an  added  value, allowing WGs/PTs  to  have  a  wider  view  and  prospective  in  relation with  their  efforts in  the  transforming  navigation. </a:t>
            </a:r>
          </a:p>
        </p:txBody>
      </p:sp>
    </p:spTree>
    <p:extLst>
      <p:ext uri="{BB962C8B-B14F-4D97-AF65-F5344CB8AC3E}">
        <p14:creationId xmlns:p14="http://schemas.microsoft.com/office/powerpoint/2010/main" val="1976425951"/>
      </p:ext>
    </p:extLst>
  </p:cSld>
  <p:clrMapOvr>
    <a:masterClrMapping/>
  </p:clrMapOvr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2190</TotalTime>
  <Words>1066</Words>
  <Application>Microsoft Macintosh PowerPoint</Application>
  <PresentationFormat>Widescreen</PresentationFormat>
  <Paragraphs>104</Paragraphs>
  <Slides>8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IHO_Presentations_template-Blank</vt:lpstr>
      <vt:lpstr>20th Meeting of the  Meso American – Caribbean Sea Hydrographic Commission  HSSC 11 Update</vt:lpstr>
      <vt:lpstr>HSSC 11</vt:lpstr>
      <vt:lpstr>HSSC-11 Key Priorities</vt:lpstr>
      <vt:lpstr>Actions taken on the priorities of IHO 2019</vt:lpstr>
      <vt:lpstr>Actions taken on the priorities of IHO 2019</vt:lpstr>
      <vt:lpstr>S-101 way forward</vt:lpstr>
      <vt:lpstr>Paper Chart, Ed. 6.0.0 of S-44 and Maritime Services in e-navigation</vt:lpstr>
      <vt:lpstr>HSSC 11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Microsoft Office User</cp:lastModifiedBy>
  <cp:revision>186</cp:revision>
  <cp:lastPrinted>2019-11-16T23:04:39Z</cp:lastPrinted>
  <dcterms:created xsi:type="dcterms:W3CDTF">2017-10-26T13:07:26Z</dcterms:created>
  <dcterms:modified xsi:type="dcterms:W3CDTF">2019-11-16T23:06:11Z</dcterms:modified>
</cp:coreProperties>
</file>