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rgbClr val="0D57C4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rgbClr val="0D57C4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831335" y="6039610"/>
            <a:ext cx="8361045" cy="818515"/>
          </a:xfrm>
          <a:custGeom>
            <a:avLst/>
            <a:gdLst/>
            <a:ahLst/>
            <a:cxnLst/>
            <a:rect l="l" t="t" r="r" b="b"/>
            <a:pathLst>
              <a:path w="8361045" h="818515">
                <a:moveTo>
                  <a:pt x="0" y="818386"/>
                </a:moveTo>
                <a:lnTo>
                  <a:pt x="8360663" y="818386"/>
                </a:lnTo>
                <a:lnTo>
                  <a:pt x="8360663" y="0"/>
                </a:lnTo>
                <a:lnTo>
                  <a:pt x="0" y="0"/>
                </a:lnTo>
                <a:lnTo>
                  <a:pt x="0" y="818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rgbClr val="0D57C4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5876" y="261569"/>
            <a:ext cx="1062291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 u="heavy">
                <a:solidFill>
                  <a:srgbClr val="0D57C4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2418714"/>
            <a:ext cx="7569200" cy="1381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8370" y="6375603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31335" y="6039610"/>
            <a:ext cx="8361045" cy="818515"/>
          </a:xfrm>
          <a:custGeom>
            <a:avLst/>
            <a:gdLst/>
            <a:ahLst/>
            <a:cxnLst/>
            <a:rect l="l" t="t" r="r" b="b"/>
            <a:pathLst>
              <a:path w="8361045" h="818515">
                <a:moveTo>
                  <a:pt x="0" y="818386"/>
                </a:moveTo>
                <a:lnTo>
                  <a:pt x="8360663" y="818386"/>
                </a:lnTo>
                <a:lnTo>
                  <a:pt x="8360663" y="0"/>
                </a:lnTo>
                <a:lnTo>
                  <a:pt x="0" y="0"/>
                </a:lnTo>
                <a:lnTo>
                  <a:pt x="0" y="818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039610"/>
            <a:ext cx="116205" cy="818515"/>
          </a:xfrm>
          <a:custGeom>
            <a:avLst/>
            <a:gdLst/>
            <a:ahLst/>
            <a:cxnLst/>
            <a:rect l="l" t="t" r="r" b="b"/>
            <a:pathLst>
              <a:path w="116205" h="818515">
                <a:moveTo>
                  <a:pt x="0" y="818386"/>
                </a:moveTo>
                <a:lnTo>
                  <a:pt x="115823" y="818386"/>
                </a:lnTo>
                <a:lnTo>
                  <a:pt x="115823" y="0"/>
                </a:lnTo>
                <a:lnTo>
                  <a:pt x="0" y="0"/>
                </a:lnTo>
                <a:lnTo>
                  <a:pt x="0" y="818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5260" y="6050278"/>
            <a:ext cx="676656" cy="8077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671304" y="6036562"/>
            <a:ext cx="2121407" cy="8214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899285" y="577722"/>
            <a:ext cx="8435340" cy="2330450"/>
          </a:xfrm>
          <a:prstGeom prst="rect"/>
        </p:spPr>
        <p:txBody>
          <a:bodyPr wrap="square" lIns="0" tIns="106045" rIns="0" bIns="0" rtlCol="0" vert="horz">
            <a:spAutoFit/>
          </a:bodyPr>
          <a:lstStyle/>
          <a:p>
            <a:pPr marL="12700" marR="5080" indent="1534160">
              <a:lnSpc>
                <a:spcPts val="5830"/>
              </a:lnSpc>
              <a:spcBef>
                <a:spcPts val="835"/>
              </a:spcBef>
              <a:tabLst>
                <a:tab pos="2787650" algn="l"/>
              </a:tabLst>
            </a:pPr>
            <a:r>
              <a:rPr dirty="0" u="none" sz="5400" spc="-5">
                <a:solidFill>
                  <a:srgbClr val="000000"/>
                </a:solidFill>
              </a:rPr>
              <a:t>20</a:t>
            </a:r>
            <a:r>
              <a:rPr dirty="0" u="none" baseline="24691" sz="5400" spc="-7">
                <a:solidFill>
                  <a:srgbClr val="000000"/>
                </a:solidFill>
              </a:rPr>
              <a:t>th	</a:t>
            </a:r>
            <a:r>
              <a:rPr dirty="0" u="none" sz="5400" spc="-5">
                <a:solidFill>
                  <a:srgbClr val="000000"/>
                </a:solidFill>
              </a:rPr>
              <a:t>Meeting of </a:t>
            </a:r>
            <a:r>
              <a:rPr dirty="0" u="none" sz="5400">
                <a:solidFill>
                  <a:srgbClr val="000000"/>
                </a:solidFill>
              </a:rPr>
              <a:t>the  Meso </a:t>
            </a:r>
            <a:r>
              <a:rPr dirty="0" u="none" sz="5400" spc="-15">
                <a:solidFill>
                  <a:srgbClr val="000000"/>
                </a:solidFill>
              </a:rPr>
              <a:t>America </a:t>
            </a:r>
            <a:r>
              <a:rPr dirty="0" u="none" sz="5400">
                <a:solidFill>
                  <a:srgbClr val="000000"/>
                </a:solidFill>
              </a:rPr>
              <a:t>- </a:t>
            </a:r>
            <a:r>
              <a:rPr dirty="0" u="none" sz="5400" spc="-5">
                <a:solidFill>
                  <a:srgbClr val="000000"/>
                </a:solidFill>
              </a:rPr>
              <a:t>Caribbean</a:t>
            </a:r>
            <a:r>
              <a:rPr dirty="0" u="none" sz="5400" spc="-105">
                <a:solidFill>
                  <a:srgbClr val="000000"/>
                </a:solidFill>
              </a:rPr>
              <a:t> </a:t>
            </a:r>
            <a:r>
              <a:rPr dirty="0" u="none" sz="5400">
                <a:solidFill>
                  <a:srgbClr val="000000"/>
                </a:solidFill>
              </a:rPr>
              <a:t>Sea</a:t>
            </a:r>
            <a:endParaRPr sz="5400"/>
          </a:p>
          <a:p>
            <a:pPr marL="623570">
              <a:lnSpc>
                <a:spcPts val="5750"/>
              </a:lnSpc>
            </a:pPr>
            <a:r>
              <a:rPr dirty="0" u="none" sz="5400" spc="-30">
                <a:solidFill>
                  <a:srgbClr val="000000"/>
                </a:solidFill>
              </a:rPr>
              <a:t>Hydrographic</a:t>
            </a:r>
            <a:r>
              <a:rPr dirty="0" u="none" sz="5400" spc="-45">
                <a:solidFill>
                  <a:srgbClr val="000000"/>
                </a:solidFill>
              </a:rPr>
              <a:t> </a:t>
            </a:r>
            <a:r>
              <a:rPr dirty="0" u="none" sz="5400" spc="-5">
                <a:solidFill>
                  <a:srgbClr val="000000"/>
                </a:solidFill>
              </a:rPr>
              <a:t>Commission</a:t>
            </a:r>
            <a:endParaRPr sz="5400"/>
          </a:p>
        </p:txBody>
      </p:sp>
      <p:sp>
        <p:nvSpPr>
          <p:cNvPr id="10" name="object 10"/>
          <p:cNvSpPr txBox="1"/>
          <p:nvPr/>
        </p:nvSpPr>
        <p:spPr>
          <a:xfrm>
            <a:off x="2405252" y="3574541"/>
            <a:ext cx="742442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5305">
              <a:lnSpc>
                <a:spcPts val="4560"/>
              </a:lnSpc>
              <a:spcBef>
                <a:spcPts val="95"/>
              </a:spcBef>
            </a:pPr>
            <a:r>
              <a:rPr dirty="0" sz="4000" spc="-10" b="0">
                <a:latin typeface="Calibri Light"/>
                <a:cs typeface="Calibri Light"/>
              </a:rPr>
              <a:t>National </a:t>
            </a:r>
            <a:r>
              <a:rPr dirty="0" sz="4000" spc="-20" b="0">
                <a:latin typeface="Calibri Light"/>
                <a:cs typeface="Calibri Light"/>
              </a:rPr>
              <a:t>Report</a:t>
            </a:r>
            <a:r>
              <a:rPr dirty="0" sz="4000" spc="-5" b="0">
                <a:latin typeface="Calibri Light"/>
                <a:cs typeface="Calibri Light"/>
              </a:rPr>
              <a:t> </a:t>
            </a:r>
            <a:r>
              <a:rPr dirty="0" sz="4000" spc="-20" b="0">
                <a:latin typeface="Calibri Light"/>
                <a:cs typeface="Calibri Light"/>
              </a:rPr>
              <a:t>by</a:t>
            </a:r>
            <a:endParaRPr sz="4000">
              <a:latin typeface="Calibri Light"/>
              <a:cs typeface="Calibri Light"/>
            </a:endParaRPr>
          </a:p>
          <a:p>
            <a:pPr algn="ctr" marL="12700" marR="5080">
              <a:lnSpc>
                <a:spcPts val="4320"/>
              </a:lnSpc>
              <a:spcBef>
                <a:spcPts val="305"/>
              </a:spcBef>
            </a:pPr>
            <a:r>
              <a:rPr dirty="0" sz="4000" spc="-10" b="0">
                <a:latin typeface="Calibri Light"/>
                <a:cs typeface="Calibri Light"/>
              </a:rPr>
              <a:t>United Kingdom </a:t>
            </a:r>
            <a:r>
              <a:rPr dirty="0" sz="4000" spc="-5" b="0">
                <a:latin typeface="Calibri Light"/>
                <a:cs typeface="Calibri Light"/>
              </a:rPr>
              <a:t>of </a:t>
            </a:r>
            <a:r>
              <a:rPr dirty="0" sz="4000" spc="-25" b="0">
                <a:latin typeface="Calibri Light"/>
                <a:cs typeface="Calibri Light"/>
              </a:rPr>
              <a:t>Great </a:t>
            </a:r>
            <a:r>
              <a:rPr dirty="0" sz="4000" spc="-15" b="0">
                <a:latin typeface="Calibri Light"/>
                <a:cs typeface="Calibri Light"/>
              </a:rPr>
              <a:t>Britain </a:t>
            </a:r>
            <a:r>
              <a:rPr dirty="0" sz="4000" spc="-5" b="0">
                <a:latin typeface="Calibri Light"/>
                <a:cs typeface="Calibri Light"/>
              </a:rPr>
              <a:t>and  Northern</a:t>
            </a:r>
            <a:r>
              <a:rPr dirty="0" sz="4000" spc="-35" b="0">
                <a:latin typeface="Calibri Light"/>
                <a:cs typeface="Calibri Light"/>
              </a:rPr>
              <a:t> </a:t>
            </a:r>
            <a:r>
              <a:rPr dirty="0" sz="4000" spc="-15" b="0">
                <a:latin typeface="Calibri Light"/>
                <a:cs typeface="Calibri Light"/>
              </a:rPr>
              <a:t>Ireland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3053" y="893825"/>
            <a:ext cx="10568305" cy="5715"/>
          </a:xfrm>
          <a:custGeom>
            <a:avLst/>
            <a:gdLst/>
            <a:ahLst/>
            <a:cxnLst/>
            <a:rect l="l" t="t" r="r" b="b"/>
            <a:pathLst>
              <a:path w="10568305" h="5715">
                <a:moveTo>
                  <a:pt x="0" y="5334"/>
                </a:moveTo>
                <a:lnTo>
                  <a:pt x="10568051" y="0"/>
                </a:lnTo>
              </a:path>
            </a:pathLst>
          </a:custGeom>
          <a:ln w="28956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831335" y="6021323"/>
            <a:ext cx="8361045" cy="836930"/>
          </a:xfrm>
          <a:custGeom>
            <a:avLst/>
            <a:gdLst/>
            <a:ahLst/>
            <a:cxnLst/>
            <a:rect l="l" t="t" r="r" b="b"/>
            <a:pathLst>
              <a:path w="8361045" h="836929">
                <a:moveTo>
                  <a:pt x="0" y="836675"/>
                </a:moveTo>
                <a:lnTo>
                  <a:pt x="8360663" y="836675"/>
                </a:lnTo>
                <a:lnTo>
                  <a:pt x="836066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21323"/>
            <a:ext cx="116205" cy="836930"/>
          </a:xfrm>
          <a:custGeom>
            <a:avLst/>
            <a:gdLst/>
            <a:ahLst/>
            <a:cxnLst/>
            <a:rect l="l" t="t" r="r" b="b"/>
            <a:pathLst>
              <a:path w="116205" h="836929">
                <a:moveTo>
                  <a:pt x="0" y="836675"/>
                </a:moveTo>
                <a:lnTo>
                  <a:pt x="115823" y="836675"/>
                </a:lnTo>
                <a:lnTo>
                  <a:pt x="11582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5636" y="6039611"/>
            <a:ext cx="676656" cy="818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617964" y="6018275"/>
            <a:ext cx="2118360" cy="839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16939" y="149428"/>
            <a:ext cx="692530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 spc="-125"/>
              <a:t>Top </a:t>
            </a:r>
            <a:r>
              <a:rPr dirty="0" u="none" spc="-10"/>
              <a:t>achievements </a:t>
            </a:r>
            <a:r>
              <a:rPr dirty="0" u="none" spc="-5"/>
              <a:t>during the</a:t>
            </a:r>
            <a:r>
              <a:rPr dirty="0" u="none" spc="105"/>
              <a:t> </a:t>
            </a:r>
            <a:r>
              <a:rPr dirty="0" u="none" spc="-20"/>
              <a:t>year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6939" y="1710481"/>
            <a:ext cx="8544560" cy="304292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Calibri"/>
                <a:cs typeface="Calibri"/>
              </a:rPr>
              <a:t>7 </a:t>
            </a:r>
            <a:r>
              <a:rPr dirty="0" sz="2400" spc="-5">
                <a:latin typeface="Calibri"/>
                <a:cs typeface="Calibri"/>
              </a:rPr>
              <a:t>New Charts, 57 New </a:t>
            </a:r>
            <a:r>
              <a:rPr dirty="0" sz="2400" spc="-10">
                <a:latin typeface="Calibri"/>
                <a:cs typeface="Calibri"/>
              </a:rPr>
              <a:t>Editions </a:t>
            </a:r>
            <a:r>
              <a:rPr dirty="0" sz="2400">
                <a:latin typeface="Calibri"/>
                <a:cs typeface="Calibri"/>
              </a:rPr>
              <a:t>and 6 </a:t>
            </a:r>
            <a:r>
              <a:rPr dirty="0" sz="2400" spc="-5">
                <a:latin typeface="Calibri"/>
                <a:cs typeface="Calibri"/>
              </a:rPr>
              <a:t>New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ENCs.</a:t>
            </a:r>
            <a:endParaRPr sz="2400">
              <a:latin typeface="Calibri"/>
              <a:cs typeface="Calibri"/>
            </a:endParaRPr>
          </a:p>
          <a:p>
            <a:pPr algn="just" marL="241300" marR="5715" indent="-228600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libri"/>
                <a:cs typeface="Calibri"/>
              </a:rPr>
              <a:t>UK </a:t>
            </a:r>
            <a:r>
              <a:rPr dirty="0" sz="2400" spc="-10">
                <a:latin typeface="Calibri"/>
                <a:cs typeface="Calibri"/>
              </a:rPr>
              <a:t>Government </a:t>
            </a:r>
            <a:r>
              <a:rPr dirty="0" sz="2400" spc="-5">
                <a:latin typeface="Calibri"/>
                <a:cs typeface="Calibri"/>
              </a:rPr>
              <a:t>funded </a:t>
            </a:r>
            <a:r>
              <a:rPr dirty="0" sz="2400" spc="-10">
                <a:latin typeface="Calibri"/>
                <a:cs typeface="Calibri"/>
              </a:rPr>
              <a:t>Commonwealth </a:t>
            </a:r>
            <a:r>
              <a:rPr dirty="0" sz="2400" spc="-5">
                <a:latin typeface="Calibri"/>
                <a:cs typeface="Calibri"/>
              </a:rPr>
              <a:t>Marine </a:t>
            </a:r>
            <a:r>
              <a:rPr dirty="0" sz="2400" spc="-10">
                <a:latin typeface="Calibri"/>
                <a:cs typeface="Calibri"/>
              </a:rPr>
              <a:t>Economies </a:t>
            </a:r>
            <a:r>
              <a:rPr dirty="0" sz="2400" spc="-5">
                <a:latin typeface="Calibri"/>
                <a:cs typeface="Calibri"/>
              </a:rPr>
              <a:t>(CME) 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10">
                <a:latin typeface="Calibri"/>
                <a:cs typeface="Calibri"/>
              </a:rPr>
              <a:t>Overseas </a:t>
            </a:r>
            <a:r>
              <a:rPr dirty="0" sz="2400" spc="-25">
                <a:latin typeface="Calibri"/>
                <a:cs typeface="Calibri"/>
              </a:rPr>
              <a:t>Territories </a:t>
            </a:r>
            <a:r>
              <a:rPr dirty="0" sz="2400" spc="-5">
                <a:latin typeface="Calibri"/>
                <a:cs typeface="Calibri"/>
              </a:rPr>
              <a:t>Seabed Mapping </a:t>
            </a:r>
            <a:r>
              <a:rPr dirty="0" sz="2400" spc="-15">
                <a:latin typeface="Calibri"/>
                <a:cs typeface="Calibri"/>
              </a:rPr>
              <a:t>Programme </a:t>
            </a:r>
            <a:r>
              <a:rPr dirty="0" sz="2400" spc="-20">
                <a:latin typeface="Calibri"/>
                <a:cs typeface="Calibri"/>
              </a:rPr>
              <a:t>(OTSMP)  </a:t>
            </a:r>
            <a:r>
              <a:rPr dirty="0" sz="2400" spc="-5">
                <a:latin typeface="Calibri"/>
                <a:cs typeface="Calibri"/>
              </a:rPr>
              <a:t>activity </a:t>
            </a:r>
            <a:r>
              <a:rPr dirty="0" sz="2400" spc="-10">
                <a:latin typeface="Calibri"/>
                <a:cs typeface="Calibri"/>
              </a:rPr>
              <a:t>(Anguilla, </a:t>
            </a:r>
            <a:r>
              <a:rPr dirty="0" sz="2400" spc="-5">
                <a:latin typeface="Calibri"/>
                <a:cs typeface="Calibri"/>
              </a:rPr>
              <a:t>Antigua, </a:t>
            </a:r>
            <a:r>
              <a:rPr dirty="0" sz="2400" spc="-10">
                <a:latin typeface="Calibri"/>
                <a:cs typeface="Calibri"/>
              </a:rPr>
              <a:t>Belize, </a:t>
            </a:r>
            <a:r>
              <a:rPr dirty="0" sz="2400" spc="-15">
                <a:latin typeface="Calibri"/>
                <a:cs typeface="Calibri"/>
              </a:rPr>
              <a:t>BVI, </a:t>
            </a:r>
            <a:r>
              <a:rPr dirty="0" sz="2400" spc="-10">
                <a:latin typeface="Calibri"/>
                <a:cs typeface="Calibri"/>
              </a:rPr>
              <a:t>Caymans, </a:t>
            </a:r>
            <a:r>
              <a:rPr dirty="0" sz="2400" spc="-5">
                <a:latin typeface="Calibri"/>
                <a:cs typeface="Calibri"/>
              </a:rPr>
              <a:t>Dominica,  Guyana, Jamaica, </a:t>
            </a:r>
            <a:r>
              <a:rPr dirty="0" sz="2400" spc="-10">
                <a:latin typeface="Calibri"/>
                <a:cs typeface="Calibri"/>
              </a:rPr>
              <a:t>Montserrat, </a:t>
            </a:r>
            <a:r>
              <a:rPr dirty="0" sz="2400">
                <a:latin typeface="Calibri"/>
                <a:cs typeface="Calibri"/>
              </a:rPr>
              <a:t>St </a:t>
            </a:r>
            <a:r>
              <a:rPr dirty="0" sz="2400" spc="-5">
                <a:latin typeface="Calibri"/>
                <a:cs typeface="Calibri"/>
              </a:rPr>
              <a:t>Lucia, </a:t>
            </a:r>
            <a:r>
              <a:rPr dirty="0" sz="2400" spc="-15">
                <a:latin typeface="Calibri"/>
                <a:cs typeface="Calibri"/>
              </a:rPr>
              <a:t>TCI). </a:t>
            </a:r>
            <a:r>
              <a:rPr dirty="0" sz="2400" spc="-5">
                <a:latin typeface="Calibri"/>
                <a:cs typeface="Calibri"/>
              </a:rPr>
              <a:t>Mixture of </a:t>
            </a:r>
            <a:r>
              <a:rPr dirty="0" sz="2400" spc="-10">
                <a:latin typeface="Calibri"/>
                <a:cs typeface="Calibri"/>
              </a:rPr>
              <a:t>Surveys,  </a:t>
            </a:r>
            <a:r>
              <a:rPr dirty="0" sz="2400" spc="-5">
                <a:latin typeface="Calibri"/>
                <a:cs typeface="Calibri"/>
              </a:rPr>
              <a:t>equipment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charting.</a:t>
            </a:r>
            <a:endParaRPr sz="2400">
              <a:latin typeface="Calibri"/>
              <a:cs typeface="Calibri"/>
            </a:endParaRPr>
          </a:p>
          <a:p>
            <a:pPr algn="just" marL="241300" marR="5080" indent="-228600">
              <a:lnSpc>
                <a:spcPts val="2590"/>
              </a:lnSpc>
              <a:spcBef>
                <a:spcPts val="103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5">
                <a:latin typeface="Calibri"/>
                <a:cs typeface="Calibri"/>
              </a:rPr>
              <a:t>Capacity Building </a:t>
            </a:r>
            <a:r>
              <a:rPr dirty="0" sz="2400">
                <a:latin typeface="Calibri"/>
                <a:cs typeface="Calibri"/>
              </a:rPr>
              <a:t>- </a:t>
            </a:r>
            <a:r>
              <a:rPr dirty="0" sz="2400" spc="-5">
                <a:latin typeface="Calibri"/>
                <a:cs typeface="Calibri"/>
              </a:rPr>
              <a:t>delivery of Nippon funded </a:t>
            </a:r>
            <a:r>
              <a:rPr dirty="0" sz="2400" spc="-10">
                <a:latin typeface="Calibri"/>
                <a:cs typeface="Calibri"/>
              </a:rPr>
              <a:t>Cat </a:t>
            </a:r>
            <a:r>
              <a:rPr dirty="0" sz="2400">
                <a:latin typeface="Calibri"/>
                <a:cs typeface="Calibri"/>
              </a:rPr>
              <a:t>B </a:t>
            </a:r>
            <a:r>
              <a:rPr dirty="0" sz="2400" spc="-15">
                <a:latin typeface="Calibri"/>
                <a:cs typeface="Calibri"/>
              </a:rPr>
              <a:t>course, </a:t>
            </a:r>
            <a:r>
              <a:rPr dirty="0" sz="2400">
                <a:latin typeface="Calibri"/>
                <a:cs typeface="Calibri"/>
              </a:rPr>
              <a:t>UWI  </a:t>
            </a:r>
            <a:r>
              <a:rPr dirty="0" sz="2400" spc="-10">
                <a:latin typeface="Calibri"/>
                <a:cs typeface="Calibri"/>
              </a:rPr>
              <a:t>student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support.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3053" y="893825"/>
            <a:ext cx="10568305" cy="5715"/>
          </a:xfrm>
          <a:custGeom>
            <a:avLst/>
            <a:gdLst/>
            <a:ahLst/>
            <a:cxnLst/>
            <a:rect l="l" t="t" r="r" b="b"/>
            <a:pathLst>
              <a:path w="10568305" h="5715">
                <a:moveTo>
                  <a:pt x="0" y="5334"/>
                </a:moveTo>
                <a:lnTo>
                  <a:pt x="10568051" y="0"/>
                </a:lnTo>
              </a:path>
            </a:pathLst>
          </a:custGeom>
          <a:ln w="28956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831335" y="6021323"/>
            <a:ext cx="8361045" cy="836930"/>
          </a:xfrm>
          <a:custGeom>
            <a:avLst/>
            <a:gdLst/>
            <a:ahLst/>
            <a:cxnLst/>
            <a:rect l="l" t="t" r="r" b="b"/>
            <a:pathLst>
              <a:path w="8361045" h="836929">
                <a:moveTo>
                  <a:pt x="0" y="836675"/>
                </a:moveTo>
                <a:lnTo>
                  <a:pt x="8360663" y="836675"/>
                </a:lnTo>
                <a:lnTo>
                  <a:pt x="836066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21323"/>
            <a:ext cx="116205" cy="836930"/>
          </a:xfrm>
          <a:custGeom>
            <a:avLst/>
            <a:gdLst/>
            <a:ahLst/>
            <a:cxnLst/>
            <a:rect l="l" t="t" r="r" b="b"/>
            <a:pathLst>
              <a:path w="116205" h="836929">
                <a:moveTo>
                  <a:pt x="0" y="836675"/>
                </a:moveTo>
                <a:lnTo>
                  <a:pt x="115823" y="836675"/>
                </a:lnTo>
                <a:lnTo>
                  <a:pt x="11582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5636" y="6039611"/>
            <a:ext cx="676656" cy="818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617964" y="6018275"/>
            <a:ext cx="2118360" cy="839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16939" y="166878"/>
            <a:ext cx="71672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 spc="-125"/>
              <a:t>Top </a:t>
            </a:r>
            <a:r>
              <a:rPr dirty="0" u="none" spc="-5"/>
              <a:t>challenges </a:t>
            </a:r>
            <a:r>
              <a:rPr dirty="0" u="none" spc="-15"/>
              <a:t>and/or</a:t>
            </a:r>
            <a:r>
              <a:rPr dirty="0" u="none" spc="85"/>
              <a:t> </a:t>
            </a:r>
            <a:r>
              <a:rPr dirty="0" u="none" spc="-10"/>
              <a:t>obstructions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6939" y="1736801"/>
            <a:ext cx="2863850" cy="4229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935" algn="l"/>
                <a:tab pos="1644650" algn="l"/>
              </a:tabLst>
            </a:pPr>
            <a:r>
              <a:rPr dirty="0" sz="2600" spc="-15">
                <a:latin typeface="Calibri"/>
                <a:cs typeface="Calibri"/>
              </a:rPr>
              <a:t>Remote	</a:t>
            </a:r>
            <a:r>
              <a:rPr dirty="0" sz="2600" spc="-10">
                <a:latin typeface="Calibri"/>
                <a:cs typeface="Calibri"/>
              </a:rPr>
              <a:t>locations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10354" y="1736801"/>
            <a:ext cx="4373880" cy="4229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4565" algn="l"/>
                <a:tab pos="2256155" algn="l"/>
                <a:tab pos="3165475" algn="l"/>
                <a:tab pos="3803015" algn="l"/>
              </a:tabLst>
            </a:pPr>
            <a:r>
              <a:rPr dirty="0" sz="2600">
                <a:latin typeface="Calibri"/>
                <a:cs typeface="Calibri"/>
              </a:rPr>
              <a:t>with</a:t>
            </a:r>
            <a:r>
              <a:rPr dirty="0" sz="2600">
                <a:latin typeface="Calibri"/>
                <a:cs typeface="Calibri"/>
              </a:rPr>
              <a:t>	</a:t>
            </a:r>
            <a:r>
              <a:rPr dirty="0" sz="2600">
                <a:latin typeface="Calibri"/>
                <a:cs typeface="Calibri"/>
              </a:rPr>
              <a:t>limi</a:t>
            </a:r>
            <a:r>
              <a:rPr dirty="0" sz="2600" spc="-40">
                <a:latin typeface="Calibri"/>
                <a:cs typeface="Calibri"/>
              </a:rPr>
              <a:t>t</a:t>
            </a:r>
            <a:r>
              <a:rPr dirty="0" sz="2600">
                <a:latin typeface="Calibri"/>
                <a:cs typeface="Calibri"/>
              </a:rPr>
              <a:t>ed</a:t>
            </a:r>
            <a:r>
              <a:rPr dirty="0" sz="2600">
                <a:latin typeface="Calibri"/>
                <a:cs typeface="Calibri"/>
              </a:rPr>
              <a:t>	</a:t>
            </a:r>
            <a:r>
              <a:rPr dirty="0" sz="2600" spc="-55">
                <a:latin typeface="Calibri"/>
                <a:cs typeface="Calibri"/>
              </a:rPr>
              <a:t>f</a:t>
            </a:r>
            <a:r>
              <a:rPr dirty="0" sz="2600">
                <a:latin typeface="Calibri"/>
                <a:cs typeface="Calibri"/>
              </a:rPr>
              <a:t>a</a:t>
            </a:r>
            <a:r>
              <a:rPr dirty="0" sz="2600" spc="-15">
                <a:latin typeface="Calibri"/>
                <a:cs typeface="Calibri"/>
              </a:rPr>
              <a:t>c</a:t>
            </a:r>
            <a:r>
              <a:rPr dirty="0" sz="2600">
                <a:latin typeface="Calibri"/>
                <a:cs typeface="Calibri"/>
              </a:rPr>
              <a:t>e</a:t>
            </a:r>
            <a:r>
              <a:rPr dirty="0" sz="2600">
                <a:latin typeface="Calibri"/>
                <a:cs typeface="Calibri"/>
              </a:rPr>
              <a:t>	</a:t>
            </a:r>
            <a:r>
              <a:rPr dirty="0" sz="2600" spc="-25">
                <a:latin typeface="Calibri"/>
                <a:cs typeface="Calibri"/>
              </a:rPr>
              <a:t>t</a:t>
            </a:r>
            <a:r>
              <a:rPr dirty="0" sz="2600">
                <a:latin typeface="Calibri"/>
                <a:cs typeface="Calibri"/>
              </a:rPr>
              <a:t>o</a:t>
            </a:r>
            <a:r>
              <a:rPr dirty="0" sz="2600">
                <a:latin typeface="Calibri"/>
                <a:cs typeface="Calibri"/>
              </a:rPr>
              <a:t>	</a:t>
            </a:r>
            <a:r>
              <a:rPr dirty="0" sz="2600" spc="-55">
                <a:latin typeface="Calibri"/>
                <a:cs typeface="Calibri"/>
              </a:rPr>
              <a:t>f</a:t>
            </a:r>
            <a:r>
              <a:rPr dirty="0" sz="2600">
                <a:latin typeface="Calibri"/>
                <a:cs typeface="Calibri"/>
              </a:rPr>
              <a:t>ace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5844" y="2014855"/>
            <a:ext cx="7329170" cy="422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spc="-5">
                <a:latin typeface="Calibri"/>
                <a:cs typeface="Calibri"/>
              </a:rPr>
              <a:t>opportunities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 spc="-5">
                <a:latin typeface="Calibri"/>
                <a:cs typeface="Calibri"/>
              </a:rPr>
              <a:t>assist </a:t>
            </a:r>
            <a:r>
              <a:rPr dirty="0" sz="2600">
                <a:latin typeface="Calibri"/>
                <a:cs typeface="Calibri"/>
              </a:rPr>
              <a:t>with </a:t>
            </a:r>
            <a:r>
              <a:rPr dirty="0" sz="2600" spc="-15">
                <a:latin typeface="Calibri"/>
                <a:cs typeface="Calibri"/>
              </a:rPr>
              <a:t>Hydrographic</a:t>
            </a:r>
            <a:r>
              <a:rPr dirty="0" sz="2600" spc="1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Governance.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pc="-5"/>
              <a:t>Funding </a:t>
            </a:r>
            <a:r>
              <a:rPr dirty="0"/>
              <a:t>/ </a:t>
            </a:r>
            <a:r>
              <a:rPr dirty="0" spc="-10"/>
              <a:t>resources available </a:t>
            </a:r>
            <a:r>
              <a:rPr dirty="0" spc="-25"/>
              <a:t>for </a:t>
            </a:r>
            <a:r>
              <a:rPr dirty="0" spc="-15"/>
              <a:t>data</a:t>
            </a:r>
            <a:r>
              <a:rPr dirty="0" spc="-5"/>
              <a:t> collection.</a:t>
            </a:r>
          </a:p>
          <a:p>
            <a:pPr algn="just" marL="241300" marR="508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dirty="0" spc="-5"/>
              <a:t>Access </a:t>
            </a:r>
            <a:r>
              <a:rPr dirty="0" spc="-15"/>
              <a:t>to updated</a:t>
            </a:r>
            <a:r>
              <a:rPr dirty="0" spc="555"/>
              <a:t> </a:t>
            </a:r>
            <a:r>
              <a:rPr dirty="0" spc="-15"/>
              <a:t>information  </a:t>
            </a:r>
            <a:r>
              <a:rPr dirty="0"/>
              <a:t>and </a:t>
            </a:r>
            <a:r>
              <a:rPr dirty="0" spc="-15"/>
              <a:t>data  </a:t>
            </a:r>
            <a:r>
              <a:rPr dirty="0" spc="-5"/>
              <a:t>needs </a:t>
            </a:r>
            <a:r>
              <a:rPr dirty="0" spc="-25"/>
              <a:t>to  </a:t>
            </a:r>
            <a:r>
              <a:rPr dirty="0" spc="-10"/>
              <a:t>meet </a:t>
            </a:r>
            <a:r>
              <a:rPr dirty="0" spc="-5"/>
              <a:t>both SOLAS and Blue </a:t>
            </a:r>
            <a:r>
              <a:rPr dirty="0" spc="-20"/>
              <a:t>Economy </a:t>
            </a:r>
            <a:r>
              <a:rPr dirty="0" spc="-10"/>
              <a:t>aspirations  </a:t>
            </a:r>
            <a:r>
              <a:rPr dirty="0"/>
              <a:t>including </a:t>
            </a:r>
            <a:r>
              <a:rPr dirty="0" spc="-5"/>
              <a:t>S-100 </a:t>
            </a:r>
            <a:r>
              <a:rPr dirty="0"/>
              <a:t>impact /</a:t>
            </a:r>
            <a:r>
              <a:rPr dirty="0" spc="-60"/>
              <a:t> </a:t>
            </a:r>
            <a:r>
              <a:rPr dirty="0" spc="-10"/>
              <a:t>developments.</a:t>
            </a:r>
          </a:p>
        </p:txBody>
      </p:sp>
      <p:sp>
        <p:nvSpPr>
          <p:cNvPr id="13" name="object 13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31335" y="6021323"/>
            <a:ext cx="8361045" cy="836930"/>
          </a:xfrm>
          <a:custGeom>
            <a:avLst/>
            <a:gdLst/>
            <a:ahLst/>
            <a:cxnLst/>
            <a:rect l="l" t="t" r="r" b="b"/>
            <a:pathLst>
              <a:path w="8361045" h="836929">
                <a:moveTo>
                  <a:pt x="0" y="836675"/>
                </a:moveTo>
                <a:lnTo>
                  <a:pt x="8360663" y="836675"/>
                </a:lnTo>
                <a:lnTo>
                  <a:pt x="836066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021323"/>
            <a:ext cx="116205" cy="836930"/>
          </a:xfrm>
          <a:custGeom>
            <a:avLst/>
            <a:gdLst/>
            <a:ahLst/>
            <a:cxnLst/>
            <a:rect l="l" t="t" r="r" b="b"/>
            <a:pathLst>
              <a:path w="116205" h="836929">
                <a:moveTo>
                  <a:pt x="0" y="836675"/>
                </a:moveTo>
                <a:lnTo>
                  <a:pt x="115823" y="836675"/>
                </a:lnTo>
                <a:lnTo>
                  <a:pt x="11582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5636" y="6039611"/>
            <a:ext cx="676656" cy="818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617964" y="6018275"/>
            <a:ext cx="2118360" cy="839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609580" algn="l"/>
              </a:tabLst>
            </a:pPr>
            <a:r>
              <a:rPr dirty="0" spc="120"/>
              <a:t> </a:t>
            </a:r>
            <a:r>
              <a:rPr dirty="0" spc="-125"/>
              <a:t>Top </a:t>
            </a:r>
            <a:r>
              <a:rPr dirty="0"/>
              <a:t>Plans </a:t>
            </a:r>
            <a:r>
              <a:rPr dirty="0" spc="-15"/>
              <a:t>that </a:t>
            </a:r>
            <a:r>
              <a:rPr dirty="0" spc="-35"/>
              <a:t>affect </a:t>
            </a:r>
            <a:r>
              <a:rPr dirty="0" spc="-5"/>
              <a:t>the</a:t>
            </a:r>
            <a:r>
              <a:rPr dirty="0" spc="135"/>
              <a:t> </a:t>
            </a:r>
            <a:r>
              <a:rPr dirty="0" spc="-15"/>
              <a:t>region	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6939" y="1736801"/>
            <a:ext cx="7561580" cy="2063114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241300" marR="21590" indent="-228600">
              <a:lnSpc>
                <a:spcPct val="70100"/>
              </a:lnSpc>
              <a:spcBef>
                <a:spcPts val="104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600" spc="-10">
                <a:latin typeface="Calibri"/>
                <a:cs typeface="Calibri"/>
              </a:rPr>
              <a:t>Future </a:t>
            </a:r>
            <a:r>
              <a:rPr dirty="0" sz="2600">
                <a:latin typeface="Calibri"/>
                <a:cs typeface="Calibri"/>
              </a:rPr>
              <a:t>CME and </a:t>
            </a:r>
            <a:r>
              <a:rPr dirty="0" sz="2600" spc="-20">
                <a:latin typeface="Calibri"/>
                <a:cs typeface="Calibri"/>
              </a:rPr>
              <a:t>OTSMP </a:t>
            </a:r>
            <a:r>
              <a:rPr dirty="0" sz="2600">
                <a:latin typeface="Calibri"/>
                <a:cs typeface="Calibri"/>
              </a:rPr>
              <a:t>activity </a:t>
            </a:r>
            <a:r>
              <a:rPr dirty="0" sz="2600" spc="-5">
                <a:latin typeface="Calibri"/>
                <a:cs typeface="Calibri"/>
              </a:rPr>
              <a:t>(funding </a:t>
            </a:r>
            <a:r>
              <a:rPr dirty="0" sz="2600" spc="-10">
                <a:latin typeface="Calibri"/>
                <a:cs typeface="Calibri"/>
              </a:rPr>
              <a:t>dependent) </a:t>
            </a:r>
            <a:r>
              <a:rPr dirty="0" sz="2600">
                <a:latin typeface="Calibri"/>
                <a:cs typeface="Calibri"/>
              </a:rPr>
              <a:t>/  PCA </a:t>
            </a:r>
            <a:r>
              <a:rPr dirty="0" sz="2600" spc="-5">
                <a:latin typeface="Calibri"/>
                <a:cs typeface="Calibri"/>
              </a:rPr>
              <a:t>nation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plans.</a:t>
            </a:r>
            <a:endParaRPr sz="2600">
              <a:latin typeface="Calibri"/>
              <a:cs typeface="Calibri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600" spc="-25">
                <a:latin typeface="Calibri"/>
                <a:cs typeface="Calibri"/>
              </a:rPr>
              <a:t>Training </a:t>
            </a:r>
            <a:r>
              <a:rPr dirty="0" sz="2600">
                <a:latin typeface="Calibri"/>
                <a:cs typeface="Calibri"/>
              </a:rPr>
              <a:t>in the </a:t>
            </a:r>
            <a:r>
              <a:rPr dirty="0" sz="2600" spc="-5">
                <a:latin typeface="Calibri"/>
                <a:cs typeface="Calibri"/>
              </a:rPr>
              <a:t>MACHC region/ </a:t>
            </a:r>
            <a:r>
              <a:rPr dirty="0" sz="2600">
                <a:latin typeface="Calibri"/>
                <a:cs typeface="Calibri"/>
              </a:rPr>
              <a:t>CME NHCC </a:t>
            </a:r>
            <a:r>
              <a:rPr dirty="0" sz="2600" spc="-5">
                <a:latin typeface="Calibri"/>
                <a:cs typeface="Calibri"/>
              </a:rPr>
              <a:t>Governance  </a:t>
            </a:r>
            <a:r>
              <a:rPr dirty="0" sz="2600" spc="-15">
                <a:latin typeface="Calibri"/>
                <a:cs typeface="Calibri"/>
              </a:rPr>
              <a:t>course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35">
                <a:latin typeface="Calibri"/>
                <a:cs typeface="Calibri"/>
              </a:rPr>
              <a:t>November.</a:t>
            </a:r>
            <a:endParaRPr sz="2600">
              <a:latin typeface="Calibri"/>
              <a:cs typeface="Calibri"/>
            </a:endParaRPr>
          </a:p>
          <a:p>
            <a:pPr marL="241300" marR="445770" indent="-228600">
              <a:lnSpc>
                <a:spcPct val="70100"/>
              </a:lnSpc>
              <a:spcBef>
                <a:spcPts val="99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600" spc="-5">
                <a:latin typeface="Calibri"/>
                <a:cs typeface="Calibri"/>
              </a:rPr>
              <a:t>Charting plans </a:t>
            </a:r>
            <a:r>
              <a:rPr dirty="0" sz="2600" spc="-25">
                <a:latin typeface="Calibri"/>
                <a:cs typeface="Calibri"/>
              </a:rPr>
              <a:t>for </a:t>
            </a:r>
            <a:r>
              <a:rPr dirty="0" sz="2600" spc="-10">
                <a:latin typeface="Calibri"/>
                <a:cs typeface="Calibri"/>
              </a:rPr>
              <a:t>next year </a:t>
            </a:r>
            <a:r>
              <a:rPr dirty="0" sz="2600" spc="-5">
                <a:latin typeface="Calibri"/>
                <a:cs typeface="Calibri"/>
              </a:rPr>
              <a:t>still </a:t>
            </a:r>
            <a:r>
              <a:rPr dirty="0" sz="2600" spc="-10">
                <a:latin typeface="Calibri"/>
                <a:cs typeface="Calibri"/>
              </a:rPr>
              <a:t>to </a:t>
            </a:r>
            <a:r>
              <a:rPr dirty="0" sz="2600">
                <a:latin typeface="Calibri"/>
                <a:cs typeface="Calibri"/>
              </a:rPr>
              <a:t>be </a:t>
            </a:r>
            <a:r>
              <a:rPr dirty="0" sz="2600" spc="-5">
                <a:latin typeface="Calibri"/>
                <a:cs typeface="Calibri"/>
              </a:rPr>
              <a:t>decided once  </a:t>
            </a:r>
            <a:r>
              <a:rPr dirty="0" sz="2600" spc="-15">
                <a:latin typeface="Calibri"/>
                <a:cs typeface="Calibri"/>
              </a:rPr>
              <a:t>we </a:t>
            </a:r>
            <a:r>
              <a:rPr dirty="0" sz="2600" spc="-20">
                <a:latin typeface="Calibri"/>
                <a:cs typeface="Calibri"/>
              </a:rPr>
              <a:t>have </a:t>
            </a:r>
            <a:r>
              <a:rPr dirty="0" sz="2600" spc="-10">
                <a:latin typeface="Calibri"/>
                <a:cs typeface="Calibri"/>
              </a:rPr>
              <a:t>received </a:t>
            </a:r>
            <a:r>
              <a:rPr dirty="0" sz="2600">
                <a:latin typeface="Calibri"/>
                <a:cs typeface="Calibri"/>
              </a:rPr>
              <a:t>and </a:t>
            </a:r>
            <a:r>
              <a:rPr dirty="0" sz="2600" spc="-10">
                <a:latin typeface="Calibri"/>
                <a:cs typeface="Calibri"/>
              </a:rPr>
              <a:t>processed </a:t>
            </a:r>
            <a:r>
              <a:rPr dirty="0" sz="2600">
                <a:latin typeface="Calibri"/>
                <a:cs typeface="Calibri"/>
              </a:rPr>
              <a:t>the </a:t>
            </a:r>
            <a:r>
              <a:rPr dirty="0" sz="2600" spc="-5">
                <a:latin typeface="Calibri"/>
                <a:cs typeface="Calibri"/>
              </a:rPr>
              <a:t>new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data.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31335" y="6021323"/>
            <a:ext cx="8361045" cy="836930"/>
          </a:xfrm>
          <a:custGeom>
            <a:avLst/>
            <a:gdLst/>
            <a:ahLst/>
            <a:cxnLst/>
            <a:rect l="l" t="t" r="r" b="b"/>
            <a:pathLst>
              <a:path w="8361045" h="836929">
                <a:moveTo>
                  <a:pt x="0" y="836675"/>
                </a:moveTo>
                <a:lnTo>
                  <a:pt x="8360663" y="836675"/>
                </a:lnTo>
                <a:lnTo>
                  <a:pt x="836066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021323"/>
            <a:ext cx="116205" cy="836930"/>
          </a:xfrm>
          <a:custGeom>
            <a:avLst/>
            <a:gdLst/>
            <a:ahLst/>
            <a:cxnLst/>
            <a:rect l="l" t="t" r="r" b="b"/>
            <a:pathLst>
              <a:path w="116205" h="836929">
                <a:moveTo>
                  <a:pt x="0" y="836675"/>
                </a:moveTo>
                <a:lnTo>
                  <a:pt x="115823" y="836675"/>
                </a:lnTo>
                <a:lnTo>
                  <a:pt x="11582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5636" y="6039611"/>
            <a:ext cx="676656" cy="818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617964" y="6018275"/>
            <a:ext cx="2118360" cy="839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16280" algn="l"/>
                <a:tab pos="10609580" algn="l"/>
              </a:tabLst>
            </a:pPr>
            <a:r>
              <a:rPr dirty="0" spc="-5"/>
              <a:t> </a:t>
            </a:r>
            <a:r>
              <a:rPr dirty="0" spc="-5"/>
              <a:t>	</a:t>
            </a:r>
            <a:r>
              <a:rPr dirty="0" spc="-140"/>
              <a:t>Top </a:t>
            </a:r>
            <a:r>
              <a:rPr dirty="0" spc="-5"/>
              <a:t>2 </a:t>
            </a:r>
            <a:r>
              <a:rPr dirty="0" spc="-50"/>
              <a:t>recommendations </a:t>
            </a:r>
            <a:r>
              <a:rPr dirty="0" spc="-45"/>
              <a:t>for </a:t>
            </a:r>
            <a:r>
              <a:rPr dirty="0" spc="-40"/>
              <a:t>MACHC</a:t>
            </a:r>
            <a:r>
              <a:rPr dirty="0" spc="-155"/>
              <a:t> </a:t>
            </a:r>
            <a:r>
              <a:rPr dirty="0" spc="-25"/>
              <a:t>plenary	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70000" y="856614"/>
            <a:ext cx="10229215" cy="475043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601595" marR="1797050" indent="-975994">
              <a:lnSpc>
                <a:spcPts val="2160"/>
              </a:lnSpc>
              <a:spcBef>
                <a:spcPts val="375"/>
              </a:spcBef>
            </a:pPr>
            <a:r>
              <a:rPr dirty="0" sz="1800" spc="-5" b="0">
                <a:solidFill>
                  <a:srgbClr val="0D57C4"/>
                </a:solidFill>
                <a:latin typeface="Calibri Light"/>
                <a:cs typeface="Calibri Light"/>
              </a:rPr>
              <a:t>(</a:t>
            </a:r>
            <a:r>
              <a:rPr dirty="0" sz="2000" spc="-5" b="0">
                <a:solidFill>
                  <a:srgbClr val="0D57C4"/>
                </a:solidFill>
                <a:latin typeface="Calibri Light"/>
                <a:cs typeface="Calibri Light"/>
              </a:rPr>
              <a:t>Criteria: </a:t>
            </a:r>
            <a:r>
              <a:rPr dirty="0" sz="2000" spc="-15" b="0">
                <a:solidFill>
                  <a:srgbClr val="0D57C4"/>
                </a:solidFill>
                <a:latin typeface="Calibri Light"/>
                <a:cs typeface="Calibri Light"/>
              </a:rPr>
              <a:t>Greatest </a:t>
            </a:r>
            <a:r>
              <a:rPr dirty="0" sz="2000" spc="-10" b="0">
                <a:solidFill>
                  <a:srgbClr val="0D57C4"/>
                </a:solidFill>
                <a:latin typeface="Calibri Light"/>
                <a:cs typeface="Calibri Light"/>
              </a:rPr>
              <a:t>collective </a:t>
            </a:r>
            <a:r>
              <a:rPr dirty="0" sz="2000" spc="-5" b="0">
                <a:solidFill>
                  <a:srgbClr val="0D57C4"/>
                </a:solidFill>
                <a:latin typeface="Calibri Light"/>
                <a:cs typeface="Calibri Light"/>
              </a:rPr>
              <a:t>regional </a:t>
            </a:r>
            <a:r>
              <a:rPr dirty="0" sz="2000" b="0">
                <a:solidFill>
                  <a:srgbClr val="0D57C4"/>
                </a:solidFill>
                <a:latin typeface="Calibri Light"/>
                <a:cs typeface="Calibri Light"/>
              </a:rPr>
              <a:t>impact, </a:t>
            </a:r>
            <a:r>
              <a:rPr dirty="0" sz="2000" spc="-5" b="0">
                <a:solidFill>
                  <a:srgbClr val="0D57C4"/>
                </a:solidFill>
                <a:latin typeface="Calibri Light"/>
                <a:cs typeface="Calibri Light"/>
              </a:rPr>
              <a:t>return on </a:t>
            </a:r>
            <a:r>
              <a:rPr dirty="0" sz="2000" spc="-10" b="0">
                <a:solidFill>
                  <a:srgbClr val="0D57C4"/>
                </a:solidFill>
                <a:latin typeface="Calibri Light"/>
                <a:cs typeface="Calibri Light"/>
              </a:rPr>
              <a:t>investment,  </a:t>
            </a:r>
            <a:r>
              <a:rPr dirty="0" sz="2000" spc="-5" b="0">
                <a:solidFill>
                  <a:srgbClr val="0D57C4"/>
                </a:solidFill>
                <a:latin typeface="Calibri Light"/>
                <a:cs typeface="Calibri Light"/>
              </a:rPr>
              <a:t>potential </a:t>
            </a:r>
            <a:r>
              <a:rPr dirty="0" sz="2000" spc="-20" b="0">
                <a:solidFill>
                  <a:srgbClr val="0D57C4"/>
                </a:solidFill>
                <a:latin typeface="Calibri Light"/>
                <a:cs typeface="Calibri Light"/>
              </a:rPr>
              <a:t>for </a:t>
            </a:r>
            <a:r>
              <a:rPr dirty="0" sz="2000" spc="-10" b="0">
                <a:solidFill>
                  <a:srgbClr val="0D57C4"/>
                </a:solidFill>
                <a:latin typeface="Calibri Light"/>
                <a:cs typeface="Calibri Light"/>
              </a:rPr>
              <a:t>leveraging</a:t>
            </a:r>
            <a:r>
              <a:rPr dirty="0" sz="2000" spc="-55" b="0">
                <a:solidFill>
                  <a:srgbClr val="0D57C4"/>
                </a:solidFill>
                <a:latin typeface="Calibri Light"/>
                <a:cs typeface="Calibri Light"/>
              </a:rPr>
              <a:t> </a:t>
            </a:r>
            <a:r>
              <a:rPr dirty="0" sz="2000" spc="-10" b="0">
                <a:solidFill>
                  <a:srgbClr val="0D57C4"/>
                </a:solidFill>
                <a:latin typeface="Calibri Light"/>
                <a:cs typeface="Calibri Light"/>
              </a:rPr>
              <a:t>resources/partnerships)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352425" marR="5080" indent="-339725">
              <a:lnSpc>
                <a:spcPct val="80000"/>
              </a:lnSpc>
              <a:spcBef>
                <a:spcPts val="5"/>
              </a:spcBef>
              <a:buAutoNum type="arabicPeriod"/>
              <a:tabLst>
                <a:tab pos="353060" algn="l"/>
              </a:tabLst>
            </a:pPr>
            <a:r>
              <a:rPr dirty="0" sz="2300" spc="-10" b="1">
                <a:latin typeface="Calibri"/>
                <a:cs typeface="Calibri"/>
              </a:rPr>
              <a:t>What </a:t>
            </a:r>
            <a:r>
              <a:rPr dirty="0" sz="2300" b="1">
                <a:latin typeface="Calibri"/>
                <a:cs typeface="Calibri"/>
              </a:rPr>
              <a:t>is </a:t>
            </a:r>
            <a:r>
              <a:rPr dirty="0" sz="2300" spc="-10" b="1">
                <a:latin typeface="Calibri"/>
                <a:cs typeface="Calibri"/>
              </a:rPr>
              <a:t>your </a:t>
            </a:r>
            <a:r>
              <a:rPr dirty="0" sz="2300" spc="-15" b="1">
                <a:latin typeface="Calibri"/>
                <a:cs typeface="Calibri"/>
              </a:rPr>
              <a:t>greatest </a:t>
            </a:r>
            <a:r>
              <a:rPr dirty="0" sz="2300" spc="-5" b="1">
                <a:latin typeface="Calibri"/>
                <a:cs typeface="Calibri"/>
              </a:rPr>
              <a:t>capacity </a:t>
            </a:r>
            <a:r>
              <a:rPr dirty="0" sz="2300" b="1">
                <a:latin typeface="Calibri"/>
                <a:cs typeface="Calibri"/>
              </a:rPr>
              <a:t>building priority </a:t>
            </a:r>
            <a:r>
              <a:rPr dirty="0" sz="2300" spc="-15" b="1">
                <a:latin typeface="Calibri"/>
                <a:cs typeface="Calibri"/>
              </a:rPr>
              <a:t>to </a:t>
            </a:r>
            <a:r>
              <a:rPr dirty="0" sz="2300" spc="-5" b="1">
                <a:latin typeface="Calibri"/>
                <a:cs typeface="Calibri"/>
              </a:rPr>
              <a:t>recommend </a:t>
            </a:r>
            <a:r>
              <a:rPr dirty="0" sz="2300" spc="-15" b="1">
                <a:latin typeface="Calibri"/>
                <a:cs typeface="Calibri"/>
              </a:rPr>
              <a:t>for </a:t>
            </a:r>
            <a:r>
              <a:rPr dirty="0" sz="2300" b="1">
                <a:latin typeface="Calibri"/>
                <a:cs typeface="Calibri"/>
              </a:rPr>
              <a:t>IHO </a:t>
            </a:r>
            <a:r>
              <a:rPr dirty="0" sz="2300" spc="-5" b="1">
                <a:latin typeface="Calibri"/>
                <a:cs typeface="Calibri"/>
              </a:rPr>
              <a:t>CB funding  consideration </a:t>
            </a:r>
            <a:r>
              <a:rPr dirty="0" sz="2300" b="1">
                <a:latin typeface="Calibri"/>
                <a:cs typeface="Calibri"/>
              </a:rPr>
              <a:t>(Phase 1)? (Select</a:t>
            </a:r>
            <a:r>
              <a:rPr dirty="0" sz="2300" spc="-40" b="1">
                <a:latin typeface="Calibri"/>
                <a:cs typeface="Calibri"/>
              </a:rPr>
              <a:t> </a:t>
            </a:r>
            <a:r>
              <a:rPr dirty="0" sz="2300" b="1">
                <a:latin typeface="Calibri"/>
                <a:cs typeface="Calibri"/>
              </a:rPr>
              <a:t>one)</a:t>
            </a:r>
            <a:endParaRPr sz="2300">
              <a:latin typeface="Calibri"/>
              <a:cs typeface="Calibri"/>
            </a:endParaRPr>
          </a:p>
          <a:p>
            <a:pPr algn="just" lvl="1" marL="751840" indent="-396240">
              <a:lnSpc>
                <a:spcPct val="100000"/>
              </a:lnSpc>
              <a:spcBef>
                <a:spcPts val="90"/>
              </a:spcBef>
              <a:buAutoNum type="alphaLcParenR"/>
              <a:tabLst>
                <a:tab pos="752475" algn="l"/>
              </a:tabLst>
            </a:pPr>
            <a:r>
              <a:rPr dirty="0" sz="1800" spc="-5" i="1">
                <a:latin typeface="Calibri"/>
                <a:cs typeface="Calibri"/>
              </a:rPr>
              <a:t>High-level visit </a:t>
            </a:r>
            <a:r>
              <a:rPr dirty="0" sz="1800" spc="-10" i="1">
                <a:latin typeface="Calibri"/>
                <a:cs typeface="Calibri"/>
              </a:rPr>
              <a:t>(political</a:t>
            </a:r>
            <a:r>
              <a:rPr dirty="0" sz="1800" spc="6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awareness)</a:t>
            </a:r>
            <a:endParaRPr sz="1800">
              <a:latin typeface="Calibri"/>
              <a:cs typeface="Calibri"/>
            </a:endParaRPr>
          </a:p>
          <a:p>
            <a:pPr algn="just" lvl="1" marL="699770" indent="-344170">
              <a:lnSpc>
                <a:spcPct val="100000"/>
              </a:lnSpc>
              <a:spcBef>
                <a:spcPts val="60"/>
              </a:spcBef>
              <a:buAutoNum type="alphaLcParenR"/>
              <a:tabLst>
                <a:tab pos="700405" algn="l"/>
              </a:tabLst>
            </a:pPr>
            <a:r>
              <a:rPr dirty="0" sz="1800" spc="-25" i="1">
                <a:latin typeface="Calibri"/>
                <a:cs typeface="Calibri"/>
              </a:rPr>
              <a:t>Technical </a:t>
            </a:r>
            <a:r>
              <a:rPr dirty="0" sz="1800" spc="-5" i="1">
                <a:latin typeface="Calibri"/>
                <a:cs typeface="Calibri"/>
              </a:rPr>
              <a:t>visit (assessment of national </a:t>
            </a:r>
            <a:r>
              <a:rPr dirty="0" sz="1800" spc="-10" i="1">
                <a:latin typeface="Calibri"/>
                <a:cs typeface="Calibri"/>
              </a:rPr>
              <a:t>capabilities </a:t>
            </a:r>
            <a:r>
              <a:rPr dirty="0" sz="1800" spc="-5" i="1">
                <a:latin typeface="Calibri"/>
                <a:cs typeface="Calibri"/>
              </a:rPr>
              <a:t>and</a:t>
            </a:r>
            <a:r>
              <a:rPr dirty="0" sz="1800" spc="14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awareness)</a:t>
            </a:r>
            <a:endParaRPr sz="1800">
              <a:latin typeface="Calibri"/>
              <a:cs typeface="Calibri"/>
            </a:endParaRPr>
          </a:p>
          <a:p>
            <a:pPr algn="just" lvl="1" marL="699770" indent="-344170">
              <a:lnSpc>
                <a:spcPct val="100000"/>
              </a:lnSpc>
              <a:spcBef>
                <a:spcPts val="70"/>
              </a:spcBef>
              <a:buAutoNum type="alphaLcParenR"/>
              <a:tabLst>
                <a:tab pos="700405" algn="l"/>
              </a:tabLst>
            </a:pPr>
            <a:r>
              <a:rPr dirty="0" sz="1800" spc="-5" i="1">
                <a:latin typeface="Calibri"/>
                <a:cs typeface="Calibri"/>
              </a:rPr>
              <a:t>Maritime </a:t>
            </a:r>
            <a:r>
              <a:rPr dirty="0" sz="1800" spc="-10" i="1">
                <a:latin typeface="Calibri"/>
                <a:cs typeface="Calibri"/>
              </a:rPr>
              <a:t>Safety </a:t>
            </a:r>
            <a:r>
              <a:rPr dirty="0" sz="1800" spc="-5" i="1">
                <a:latin typeface="Calibri"/>
                <a:cs typeface="Calibri"/>
              </a:rPr>
              <a:t>Information</a:t>
            </a:r>
            <a:r>
              <a:rPr dirty="0" sz="1800" spc="1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training</a:t>
            </a:r>
            <a:endParaRPr sz="1800">
              <a:latin typeface="Calibri"/>
              <a:cs typeface="Calibri"/>
            </a:endParaRPr>
          </a:p>
          <a:p>
            <a:pPr algn="just" lvl="1" marL="699770" indent="-344170">
              <a:lnSpc>
                <a:spcPct val="100000"/>
              </a:lnSpc>
              <a:spcBef>
                <a:spcPts val="75"/>
              </a:spcBef>
              <a:buAutoNum type="alphaLcParenR"/>
              <a:tabLst>
                <a:tab pos="700405" algn="l"/>
              </a:tabLst>
            </a:pPr>
            <a:r>
              <a:rPr dirty="0" sz="1800" spc="-10" i="1">
                <a:solidFill>
                  <a:srgbClr val="FF0000"/>
                </a:solidFill>
                <a:latin typeface="Calibri"/>
                <a:cs typeface="Calibri"/>
              </a:rPr>
              <a:t>Hydrographic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Awareness Seminar </a:t>
            </a:r>
            <a:r>
              <a:rPr dirty="0" sz="1800" spc="-10" i="1">
                <a:solidFill>
                  <a:srgbClr val="FF0000"/>
                </a:solidFill>
                <a:latin typeface="Calibri"/>
                <a:cs typeface="Calibri"/>
              </a:rPr>
              <a:t>(pre-MACHC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meeting) </a:t>
            </a:r>
            <a:r>
              <a:rPr dirty="0" sz="1800" i="1">
                <a:solidFill>
                  <a:srgbClr val="FF0000"/>
                </a:solidFill>
                <a:latin typeface="Calibri"/>
                <a:cs typeface="Calibri"/>
              </a:rPr>
              <a:t>- S-100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(2021) </a:t>
            </a:r>
            <a:r>
              <a:rPr dirty="0" sz="1800" i="1">
                <a:solidFill>
                  <a:srgbClr val="FF0000"/>
                </a:solidFill>
                <a:latin typeface="Calibri"/>
                <a:cs typeface="Calibri"/>
              </a:rPr>
              <a:t>- </a:t>
            </a:r>
            <a:r>
              <a:rPr dirty="0" sz="1800" spc="-10" i="1">
                <a:solidFill>
                  <a:srgbClr val="FF0000"/>
                </a:solidFill>
                <a:latin typeface="Calibri"/>
                <a:cs typeface="Calibri"/>
              </a:rPr>
              <a:t>Hydro</a:t>
            </a:r>
            <a:r>
              <a:rPr dirty="0" sz="1800" spc="14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Governance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AutoNum type="alphaLcParenR"/>
            </a:pP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AutoNum type="alphaLcParenR"/>
            </a:pPr>
            <a:endParaRPr sz="1550">
              <a:latin typeface="Times New Roman"/>
              <a:cs typeface="Times New Roman"/>
            </a:endParaRPr>
          </a:p>
          <a:p>
            <a:pPr marL="352425" marR="139065" indent="-339725">
              <a:lnSpc>
                <a:spcPts val="2210"/>
              </a:lnSpc>
              <a:buAutoNum type="arabicPeriod"/>
              <a:tabLst>
                <a:tab pos="353060" algn="l"/>
              </a:tabLst>
            </a:pPr>
            <a:r>
              <a:rPr dirty="0" sz="2300" spc="-10" b="1">
                <a:latin typeface="Calibri"/>
                <a:cs typeface="Calibri"/>
              </a:rPr>
              <a:t>What </a:t>
            </a:r>
            <a:r>
              <a:rPr dirty="0" sz="2300" b="1">
                <a:latin typeface="Calibri"/>
                <a:cs typeface="Calibri"/>
              </a:rPr>
              <a:t>is </a:t>
            </a:r>
            <a:r>
              <a:rPr dirty="0" sz="2300" spc="-10" b="1">
                <a:latin typeface="Calibri"/>
                <a:cs typeface="Calibri"/>
              </a:rPr>
              <a:t>your </a:t>
            </a:r>
            <a:r>
              <a:rPr dirty="0" sz="2300" spc="-15" b="1">
                <a:latin typeface="Calibri"/>
                <a:cs typeface="Calibri"/>
              </a:rPr>
              <a:t>greatest </a:t>
            </a:r>
            <a:r>
              <a:rPr dirty="0" sz="2300" spc="-5" b="1">
                <a:latin typeface="Calibri"/>
                <a:cs typeface="Calibri"/>
              </a:rPr>
              <a:t>capacity </a:t>
            </a:r>
            <a:r>
              <a:rPr dirty="0" sz="2300" b="1">
                <a:latin typeface="Calibri"/>
                <a:cs typeface="Calibri"/>
              </a:rPr>
              <a:t>building priority (Phase 2 or Phase 3) </a:t>
            </a:r>
            <a:r>
              <a:rPr dirty="0" sz="2300" spc="-15" b="1">
                <a:latin typeface="Calibri"/>
                <a:cs typeface="Calibri"/>
              </a:rPr>
              <a:t>for </a:t>
            </a:r>
            <a:r>
              <a:rPr dirty="0" sz="2300" spc="-5" b="1">
                <a:latin typeface="Calibri"/>
                <a:cs typeface="Calibri"/>
              </a:rPr>
              <a:t>which </a:t>
            </a:r>
            <a:r>
              <a:rPr dirty="0" sz="2300" spc="-10" b="1">
                <a:latin typeface="Calibri"/>
                <a:cs typeface="Calibri"/>
              </a:rPr>
              <a:t>to  </a:t>
            </a:r>
            <a:r>
              <a:rPr dirty="0" sz="2300" b="1">
                <a:latin typeface="Calibri"/>
                <a:cs typeface="Calibri"/>
              </a:rPr>
              <a:t>seek other </a:t>
            </a:r>
            <a:r>
              <a:rPr dirty="0" sz="2300" spc="-5" b="1">
                <a:latin typeface="Calibri"/>
                <a:cs typeface="Calibri"/>
              </a:rPr>
              <a:t>partnership/funding </a:t>
            </a:r>
            <a:r>
              <a:rPr dirty="0" sz="2300" b="1">
                <a:latin typeface="Calibri"/>
                <a:cs typeface="Calibri"/>
              </a:rPr>
              <a:t>opportunities </a:t>
            </a:r>
            <a:r>
              <a:rPr dirty="0" sz="2300" spc="-5" b="1" i="1">
                <a:latin typeface="Calibri"/>
                <a:cs typeface="Calibri"/>
              </a:rPr>
              <a:t>outside </a:t>
            </a:r>
            <a:r>
              <a:rPr dirty="0" sz="2300" b="1">
                <a:latin typeface="Calibri"/>
                <a:cs typeface="Calibri"/>
              </a:rPr>
              <a:t>of </a:t>
            </a:r>
            <a:r>
              <a:rPr dirty="0" sz="2300" spc="-5" b="1">
                <a:latin typeface="Calibri"/>
                <a:cs typeface="Calibri"/>
              </a:rPr>
              <a:t>IHO</a:t>
            </a:r>
            <a:r>
              <a:rPr dirty="0" sz="2300" spc="-85" b="1">
                <a:latin typeface="Calibri"/>
                <a:cs typeface="Calibri"/>
              </a:rPr>
              <a:t> </a:t>
            </a:r>
            <a:r>
              <a:rPr dirty="0" sz="2300" spc="-5" b="1">
                <a:latin typeface="Calibri"/>
                <a:cs typeface="Calibri"/>
              </a:rPr>
              <a:t>CB?</a:t>
            </a:r>
            <a:endParaRPr sz="2300">
              <a:latin typeface="Calibri"/>
              <a:cs typeface="Calibri"/>
            </a:endParaRPr>
          </a:p>
          <a:p>
            <a:pPr marL="352425">
              <a:lnSpc>
                <a:spcPct val="100000"/>
              </a:lnSpc>
              <a:spcBef>
                <a:spcPts val="610"/>
              </a:spcBef>
            </a:pPr>
            <a:r>
              <a:rPr dirty="0" sz="1800" spc="-20" i="1">
                <a:solidFill>
                  <a:srgbClr val="FF0000"/>
                </a:solidFill>
                <a:latin typeface="Calibri"/>
                <a:cs typeface="Calibri"/>
              </a:rPr>
              <a:t>Trinidad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dirty="0" sz="1800" spc="-35" i="1">
                <a:solidFill>
                  <a:srgbClr val="FF0000"/>
                </a:solidFill>
                <a:latin typeface="Calibri"/>
                <a:cs typeface="Calibri"/>
              </a:rPr>
              <a:t>Tobago,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Jamaica and </a:t>
            </a:r>
            <a:r>
              <a:rPr dirty="0" sz="1800" spc="-10" i="1">
                <a:solidFill>
                  <a:srgbClr val="FF0000"/>
                </a:solidFill>
                <a:latin typeface="Calibri"/>
                <a:cs typeface="Calibri"/>
              </a:rPr>
              <a:t>Dominican Republic (support for </a:t>
            </a:r>
            <a:r>
              <a:rPr dirty="0" sz="1800" spc="-5" i="1">
                <a:solidFill>
                  <a:srgbClr val="FF0000"/>
                </a:solidFill>
                <a:latin typeface="Calibri"/>
                <a:cs typeface="Calibri"/>
              </a:rPr>
              <a:t>developing</a:t>
            </a:r>
            <a:r>
              <a:rPr dirty="0" sz="1800" spc="22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FF0000"/>
                </a:solidFill>
                <a:latin typeface="Calibri"/>
                <a:cs typeface="Calibri"/>
              </a:rPr>
              <a:t>MS)</a:t>
            </a:r>
            <a:endParaRPr sz="1800">
              <a:latin typeface="Calibri"/>
              <a:cs typeface="Calibri"/>
            </a:endParaRPr>
          </a:p>
          <a:p>
            <a:pPr algn="just" marL="352425" marR="536575">
              <a:lnSpc>
                <a:spcPts val="1730"/>
              </a:lnSpc>
              <a:spcBef>
                <a:spcPts val="980"/>
              </a:spcBef>
            </a:pPr>
            <a:r>
              <a:rPr dirty="0" sz="1800" i="1">
                <a:latin typeface="Calibri"/>
                <a:cs typeface="Calibri"/>
              </a:rPr>
              <a:t>An </a:t>
            </a:r>
            <a:r>
              <a:rPr dirty="0" sz="1800" spc="-15" i="1">
                <a:latin typeface="Calibri"/>
                <a:cs typeface="Calibri"/>
              </a:rPr>
              <a:t>example </a:t>
            </a:r>
            <a:r>
              <a:rPr dirty="0" sz="1800" spc="-5" i="1">
                <a:latin typeface="Calibri"/>
                <a:cs typeface="Calibri"/>
              </a:rPr>
              <a:t>of </a:t>
            </a:r>
            <a:r>
              <a:rPr dirty="0" sz="1800" spc="-10" i="1">
                <a:latin typeface="Calibri"/>
                <a:cs typeface="Calibri"/>
              </a:rPr>
              <a:t>Phase </a:t>
            </a:r>
            <a:r>
              <a:rPr dirty="0" sz="1800" i="1">
                <a:latin typeface="Calibri"/>
                <a:cs typeface="Calibri"/>
              </a:rPr>
              <a:t>2 </a:t>
            </a:r>
            <a:r>
              <a:rPr dirty="0" sz="1800" spc="-10" i="1">
                <a:latin typeface="Calibri"/>
                <a:cs typeface="Calibri"/>
              </a:rPr>
              <a:t>training </a:t>
            </a:r>
            <a:r>
              <a:rPr dirty="0" sz="1800" spc="-5" i="1">
                <a:latin typeface="Calibri"/>
                <a:cs typeface="Calibri"/>
              </a:rPr>
              <a:t>is </a:t>
            </a:r>
            <a:r>
              <a:rPr dirty="0" sz="1800" i="1">
                <a:latin typeface="Calibri"/>
                <a:cs typeface="Calibri"/>
              </a:rPr>
              <a:t>the </a:t>
            </a:r>
            <a:r>
              <a:rPr dirty="0" sz="1800" spc="-5" i="1">
                <a:latin typeface="Calibri"/>
                <a:cs typeface="Calibri"/>
              </a:rPr>
              <a:t>recently funded </a:t>
            </a:r>
            <a:r>
              <a:rPr dirty="0" sz="1800" i="1">
                <a:latin typeface="Calibri"/>
                <a:cs typeface="Calibri"/>
              </a:rPr>
              <a:t>2020 </a:t>
            </a:r>
            <a:r>
              <a:rPr dirty="0" sz="1800" spc="-5" i="1">
                <a:latin typeface="Calibri"/>
                <a:cs typeface="Calibri"/>
              </a:rPr>
              <a:t>Tides and </a:t>
            </a:r>
            <a:r>
              <a:rPr dirty="0" sz="1800" spc="-20" i="1">
                <a:latin typeface="Calibri"/>
                <a:cs typeface="Calibri"/>
              </a:rPr>
              <a:t>Water </a:t>
            </a:r>
            <a:r>
              <a:rPr dirty="0" sz="1800" spc="-5" i="1">
                <a:latin typeface="Calibri"/>
                <a:cs typeface="Calibri"/>
              </a:rPr>
              <a:t>Levels </a:t>
            </a:r>
            <a:r>
              <a:rPr dirty="0" sz="1800" spc="-10" i="1">
                <a:latin typeface="Calibri"/>
                <a:cs typeface="Calibri"/>
              </a:rPr>
              <a:t>course for Spanish  </a:t>
            </a:r>
            <a:r>
              <a:rPr dirty="0" sz="1800" spc="-10" i="1">
                <a:latin typeface="Calibri"/>
                <a:cs typeface="Calibri"/>
              </a:rPr>
              <a:t>speakers, </a:t>
            </a:r>
            <a:r>
              <a:rPr dirty="0" sz="1800" spc="-5" i="1">
                <a:latin typeface="Calibri"/>
                <a:cs typeface="Calibri"/>
              </a:rPr>
              <a:t>or </a:t>
            </a:r>
            <a:r>
              <a:rPr dirty="0" sz="1800" spc="-10" i="1">
                <a:latin typeface="Calibri"/>
                <a:cs typeface="Calibri"/>
              </a:rPr>
              <a:t>anything </a:t>
            </a:r>
            <a:r>
              <a:rPr dirty="0" sz="1800" spc="-5" i="1">
                <a:latin typeface="Calibri"/>
                <a:cs typeface="Calibri"/>
              </a:rPr>
              <a:t>else related </a:t>
            </a:r>
            <a:r>
              <a:rPr dirty="0" sz="1800" spc="-15" i="1">
                <a:latin typeface="Calibri"/>
                <a:cs typeface="Calibri"/>
              </a:rPr>
              <a:t>to </a:t>
            </a:r>
            <a:r>
              <a:rPr dirty="0" sz="1800" spc="-10" i="1">
                <a:latin typeface="Calibri"/>
                <a:cs typeface="Calibri"/>
              </a:rPr>
              <a:t>hydrographic </a:t>
            </a:r>
            <a:r>
              <a:rPr dirty="0" sz="1800" spc="-5" i="1">
                <a:latin typeface="Calibri"/>
                <a:cs typeface="Calibri"/>
              </a:rPr>
              <a:t>surveying or charting. Other </a:t>
            </a:r>
            <a:r>
              <a:rPr dirty="0" sz="1800" spc="-15" i="1">
                <a:latin typeface="Calibri"/>
                <a:cs typeface="Calibri"/>
              </a:rPr>
              <a:t>examples </a:t>
            </a:r>
            <a:r>
              <a:rPr dirty="0" sz="1800" spc="-10" i="1">
                <a:latin typeface="Calibri"/>
                <a:cs typeface="Calibri"/>
              </a:rPr>
              <a:t>can include  participation </a:t>
            </a:r>
            <a:r>
              <a:rPr dirty="0" sz="1800" spc="-5" i="1">
                <a:latin typeface="Calibri"/>
                <a:cs typeface="Calibri"/>
              </a:rPr>
              <a:t>in </a:t>
            </a:r>
            <a:r>
              <a:rPr dirty="0" sz="1800" i="1">
                <a:latin typeface="Calibri"/>
                <a:cs typeface="Calibri"/>
              </a:rPr>
              <a:t>a </a:t>
            </a:r>
            <a:r>
              <a:rPr dirty="0" sz="1800" spc="-55" i="1">
                <a:latin typeface="Calibri"/>
                <a:cs typeface="Calibri"/>
              </a:rPr>
              <a:t>CAT </a:t>
            </a:r>
            <a:r>
              <a:rPr dirty="0" sz="1800" i="1">
                <a:latin typeface="Calibri"/>
                <a:cs typeface="Calibri"/>
              </a:rPr>
              <a:t>A </a:t>
            </a:r>
            <a:r>
              <a:rPr dirty="0" sz="1800" spc="-5" i="1">
                <a:latin typeface="Calibri"/>
                <a:cs typeface="Calibri"/>
              </a:rPr>
              <a:t>or </a:t>
            </a:r>
            <a:r>
              <a:rPr dirty="0" sz="1800" spc="-55" i="1">
                <a:latin typeface="Calibri"/>
                <a:cs typeface="Calibri"/>
              </a:rPr>
              <a:t>CAT </a:t>
            </a:r>
            <a:r>
              <a:rPr dirty="0" sz="1800" i="1">
                <a:latin typeface="Calibri"/>
                <a:cs typeface="Calibri"/>
              </a:rPr>
              <a:t>B </a:t>
            </a:r>
            <a:r>
              <a:rPr dirty="0" sz="1800" spc="-5" i="1">
                <a:latin typeface="Calibri"/>
                <a:cs typeface="Calibri"/>
              </a:rPr>
              <a:t>program. </a:t>
            </a:r>
            <a:r>
              <a:rPr dirty="0" sz="1800" i="1">
                <a:latin typeface="Calibri"/>
                <a:cs typeface="Calibri"/>
              </a:rPr>
              <a:t>See </a:t>
            </a:r>
            <a:r>
              <a:rPr dirty="0" sz="1800" spc="-10" i="1">
                <a:latin typeface="Calibri"/>
                <a:cs typeface="Calibri"/>
              </a:rPr>
              <a:t>slide </a:t>
            </a:r>
            <a:r>
              <a:rPr dirty="0" sz="1800" i="1">
                <a:latin typeface="Calibri"/>
                <a:cs typeface="Calibri"/>
              </a:rPr>
              <a:t>7 </a:t>
            </a:r>
            <a:r>
              <a:rPr dirty="0" sz="1800" spc="-10" i="1">
                <a:latin typeface="Calibri"/>
                <a:cs typeface="Calibri"/>
              </a:rPr>
              <a:t>for </a:t>
            </a:r>
            <a:r>
              <a:rPr dirty="0" sz="1800" spc="-5" i="1">
                <a:latin typeface="Calibri"/>
                <a:cs typeface="Calibri"/>
              </a:rPr>
              <a:t>reference</a:t>
            </a:r>
            <a:r>
              <a:rPr dirty="0" sz="1800" spc="185" i="1">
                <a:latin typeface="Calibri"/>
                <a:cs typeface="Calibri"/>
              </a:rPr>
              <a:t> </a:t>
            </a:r>
            <a:r>
              <a:rPr dirty="0" sz="1800" spc="-20" i="1">
                <a:latin typeface="Calibri"/>
                <a:cs typeface="Calibri"/>
              </a:rPr>
              <a:t>below.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039610"/>
            <a:ext cx="116205" cy="818515"/>
          </a:xfrm>
          <a:custGeom>
            <a:avLst/>
            <a:gdLst/>
            <a:ahLst/>
            <a:cxnLst/>
            <a:rect l="l" t="t" r="r" b="b"/>
            <a:pathLst>
              <a:path w="116205" h="818515">
                <a:moveTo>
                  <a:pt x="0" y="818386"/>
                </a:moveTo>
                <a:lnTo>
                  <a:pt x="115823" y="818386"/>
                </a:lnTo>
                <a:lnTo>
                  <a:pt x="115823" y="0"/>
                </a:lnTo>
                <a:lnTo>
                  <a:pt x="0" y="0"/>
                </a:lnTo>
                <a:lnTo>
                  <a:pt x="0" y="818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5260" y="6050278"/>
            <a:ext cx="676656" cy="8077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671304" y="6036562"/>
            <a:ext cx="2121407" cy="8214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24352" y="1901393"/>
            <a:ext cx="6580505" cy="1764030"/>
          </a:xfrm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767080" marR="5080" indent="-755015">
              <a:lnSpc>
                <a:spcPts val="6480"/>
              </a:lnSpc>
              <a:spcBef>
                <a:spcPts val="915"/>
              </a:spcBef>
            </a:pPr>
            <a:r>
              <a:rPr dirty="0" u="none" sz="6000" spc="-5">
                <a:solidFill>
                  <a:srgbClr val="000000"/>
                </a:solidFill>
              </a:rPr>
              <a:t>IHO Capacity </a:t>
            </a:r>
            <a:r>
              <a:rPr dirty="0" u="none" sz="6000" spc="-10">
                <a:solidFill>
                  <a:srgbClr val="000000"/>
                </a:solidFill>
              </a:rPr>
              <a:t>Building  </a:t>
            </a:r>
            <a:r>
              <a:rPr dirty="0" u="none" sz="6000">
                <a:solidFill>
                  <a:srgbClr val="000000"/>
                </a:solidFill>
              </a:rPr>
              <a:t>Phase</a:t>
            </a:r>
            <a:r>
              <a:rPr dirty="0" u="none" sz="6000" spc="-20">
                <a:solidFill>
                  <a:srgbClr val="000000"/>
                </a:solidFill>
              </a:rPr>
              <a:t> </a:t>
            </a:r>
            <a:r>
              <a:rPr dirty="0" u="none" sz="6000" spc="-55">
                <a:solidFill>
                  <a:srgbClr val="000000"/>
                </a:solidFill>
              </a:rPr>
              <a:t>Reference</a:t>
            </a:r>
            <a:endParaRPr sz="6000"/>
          </a:p>
        </p:txBody>
      </p:sp>
      <p:sp>
        <p:nvSpPr>
          <p:cNvPr id="7" name="object 7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3053" y="893825"/>
            <a:ext cx="10568305" cy="5715"/>
          </a:xfrm>
          <a:custGeom>
            <a:avLst/>
            <a:gdLst/>
            <a:ahLst/>
            <a:cxnLst/>
            <a:rect l="l" t="t" r="r" b="b"/>
            <a:pathLst>
              <a:path w="10568305" h="5715">
                <a:moveTo>
                  <a:pt x="0" y="5334"/>
                </a:moveTo>
                <a:lnTo>
                  <a:pt x="10568051" y="0"/>
                </a:lnTo>
              </a:path>
            </a:pathLst>
          </a:custGeom>
          <a:ln w="28956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831335" y="6021323"/>
            <a:ext cx="8361045" cy="836930"/>
          </a:xfrm>
          <a:custGeom>
            <a:avLst/>
            <a:gdLst/>
            <a:ahLst/>
            <a:cxnLst/>
            <a:rect l="l" t="t" r="r" b="b"/>
            <a:pathLst>
              <a:path w="8361045" h="836929">
                <a:moveTo>
                  <a:pt x="0" y="836675"/>
                </a:moveTo>
                <a:lnTo>
                  <a:pt x="8360663" y="836675"/>
                </a:lnTo>
                <a:lnTo>
                  <a:pt x="836066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36955" y="6310579"/>
            <a:ext cx="2740025" cy="33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International </a:t>
            </a:r>
            <a:r>
              <a:rPr dirty="0" sz="1200" spc="-10">
                <a:latin typeface="Calibri"/>
                <a:cs typeface="Calibri"/>
              </a:rPr>
              <a:t>Hydrographic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Organization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Organisation Hydrographique</a:t>
            </a:r>
            <a:r>
              <a:rPr dirty="0" sz="1200" spc="-4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Internationale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21323"/>
            <a:ext cx="116205" cy="836930"/>
          </a:xfrm>
          <a:custGeom>
            <a:avLst/>
            <a:gdLst/>
            <a:ahLst/>
            <a:cxnLst/>
            <a:rect l="l" t="t" r="r" b="b"/>
            <a:pathLst>
              <a:path w="116205" h="836929">
                <a:moveTo>
                  <a:pt x="0" y="836675"/>
                </a:moveTo>
                <a:lnTo>
                  <a:pt x="115823" y="836675"/>
                </a:lnTo>
                <a:lnTo>
                  <a:pt x="115823" y="0"/>
                </a:lnTo>
                <a:lnTo>
                  <a:pt x="0" y="0"/>
                </a:lnTo>
                <a:lnTo>
                  <a:pt x="0" y="83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5636" y="6039611"/>
            <a:ext cx="676656" cy="818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617964" y="6018275"/>
            <a:ext cx="2118360" cy="839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50214" y="203149"/>
            <a:ext cx="858901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8715" algn="l"/>
              </a:tabLst>
            </a:pPr>
            <a:r>
              <a:rPr dirty="0" u="none" spc="-30"/>
              <a:t>Reference:	</a:t>
            </a:r>
            <a:r>
              <a:rPr dirty="0" u="none" spc="-5"/>
              <a:t>IHO </a:t>
            </a:r>
            <a:r>
              <a:rPr dirty="0" u="none" spc="-10"/>
              <a:t>Capacity </a:t>
            </a:r>
            <a:r>
              <a:rPr dirty="0" u="none" spc="-5"/>
              <a:t>Building</a:t>
            </a:r>
            <a:r>
              <a:rPr dirty="0" u="none" spc="-10"/>
              <a:t> </a:t>
            </a:r>
            <a:r>
              <a:rPr dirty="0" u="none" spc="-25"/>
              <a:t>Strategy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50214" y="752348"/>
            <a:ext cx="482663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0">
                <a:solidFill>
                  <a:srgbClr val="0D57C4"/>
                </a:solidFill>
                <a:latin typeface="Calibri Light"/>
                <a:cs typeface="Calibri Light"/>
              </a:rPr>
              <a:t>Phases of</a:t>
            </a:r>
            <a:r>
              <a:rPr dirty="0" sz="4000" b="0">
                <a:solidFill>
                  <a:srgbClr val="0D57C4"/>
                </a:solidFill>
                <a:latin typeface="Calibri Light"/>
                <a:cs typeface="Calibri Light"/>
              </a:rPr>
              <a:t> </a:t>
            </a:r>
            <a:r>
              <a:rPr dirty="0" sz="4000" spc="-15" b="0">
                <a:solidFill>
                  <a:srgbClr val="0D57C4"/>
                </a:solidFill>
                <a:latin typeface="Calibri Light"/>
                <a:cs typeface="Calibri Light"/>
              </a:rPr>
              <a:t>Development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1070" y="6337503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01724" y="1319783"/>
            <a:ext cx="8655050" cy="4444365"/>
          </a:xfrm>
          <a:custGeom>
            <a:avLst/>
            <a:gdLst/>
            <a:ahLst/>
            <a:cxnLst/>
            <a:rect l="l" t="t" r="r" b="b"/>
            <a:pathLst>
              <a:path w="8655050" h="4444365">
                <a:moveTo>
                  <a:pt x="6432804" y="0"/>
                </a:moveTo>
                <a:lnTo>
                  <a:pt x="6432804" y="1110995"/>
                </a:lnTo>
                <a:lnTo>
                  <a:pt x="0" y="1110995"/>
                </a:lnTo>
                <a:lnTo>
                  <a:pt x="0" y="3332988"/>
                </a:lnTo>
                <a:lnTo>
                  <a:pt x="6432804" y="3332988"/>
                </a:lnTo>
                <a:lnTo>
                  <a:pt x="6432804" y="4443983"/>
                </a:lnTo>
                <a:lnTo>
                  <a:pt x="8654796" y="2221991"/>
                </a:lnTo>
                <a:lnTo>
                  <a:pt x="6432804" y="0"/>
                </a:lnTo>
                <a:close/>
              </a:path>
            </a:pathLst>
          </a:custGeom>
          <a:solidFill>
            <a:srgbClr val="D0D2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74775" y="2653283"/>
            <a:ext cx="3276600" cy="1777364"/>
          </a:xfrm>
          <a:custGeom>
            <a:avLst/>
            <a:gdLst/>
            <a:ahLst/>
            <a:cxnLst/>
            <a:rect l="l" t="t" r="r" b="b"/>
            <a:pathLst>
              <a:path w="3276600" h="1777364">
                <a:moveTo>
                  <a:pt x="2980436" y="0"/>
                </a:moveTo>
                <a:lnTo>
                  <a:pt x="296164" y="0"/>
                </a:lnTo>
                <a:lnTo>
                  <a:pt x="248125" y="3876"/>
                </a:lnTo>
                <a:lnTo>
                  <a:pt x="202554" y="15097"/>
                </a:lnTo>
                <a:lnTo>
                  <a:pt x="160061" y="33055"/>
                </a:lnTo>
                <a:lnTo>
                  <a:pt x="121254" y="57139"/>
                </a:lnTo>
                <a:lnTo>
                  <a:pt x="86745" y="86740"/>
                </a:lnTo>
                <a:lnTo>
                  <a:pt x="57143" y="121249"/>
                </a:lnTo>
                <a:lnTo>
                  <a:pt x="33057" y="160055"/>
                </a:lnTo>
                <a:lnTo>
                  <a:pt x="15098" y="202549"/>
                </a:lnTo>
                <a:lnTo>
                  <a:pt x="3876" y="248122"/>
                </a:lnTo>
                <a:lnTo>
                  <a:pt x="0" y="296163"/>
                </a:lnTo>
                <a:lnTo>
                  <a:pt x="0" y="1480820"/>
                </a:lnTo>
                <a:lnTo>
                  <a:pt x="3876" y="1528861"/>
                </a:lnTo>
                <a:lnTo>
                  <a:pt x="15098" y="1574434"/>
                </a:lnTo>
                <a:lnTo>
                  <a:pt x="33057" y="1616928"/>
                </a:lnTo>
                <a:lnTo>
                  <a:pt x="57143" y="1655734"/>
                </a:lnTo>
                <a:lnTo>
                  <a:pt x="86745" y="1690243"/>
                </a:lnTo>
                <a:lnTo>
                  <a:pt x="121254" y="1719844"/>
                </a:lnTo>
                <a:lnTo>
                  <a:pt x="160061" y="1743928"/>
                </a:lnTo>
                <a:lnTo>
                  <a:pt x="202554" y="1761886"/>
                </a:lnTo>
                <a:lnTo>
                  <a:pt x="248125" y="1773107"/>
                </a:lnTo>
                <a:lnTo>
                  <a:pt x="296164" y="1776983"/>
                </a:lnTo>
                <a:lnTo>
                  <a:pt x="2980436" y="1776983"/>
                </a:lnTo>
                <a:lnTo>
                  <a:pt x="3028477" y="1773107"/>
                </a:lnTo>
                <a:lnTo>
                  <a:pt x="3074050" y="1761886"/>
                </a:lnTo>
                <a:lnTo>
                  <a:pt x="3116544" y="1743928"/>
                </a:lnTo>
                <a:lnTo>
                  <a:pt x="3155350" y="1719844"/>
                </a:lnTo>
                <a:lnTo>
                  <a:pt x="3189859" y="1690243"/>
                </a:lnTo>
                <a:lnTo>
                  <a:pt x="3219460" y="1655734"/>
                </a:lnTo>
                <a:lnTo>
                  <a:pt x="3243544" y="1616928"/>
                </a:lnTo>
                <a:lnTo>
                  <a:pt x="3261502" y="1574434"/>
                </a:lnTo>
                <a:lnTo>
                  <a:pt x="3272723" y="1528861"/>
                </a:lnTo>
                <a:lnTo>
                  <a:pt x="3276600" y="1480820"/>
                </a:lnTo>
                <a:lnTo>
                  <a:pt x="3276600" y="296163"/>
                </a:lnTo>
                <a:lnTo>
                  <a:pt x="3272723" y="248122"/>
                </a:lnTo>
                <a:lnTo>
                  <a:pt x="3261502" y="202549"/>
                </a:lnTo>
                <a:lnTo>
                  <a:pt x="3243544" y="160055"/>
                </a:lnTo>
                <a:lnTo>
                  <a:pt x="3219460" y="121249"/>
                </a:lnTo>
                <a:lnTo>
                  <a:pt x="3189859" y="86740"/>
                </a:lnTo>
                <a:lnTo>
                  <a:pt x="3155350" y="57139"/>
                </a:lnTo>
                <a:lnTo>
                  <a:pt x="3116544" y="33055"/>
                </a:lnTo>
                <a:lnTo>
                  <a:pt x="3074050" y="15097"/>
                </a:lnTo>
                <a:lnTo>
                  <a:pt x="3028477" y="3876"/>
                </a:lnTo>
                <a:lnTo>
                  <a:pt x="2980436" y="0"/>
                </a:lnTo>
                <a:close/>
              </a:path>
            </a:pathLst>
          </a:custGeom>
          <a:solidFill>
            <a:srgbClr val="4966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74775" y="2653283"/>
            <a:ext cx="3276600" cy="1777364"/>
          </a:xfrm>
          <a:custGeom>
            <a:avLst/>
            <a:gdLst/>
            <a:ahLst/>
            <a:cxnLst/>
            <a:rect l="l" t="t" r="r" b="b"/>
            <a:pathLst>
              <a:path w="3276600" h="1777364">
                <a:moveTo>
                  <a:pt x="0" y="296163"/>
                </a:moveTo>
                <a:lnTo>
                  <a:pt x="3876" y="248122"/>
                </a:lnTo>
                <a:lnTo>
                  <a:pt x="15098" y="202549"/>
                </a:lnTo>
                <a:lnTo>
                  <a:pt x="33057" y="160055"/>
                </a:lnTo>
                <a:lnTo>
                  <a:pt x="57143" y="121249"/>
                </a:lnTo>
                <a:lnTo>
                  <a:pt x="86745" y="86740"/>
                </a:lnTo>
                <a:lnTo>
                  <a:pt x="121254" y="57139"/>
                </a:lnTo>
                <a:lnTo>
                  <a:pt x="160061" y="33055"/>
                </a:lnTo>
                <a:lnTo>
                  <a:pt x="202554" y="15097"/>
                </a:lnTo>
                <a:lnTo>
                  <a:pt x="248125" y="3876"/>
                </a:lnTo>
                <a:lnTo>
                  <a:pt x="296164" y="0"/>
                </a:lnTo>
                <a:lnTo>
                  <a:pt x="2980436" y="0"/>
                </a:lnTo>
                <a:lnTo>
                  <a:pt x="3028477" y="3876"/>
                </a:lnTo>
                <a:lnTo>
                  <a:pt x="3074050" y="15097"/>
                </a:lnTo>
                <a:lnTo>
                  <a:pt x="3116544" y="33055"/>
                </a:lnTo>
                <a:lnTo>
                  <a:pt x="3155350" y="57139"/>
                </a:lnTo>
                <a:lnTo>
                  <a:pt x="3189859" y="86740"/>
                </a:lnTo>
                <a:lnTo>
                  <a:pt x="3219460" y="121249"/>
                </a:lnTo>
                <a:lnTo>
                  <a:pt x="3243544" y="160055"/>
                </a:lnTo>
                <a:lnTo>
                  <a:pt x="3261502" y="202549"/>
                </a:lnTo>
                <a:lnTo>
                  <a:pt x="3272723" y="248122"/>
                </a:lnTo>
                <a:lnTo>
                  <a:pt x="3276600" y="296163"/>
                </a:lnTo>
                <a:lnTo>
                  <a:pt x="3276600" y="1480820"/>
                </a:lnTo>
                <a:lnTo>
                  <a:pt x="3272723" y="1528861"/>
                </a:lnTo>
                <a:lnTo>
                  <a:pt x="3261502" y="1574434"/>
                </a:lnTo>
                <a:lnTo>
                  <a:pt x="3243544" y="1616928"/>
                </a:lnTo>
                <a:lnTo>
                  <a:pt x="3219460" y="1655734"/>
                </a:lnTo>
                <a:lnTo>
                  <a:pt x="3189859" y="1690243"/>
                </a:lnTo>
                <a:lnTo>
                  <a:pt x="3155350" y="1719844"/>
                </a:lnTo>
                <a:lnTo>
                  <a:pt x="3116544" y="1743928"/>
                </a:lnTo>
                <a:lnTo>
                  <a:pt x="3074050" y="1761886"/>
                </a:lnTo>
                <a:lnTo>
                  <a:pt x="3028477" y="1773107"/>
                </a:lnTo>
                <a:lnTo>
                  <a:pt x="2980436" y="1776983"/>
                </a:lnTo>
                <a:lnTo>
                  <a:pt x="296164" y="1776983"/>
                </a:lnTo>
                <a:lnTo>
                  <a:pt x="248125" y="1773107"/>
                </a:lnTo>
                <a:lnTo>
                  <a:pt x="202554" y="1761886"/>
                </a:lnTo>
                <a:lnTo>
                  <a:pt x="160061" y="1743928"/>
                </a:lnTo>
                <a:lnTo>
                  <a:pt x="121254" y="1719844"/>
                </a:lnTo>
                <a:lnTo>
                  <a:pt x="86745" y="1690242"/>
                </a:lnTo>
                <a:lnTo>
                  <a:pt x="57143" y="1655734"/>
                </a:lnTo>
                <a:lnTo>
                  <a:pt x="33057" y="1616928"/>
                </a:lnTo>
                <a:lnTo>
                  <a:pt x="15098" y="1574434"/>
                </a:lnTo>
                <a:lnTo>
                  <a:pt x="3876" y="1528861"/>
                </a:lnTo>
                <a:lnTo>
                  <a:pt x="0" y="1480820"/>
                </a:lnTo>
                <a:lnTo>
                  <a:pt x="0" y="29616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28496" y="2631199"/>
            <a:ext cx="2778760" cy="1488440"/>
          </a:xfrm>
          <a:prstGeom prst="rect">
            <a:avLst/>
          </a:prstGeom>
        </p:spPr>
        <p:txBody>
          <a:bodyPr wrap="square" lIns="0" tIns="143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2100" spc="-5" b="1">
                <a:solidFill>
                  <a:srgbClr val="FFFFFF"/>
                </a:solidFill>
                <a:latin typeface="Calibri"/>
                <a:cs typeface="Calibri"/>
              </a:rPr>
              <a:t>Phase </a:t>
            </a:r>
            <a:r>
              <a:rPr dirty="0" sz="2100" b="1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100">
              <a:latin typeface="Calibri"/>
              <a:cs typeface="Calibri"/>
            </a:endParaRPr>
          </a:p>
          <a:p>
            <a:pPr marL="184785" marR="5080" indent="-172085">
              <a:lnSpc>
                <a:spcPct val="91500"/>
              </a:lnSpc>
              <a:spcBef>
                <a:spcPts val="940"/>
              </a:spcBef>
              <a:buChar char="•"/>
              <a:tabLst>
                <a:tab pos="185420" algn="l"/>
              </a:tabLst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Collection and circulation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nautical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information, necessary  to maintain existing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charts and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publications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up to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date.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90059" y="2653283"/>
            <a:ext cx="3278504" cy="1777364"/>
          </a:xfrm>
          <a:custGeom>
            <a:avLst/>
            <a:gdLst/>
            <a:ahLst/>
            <a:cxnLst/>
            <a:rect l="l" t="t" r="r" b="b"/>
            <a:pathLst>
              <a:path w="3278504" h="1777364">
                <a:moveTo>
                  <a:pt x="2981960" y="0"/>
                </a:moveTo>
                <a:lnTo>
                  <a:pt x="296163" y="0"/>
                </a:lnTo>
                <a:lnTo>
                  <a:pt x="248122" y="3876"/>
                </a:lnTo>
                <a:lnTo>
                  <a:pt x="202549" y="15097"/>
                </a:lnTo>
                <a:lnTo>
                  <a:pt x="160055" y="33055"/>
                </a:lnTo>
                <a:lnTo>
                  <a:pt x="121249" y="57139"/>
                </a:lnTo>
                <a:lnTo>
                  <a:pt x="86740" y="86740"/>
                </a:lnTo>
                <a:lnTo>
                  <a:pt x="57139" y="121249"/>
                </a:lnTo>
                <a:lnTo>
                  <a:pt x="33055" y="160055"/>
                </a:lnTo>
                <a:lnTo>
                  <a:pt x="15097" y="202549"/>
                </a:lnTo>
                <a:lnTo>
                  <a:pt x="3876" y="248122"/>
                </a:lnTo>
                <a:lnTo>
                  <a:pt x="0" y="296163"/>
                </a:lnTo>
                <a:lnTo>
                  <a:pt x="0" y="1480820"/>
                </a:lnTo>
                <a:lnTo>
                  <a:pt x="3876" y="1528861"/>
                </a:lnTo>
                <a:lnTo>
                  <a:pt x="15097" y="1574434"/>
                </a:lnTo>
                <a:lnTo>
                  <a:pt x="33055" y="1616928"/>
                </a:lnTo>
                <a:lnTo>
                  <a:pt x="57139" y="1655734"/>
                </a:lnTo>
                <a:lnTo>
                  <a:pt x="86741" y="1690243"/>
                </a:lnTo>
                <a:lnTo>
                  <a:pt x="121249" y="1719844"/>
                </a:lnTo>
                <a:lnTo>
                  <a:pt x="160055" y="1743928"/>
                </a:lnTo>
                <a:lnTo>
                  <a:pt x="202549" y="1761886"/>
                </a:lnTo>
                <a:lnTo>
                  <a:pt x="248122" y="1773107"/>
                </a:lnTo>
                <a:lnTo>
                  <a:pt x="296163" y="1776983"/>
                </a:lnTo>
                <a:lnTo>
                  <a:pt x="2981960" y="1776983"/>
                </a:lnTo>
                <a:lnTo>
                  <a:pt x="3030001" y="1773107"/>
                </a:lnTo>
                <a:lnTo>
                  <a:pt x="3075574" y="1761886"/>
                </a:lnTo>
                <a:lnTo>
                  <a:pt x="3118068" y="1743928"/>
                </a:lnTo>
                <a:lnTo>
                  <a:pt x="3156874" y="1719844"/>
                </a:lnTo>
                <a:lnTo>
                  <a:pt x="3191383" y="1690243"/>
                </a:lnTo>
                <a:lnTo>
                  <a:pt x="3220984" y="1655734"/>
                </a:lnTo>
                <a:lnTo>
                  <a:pt x="3245068" y="1616928"/>
                </a:lnTo>
                <a:lnTo>
                  <a:pt x="3263026" y="1574434"/>
                </a:lnTo>
                <a:lnTo>
                  <a:pt x="3274247" y="1528861"/>
                </a:lnTo>
                <a:lnTo>
                  <a:pt x="3278123" y="1480820"/>
                </a:lnTo>
                <a:lnTo>
                  <a:pt x="3278123" y="296163"/>
                </a:lnTo>
                <a:lnTo>
                  <a:pt x="3274247" y="248122"/>
                </a:lnTo>
                <a:lnTo>
                  <a:pt x="3263026" y="202549"/>
                </a:lnTo>
                <a:lnTo>
                  <a:pt x="3245068" y="160055"/>
                </a:lnTo>
                <a:lnTo>
                  <a:pt x="3220984" y="121249"/>
                </a:lnTo>
                <a:lnTo>
                  <a:pt x="3191382" y="86740"/>
                </a:lnTo>
                <a:lnTo>
                  <a:pt x="3156874" y="57139"/>
                </a:lnTo>
                <a:lnTo>
                  <a:pt x="3118068" y="33055"/>
                </a:lnTo>
                <a:lnTo>
                  <a:pt x="3075574" y="15097"/>
                </a:lnTo>
                <a:lnTo>
                  <a:pt x="3030001" y="3876"/>
                </a:lnTo>
                <a:lnTo>
                  <a:pt x="2981960" y="0"/>
                </a:lnTo>
                <a:close/>
              </a:path>
            </a:pathLst>
          </a:custGeom>
          <a:solidFill>
            <a:srgbClr val="4966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90059" y="2653283"/>
            <a:ext cx="3278504" cy="1777364"/>
          </a:xfrm>
          <a:custGeom>
            <a:avLst/>
            <a:gdLst/>
            <a:ahLst/>
            <a:cxnLst/>
            <a:rect l="l" t="t" r="r" b="b"/>
            <a:pathLst>
              <a:path w="3278504" h="1777364">
                <a:moveTo>
                  <a:pt x="0" y="296163"/>
                </a:moveTo>
                <a:lnTo>
                  <a:pt x="3876" y="248122"/>
                </a:lnTo>
                <a:lnTo>
                  <a:pt x="15097" y="202549"/>
                </a:lnTo>
                <a:lnTo>
                  <a:pt x="33055" y="160055"/>
                </a:lnTo>
                <a:lnTo>
                  <a:pt x="57139" y="121249"/>
                </a:lnTo>
                <a:lnTo>
                  <a:pt x="86740" y="86740"/>
                </a:lnTo>
                <a:lnTo>
                  <a:pt x="121249" y="57139"/>
                </a:lnTo>
                <a:lnTo>
                  <a:pt x="160055" y="33055"/>
                </a:lnTo>
                <a:lnTo>
                  <a:pt x="202549" y="15097"/>
                </a:lnTo>
                <a:lnTo>
                  <a:pt x="248122" y="3876"/>
                </a:lnTo>
                <a:lnTo>
                  <a:pt x="296163" y="0"/>
                </a:lnTo>
                <a:lnTo>
                  <a:pt x="2981960" y="0"/>
                </a:lnTo>
                <a:lnTo>
                  <a:pt x="3030001" y="3876"/>
                </a:lnTo>
                <a:lnTo>
                  <a:pt x="3075574" y="15097"/>
                </a:lnTo>
                <a:lnTo>
                  <a:pt x="3118068" y="33055"/>
                </a:lnTo>
                <a:lnTo>
                  <a:pt x="3156874" y="57139"/>
                </a:lnTo>
                <a:lnTo>
                  <a:pt x="3191382" y="86740"/>
                </a:lnTo>
                <a:lnTo>
                  <a:pt x="3220984" y="121249"/>
                </a:lnTo>
                <a:lnTo>
                  <a:pt x="3245068" y="160055"/>
                </a:lnTo>
                <a:lnTo>
                  <a:pt x="3263026" y="202549"/>
                </a:lnTo>
                <a:lnTo>
                  <a:pt x="3274247" y="248122"/>
                </a:lnTo>
                <a:lnTo>
                  <a:pt x="3278123" y="296163"/>
                </a:lnTo>
                <a:lnTo>
                  <a:pt x="3278123" y="1480820"/>
                </a:lnTo>
                <a:lnTo>
                  <a:pt x="3274247" y="1528861"/>
                </a:lnTo>
                <a:lnTo>
                  <a:pt x="3263026" y="1574434"/>
                </a:lnTo>
                <a:lnTo>
                  <a:pt x="3245068" y="1616928"/>
                </a:lnTo>
                <a:lnTo>
                  <a:pt x="3220984" y="1655734"/>
                </a:lnTo>
                <a:lnTo>
                  <a:pt x="3191383" y="1690243"/>
                </a:lnTo>
                <a:lnTo>
                  <a:pt x="3156874" y="1719844"/>
                </a:lnTo>
                <a:lnTo>
                  <a:pt x="3118068" y="1743928"/>
                </a:lnTo>
                <a:lnTo>
                  <a:pt x="3075574" y="1761886"/>
                </a:lnTo>
                <a:lnTo>
                  <a:pt x="3030001" y="1773107"/>
                </a:lnTo>
                <a:lnTo>
                  <a:pt x="2981960" y="1776983"/>
                </a:lnTo>
                <a:lnTo>
                  <a:pt x="296163" y="1776983"/>
                </a:lnTo>
                <a:lnTo>
                  <a:pt x="248122" y="1773107"/>
                </a:lnTo>
                <a:lnTo>
                  <a:pt x="202549" y="1761886"/>
                </a:lnTo>
                <a:lnTo>
                  <a:pt x="160055" y="1743928"/>
                </a:lnTo>
                <a:lnTo>
                  <a:pt x="121249" y="1719844"/>
                </a:lnTo>
                <a:lnTo>
                  <a:pt x="86740" y="1690242"/>
                </a:lnTo>
                <a:lnTo>
                  <a:pt x="57139" y="1655734"/>
                </a:lnTo>
                <a:lnTo>
                  <a:pt x="33055" y="1616928"/>
                </a:lnTo>
                <a:lnTo>
                  <a:pt x="15097" y="1574434"/>
                </a:lnTo>
                <a:lnTo>
                  <a:pt x="3876" y="1528861"/>
                </a:lnTo>
                <a:lnTo>
                  <a:pt x="0" y="1480820"/>
                </a:lnTo>
                <a:lnTo>
                  <a:pt x="0" y="29616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445253" y="2631199"/>
            <a:ext cx="2931160" cy="1563370"/>
          </a:xfrm>
          <a:prstGeom prst="rect">
            <a:avLst/>
          </a:prstGeom>
        </p:spPr>
        <p:txBody>
          <a:bodyPr wrap="square" lIns="0" tIns="143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2100" spc="-5" b="1">
                <a:solidFill>
                  <a:srgbClr val="FFFFFF"/>
                </a:solidFill>
                <a:latin typeface="Calibri"/>
                <a:cs typeface="Calibri"/>
              </a:rPr>
              <a:t>Phase </a:t>
            </a:r>
            <a:r>
              <a:rPr dirty="0" sz="2100" b="1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100">
              <a:latin typeface="Calibri"/>
              <a:cs typeface="Calibri"/>
            </a:endParaRPr>
          </a:p>
          <a:p>
            <a:pPr marL="184785" marR="5080" indent="-172085">
              <a:lnSpc>
                <a:spcPts val="1750"/>
              </a:lnSpc>
              <a:spcBef>
                <a:spcPts val="980"/>
              </a:spcBef>
              <a:buChar char="•"/>
              <a:tabLst>
                <a:tab pos="185420" algn="l"/>
              </a:tabLst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Creation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of a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surveying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capability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to conduct:</a:t>
            </a:r>
            <a:endParaRPr sz="1600">
              <a:latin typeface="Calibri"/>
              <a:cs typeface="Calibri"/>
            </a:endParaRPr>
          </a:p>
          <a:p>
            <a:pPr lvl="1" marL="355600" indent="-17081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Coastal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projects</a:t>
            </a:r>
            <a:endParaRPr sz="1600">
              <a:latin typeface="Calibri"/>
              <a:cs typeface="Calibri"/>
            </a:endParaRPr>
          </a:p>
          <a:p>
            <a:pPr lvl="1" marL="355600" indent="-170815">
              <a:lnSpc>
                <a:spcPct val="100000"/>
              </a:lnSpc>
              <a:spcBef>
                <a:spcPts val="135"/>
              </a:spcBef>
              <a:buChar char="•"/>
              <a:tabLst>
                <a:tab pos="355600" algn="l"/>
              </a:tabLst>
            </a:pP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Offshore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projects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32776" y="2653283"/>
            <a:ext cx="3276600" cy="1777364"/>
          </a:xfrm>
          <a:custGeom>
            <a:avLst/>
            <a:gdLst/>
            <a:ahLst/>
            <a:cxnLst/>
            <a:rect l="l" t="t" r="r" b="b"/>
            <a:pathLst>
              <a:path w="3276600" h="1777364">
                <a:moveTo>
                  <a:pt x="2980435" y="0"/>
                </a:moveTo>
                <a:lnTo>
                  <a:pt x="296164" y="0"/>
                </a:lnTo>
                <a:lnTo>
                  <a:pt x="248122" y="3876"/>
                </a:lnTo>
                <a:lnTo>
                  <a:pt x="202549" y="15097"/>
                </a:lnTo>
                <a:lnTo>
                  <a:pt x="160055" y="33055"/>
                </a:lnTo>
                <a:lnTo>
                  <a:pt x="121249" y="57139"/>
                </a:lnTo>
                <a:lnTo>
                  <a:pt x="86740" y="86740"/>
                </a:lnTo>
                <a:lnTo>
                  <a:pt x="57139" y="121249"/>
                </a:lnTo>
                <a:lnTo>
                  <a:pt x="33055" y="160055"/>
                </a:lnTo>
                <a:lnTo>
                  <a:pt x="15097" y="202549"/>
                </a:lnTo>
                <a:lnTo>
                  <a:pt x="3876" y="248122"/>
                </a:lnTo>
                <a:lnTo>
                  <a:pt x="0" y="296163"/>
                </a:lnTo>
                <a:lnTo>
                  <a:pt x="0" y="1480820"/>
                </a:lnTo>
                <a:lnTo>
                  <a:pt x="3876" y="1528861"/>
                </a:lnTo>
                <a:lnTo>
                  <a:pt x="15097" y="1574434"/>
                </a:lnTo>
                <a:lnTo>
                  <a:pt x="33055" y="1616928"/>
                </a:lnTo>
                <a:lnTo>
                  <a:pt x="57139" y="1655734"/>
                </a:lnTo>
                <a:lnTo>
                  <a:pt x="86741" y="1690243"/>
                </a:lnTo>
                <a:lnTo>
                  <a:pt x="121249" y="1719844"/>
                </a:lnTo>
                <a:lnTo>
                  <a:pt x="160055" y="1743928"/>
                </a:lnTo>
                <a:lnTo>
                  <a:pt x="202549" y="1761886"/>
                </a:lnTo>
                <a:lnTo>
                  <a:pt x="248122" y="1773107"/>
                </a:lnTo>
                <a:lnTo>
                  <a:pt x="296164" y="1776983"/>
                </a:lnTo>
                <a:lnTo>
                  <a:pt x="2980435" y="1776983"/>
                </a:lnTo>
                <a:lnTo>
                  <a:pt x="3028477" y="1773107"/>
                </a:lnTo>
                <a:lnTo>
                  <a:pt x="3074050" y="1761886"/>
                </a:lnTo>
                <a:lnTo>
                  <a:pt x="3116544" y="1743928"/>
                </a:lnTo>
                <a:lnTo>
                  <a:pt x="3155350" y="1719844"/>
                </a:lnTo>
                <a:lnTo>
                  <a:pt x="3189859" y="1690243"/>
                </a:lnTo>
                <a:lnTo>
                  <a:pt x="3219460" y="1655734"/>
                </a:lnTo>
                <a:lnTo>
                  <a:pt x="3243544" y="1616928"/>
                </a:lnTo>
                <a:lnTo>
                  <a:pt x="3261502" y="1574434"/>
                </a:lnTo>
                <a:lnTo>
                  <a:pt x="3272723" y="1528861"/>
                </a:lnTo>
                <a:lnTo>
                  <a:pt x="3276600" y="1480820"/>
                </a:lnTo>
                <a:lnTo>
                  <a:pt x="3276600" y="296163"/>
                </a:lnTo>
                <a:lnTo>
                  <a:pt x="3272723" y="248122"/>
                </a:lnTo>
                <a:lnTo>
                  <a:pt x="3261502" y="202549"/>
                </a:lnTo>
                <a:lnTo>
                  <a:pt x="3243544" y="160055"/>
                </a:lnTo>
                <a:lnTo>
                  <a:pt x="3219460" y="121249"/>
                </a:lnTo>
                <a:lnTo>
                  <a:pt x="3189859" y="86740"/>
                </a:lnTo>
                <a:lnTo>
                  <a:pt x="3155350" y="57139"/>
                </a:lnTo>
                <a:lnTo>
                  <a:pt x="3116544" y="33055"/>
                </a:lnTo>
                <a:lnTo>
                  <a:pt x="3074050" y="15097"/>
                </a:lnTo>
                <a:lnTo>
                  <a:pt x="3028477" y="3876"/>
                </a:lnTo>
                <a:lnTo>
                  <a:pt x="2980435" y="0"/>
                </a:lnTo>
                <a:close/>
              </a:path>
            </a:pathLst>
          </a:custGeom>
          <a:solidFill>
            <a:srgbClr val="4966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732776" y="2653283"/>
            <a:ext cx="3276600" cy="1777364"/>
          </a:xfrm>
          <a:custGeom>
            <a:avLst/>
            <a:gdLst/>
            <a:ahLst/>
            <a:cxnLst/>
            <a:rect l="l" t="t" r="r" b="b"/>
            <a:pathLst>
              <a:path w="3276600" h="1777364">
                <a:moveTo>
                  <a:pt x="0" y="296163"/>
                </a:moveTo>
                <a:lnTo>
                  <a:pt x="3876" y="248122"/>
                </a:lnTo>
                <a:lnTo>
                  <a:pt x="15097" y="202549"/>
                </a:lnTo>
                <a:lnTo>
                  <a:pt x="33055" y="160055"/>
                </a:lnTo>
                <a:lnTo>
                  <a:pt x="57139" y="121249"/>
                </a:lnTo>
                <a:lnTo>
                  <a:pt x="86740" y="86740"/>
                </a:lnTo>
                <a:lnTo>
                  <a:pt x="121249" y="57139"/>
                </a:lnTo>
                <a:lnTo>
                  <a:pt x="160055" y="33055"/>
                </a:lnTo>
                <a:lnTo>
                  <a:pt x="202549" y="15097"/>
                </a:lnTo>
                <a:lnTo>
                  <a:pt x="248122" y="3876"/>
                </a:lnTo>
                <a:lnTo>
                  <a:pt x="296164" y="0"/>
                </a:lnTo>
                <a:lnTo>
                  <a:pt x="2980435" y="0"/>
                </a:lnTo>
                <a:lnTo>
                  <a:pt x="3028477" y="3876"/>
                </a:lnTo>
                <a:lnTo>
                  <a:pt x="3074050" y="15097"/>
                </a:lnTo>
                <a:lnTo>
                  <a:pt x="3116544" y="33055"/>
                </a:lnTo>
                <a:lnTo>
                  <a:pt x="3155350" y="57139"/>
                </a:lnTo>
                <a:lnTo>
                  <a:pt x="3189859" y="86740"/>
                </a:lnTo>
                <a:lnTo>
                  <a:pt x="3219460" y="121249"/>
                </a:lnTo>
                <a:lnTo>
                  <a:pt x="3243544" y="160055"/>
                </a:lnTo>
                <a:lnTo>
                  <a:pt x="3261502" y="202549"/>
                </a:lnTo>
                <a:lnTo>
                  <a:pt x="3272723" y="248122"/>
                </a:lnTo>
                <a:lnTo>
                  <a:pt x="3276600" y="296163"/>
                </a:lnTo>
                <a:lnTo>
                  <a:pt x="3276600" y="1480820"/>
                </a:lnTo>
                <a:lnTo>
                  <a:pt x="3272723" y="1528861"/>
                </a:lnTo>
                <a:lnTo>
                  <a:pt x="3261502" y="1574434"/>
                </a:lnTo>
                <a:lnTo>
                  <a:pt x="3243544" y="1616928"/>
                </a:lnTo>
                <a:lnTo>
                  <a:pt x="3219460" y="1655734"/>
                </a:lnTo>
                <a:lnTo>
                  <a:pt x="3189859" y="1690243"/>
                </a:lnTo>
                <a:lnTo>
                  <a:pt x="3155350" y="1719844"/>
                </a:lnTo>
                <a:lnTo>
                  <a:pt x="3116544" y="1743928"/>
                </a:lnTo>
                <a:lnTo>
                  <a:pt x="3074050" y="1761886"/>
                </a:lnTo>
                <a:lnTo>
                  <a:pt x="3028477" y="1773107"/>
                </a:lnTo>
                <a:lnTo>
                  <a:pt x="2980435" y="1776983"/>
                </a:lnTo>
                <a:lnTo>
                  <a:pt x="296164" y="1776983"/>
                </a:lnTo>
                <a:lnTo>
                  <a:pt x="248122" y="1773107"/>
                </a:lnTo>
                <a:lnTo>
                  <a:pt x="202549" y="1761886"/>
                </a:lnTo>
                <a:lnTo>
                  <a:pt x="160055" y="1743928"/>
                </a:lnTo>
                <a:lnTo>
                  <a:pt x="121249" y="1719844"/>
                </a:lnTo>
                <a:lnTo>
                  <a:pt x="86741" y="1690242"/>
                </a:lnTo>
                <a:lnTo>
                  <a:pt x="57139" y="1655734"/>
                </a:lnTo>
                <a:lnTo>
                  <a:pt x="33055" y="1616928"/>
                </a:lnTo>
                <a:lnTo>
                  <a:pt x="15097" y="1574434"/>
                </a:lnTo>
                <a:lnTo>
                  <a:pt x="3876" y="1528861"/>
                </a:lnTo>
                <a:lnTo>
                  <a:pt x="0" y="1480820"/>
                </a:lnTo>
                <a:lnTo>
                  <a:pt x="0" y="29616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887081" y="2631199"/>
            <a:ext cx="2752090" cy="1042035"/>
          </a:xfrm>
          <a:prstGeom prst="rect">
            <a:avLst/>
          </a:prstGeom>
        </p:spPr>
        <p:txBody>
          <a:bodyPr wrap="square" lIns="0" tIns="143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2100" spc="-5" b="1">
                <a:solidFill>
                  <a:srgbClr val="FFFFFF"/>
                </a:solidFill>
                <a:latin typeface="Calibri"/>
                <a:cs typeface="Calibri"/>
              </a:rPr>
              <a:t>Phase</a:t>
            </a:r>
            <a:r>
              <a:rPr dirty="0" sz="21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00" b="1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100">
              <a:latin typeface="Calibri"/>
              <a:cs typeface="Calibri"/>
            </a:endParaRPr>
          </a:p>
          <a:p>
            <a:pPr marL="184785" marR="5080" indent="-172085">
              <a:lnSpc>
                <a:spcPts val="1750"/>
              </a:lnSpc>
              <a:spcBef>
                <a:spcPts val="980"/>
              </a:spcBef>
              <a:buChar char="•"/>
              <a:tabLst>
                <a:tab pos="185420" algn="l"/>
              </a:tabLst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Produce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paper charts,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ENC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publications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independently.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5823" y="6001511"/>
            <a:ext cx="3716020" cy="856615"/>
          </a:xfrm>
          <a:custGeom>
            <a:avLst/>
            <a:gdLst/>
            <a:ahLst/>
            <a:cxnLst/>
            <a:rect l="l" t="t" r="r" b="b"/>
            <a:pathLst>
              <a:path w="3716020" h="856615">
                <a:moveTo>
                  <a:pt x="0" y="856487"/>
                </a:moveTo>
                <a:lnTo>
                  <a:pt x="3715512" y="856487"/>
                </a:lnTo>
                <a:lnTo>
                  <a:pt x="3715512" y="0"/>
                </a:lnTo>
                <a:lnTo>
                  <a:pt x="0" y="0"/>
                </a:lnTo>
                <a:lnTo>
                  <a:pt x="0" y="85648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3943" y="6001510"/>
            <a:ext cx="2525268" cy="848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Owner</dc:creator>
  <dc:title>MACHC20 UK National Report presentation</dc:title>
  <dcterms:created xsi:type="dcterms:W3CDTF">2019-12-01T22:49:01Z</dcterms:created>
  <dcterms:modified xsi:type="dcterms:W3CDTF">2019-12-01T22:49:01Z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2019-11-07T00:00:00Z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2019-12-01T00:00:00Z</vt:filetime>
  </property>
</Properties>
</file>