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9" r:id="rId4"/>
    <p:sldId id="270" r:id="rId5"/>
    <p:sldId id="258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9" autoAdjust="0"/>
    <p:restoredTop sz="96689" autoAdjust="0"/>
  </p:normalViewPr>
  <p:slideViewPr>
    <p:cSldViewPr snapToGrid="0">
      <p:cViewPr varScale="1">
        <p:scale>
          <a:sx n="69" d="100"/>
          <a:sy n="69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s-ES" sz="1000" dirty="0" smtClean="0"/>
              <a:t>PORCENTAJE DE OPERATIVIDAD</a:t>
            </a:r>
            <a:endParaRPr lang="es-ES" sz="1000" dirty="0"/>
          </a:p>
        </c:rich>
      </c:tx>
      <c:layout>
        <c:manualLayout>
          <c:xMode val="edge"/>
          <c:yMode val="edge"/>
          <c:x val="0.31570447320328354"/>
          <c:y val="5.616433938280307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11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103-4908-9DFE-6995790CD336}"/>
              </c:ext>
            </c:extLst>
          </c:dPt>
          <c:dLbls>
            <c:dLbl>
              <c:idx val="0"/>
              <c:layout>
                <c:manualLayout>
                  <c:x val="-0.16510713479356845"/>
                  <c:y val="-0.2322758458922185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OPERATIVAS
</a:t>
                    </a:r>
                    <a:r>
                      <a:rPr lang="en-US" sz="600" dirty="0" smtClean="0"/>
                      <a:t>93%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03-4908-9DFE-6995790CD336}"/>
                </c:ext>
              </c:extLst>
            </c:dLbl>
            <c:dLbl>
              <c:idx val="1"/>
              <c:layout>
                <c:manualLayout>
                  <c:x val="-4.4364210571239571E-2"/>
                  <c:y val="0.12586095968773134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INOPERATIVA
</a:t>
                    </a:r>
                    <a:r>
                      <a:rPr lang="en-US" sz="60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03-4908-9DFE-6995790CD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[Libro1]Hoja1!$C$37:$C$38</c:f>
              <c:strCache>
                <c:ptCount val="2"/>
                <c:pt idx="0">
                  <c:v>OPERATIVAS</c:v>
                </c:pt>
                <c:pt idx="1">
                  <c:v>INOPERATIVAS</c:v>
                </c:pt>
              </c:strCache>
            </c:strRef>
          </c:cat>
          <c:val>
            <c:numRef>
              <c:f>[Libro1]Hoja1!$D$37:$D$38</c:f>
              <c:numCache>
                <c:formatCode>General</c:formatCode>
                <c:ptCount val="2"/>
                <c:pt idx="0">
                  <c:v>145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03-4908-9DFE-6995790CD3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 w="3175" cmpd="sng">
      <a:solidFill>
        <a:schemeClr val="tx1">
          <a:alpha val="99000"/>
        </a:schemeClr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4" y="149902"/>
            <a:ext cx="9635353" cy="38817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</a:t>
            </a:r>
            <a:r>
              <a:rPr lang="en-US" sz="4800" baseline="30000" dirty="0" smtClean="0"/>
              <a:t>a</a:t>
            </a:r>
            <a:r>
              <a:rPr lang="en-US" sz="4800" dirty="0"/>
              <a:t> </a:t>
            </a:r>
            <a:r>
              <a:rPr lang="en-US" sz="4800" dirty="0" err="1"/>
              <a:t>Reunión</a:t>
            </a:r>
            <a:r>
              <a:rPr lang="en-US" sz="4800" dirty="0"/>
              <a:t> </a:t>
            </a:r>
            <a:r>
              <a:rPr lang="en-US" sz="4800" dirty="0" smtClean="0"/>
              <a:t>de la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s-PE" sz="4800" dirty="0"/>
              <a:t>Comisión Hidrográfica Mesoamericana y del Mar Caribe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Informe Nacional del</a:t>
            </a:r>
            <a:endParaRPr lang="en-A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68" y="4399480"/>
            <a:ext cx="11518845" cy="534027"/>
          </a:xfrm>
        </p:spPr>
        <p:txBody>
          <a:bodyPr>
            <a:noAutofit/>
          </a:bodyPr>
          <a:lstStyle/>
          <a:p>
            <a:r>
              <a:rPr lang="en-AU" sz="3600" b="1" dirty="0" smtClean="0"/>
              <a:t>[SERVICIO HIDROGRÁFICO DE VENEZUELA  OCHINA-SHN]</a:t>
            </a:r>
            <a:endParaRPr lang="en-AU" sz="3600" b="1" dirty="0"/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827" y="6121628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ogros </a:t>
            </a:r>
            <a:r>
              <a:rPr lang="en-US" dirty="0"/>
              <a:t>más </a:t>
            </a:r>
            <a:r>
              <a:rPr lang="en-US" dirty="0" smtClean="0"/>
              <a:t>importantes </a:t>
            </a:r>
            <a:r>
              <a:rPr lang="en-US" dirty="0" err="1" smtClean="0"/>
              <a:t>durante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año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0686" y="1476152"/>
            <a:ext cx="5060083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Ejecución de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Levantamientos Hidrográficos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634548" y="1885147"/>
            <a:ext cx="54848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Aproximación a Puerto Cabello</a:t>
            </a: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de la Ceiba</a:t>
            </a: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de </a:t>
            </a:r>
            <a:r>
              <a:rPr lang="es-ES" sz="2000" b="1" i="1" dirty="0" err="1" smtClean="0">
                <a:solidFill>
                  <a:srgbClr val="002060"/>
                </a:solidFill>
              </a:rPr>
              <a:t>Bobure</a:t>
            </a: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Partulano de ASTINAVE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La Blanquilla</a:t>
            </a: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Actualización Carta Fluvial Sector </a:t>
            </a:r>
            <a:r>
              <a:rPr lang="es-ES" sz="2000" b="1" i="1" dirty="0" err="1" smtClean="0">
                <a:solidFill>
                  <a:srgbClr val="002060"/>
                </a:solidFill>
              </a:rPr>
              <a:t>Guarguapo</a:t>
            </a:r>
            <a:endParaRPr lang="es-ES" sz="2000" b="1" i="1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del Puerto Punta de Piedra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de Guaraguao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Portulano La Blanquilla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Línea de Costa de Isla de Aves</a:t>
            </a:r>
          </a:p>
          <a:p>
            <a:pPr eaLnBrk="1" hangingPunct="1"/>
            <a:endParaRPr lang="es-ES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800793" y="4489957"/>
            <a:ext cx="18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rgbClr val="002060"/>
                </a:solidFill>
              </a:rPr>
              <a:t>Orinoco-Sector </a:t>
            </a:r>
            <a:r>
              <a:rPr lang="es-ES" sz="1200" dirty="0" err="1" smtClean="0">
                <a:solidFill>
                  <a:srgbClr val="002060"/>
                </a:solidFill>
              </a:rPr>
              <a:t>Guarguapo</a:t>
            </a:r>
            <a:endParaRPr lang="es-ES" sz="1200" dirty="0"/>
          </a:p>
        </p:txBody>
      </p:sp>
      <p:sp>
        <p:nvSpPr>
          <p:cNvPr id="16" name="15 Rectángulo"/>
          <p:cNvSpPr/>
          <p:nvPr/>
        </p:nvSpPr>
        <p:spPr>
          <a:xfrm>
            <a:off x="9500450" y="2557391"/>
            <a:ext cx="1632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Isla de Aves- Venezuela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788487" y="3837445"/>
            <a:ext cx="117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Punta de Piedra</a:t>
            </a:r>
            <a:endParaRPr lang="es-ES" sz="1200" dirty="0"/>
          </a:p>
        </p:txBody>
      </p:sp>
      <p:pic>
        <p:nvPicPr>
          <p:cNvPr id="19" name="Picture 8" descr="D:\MANUEL\IMG-20191004-WA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66" y="2943072"/>
            <a:ext cx="1967654" cy="150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MANUEL\IMG-20191005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5" y="2313143"/>
            <a:ext cx="1891115" cy="153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tacoa\Downloads\IMG-20191112-WA0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2"/>
          <a:stretch/>
        </p:blipFill>
        <p:spPr bwMode="auto">
          <a:xfrm>
            <a:off x="6083308" y="3765402"/>
            <a:ext cx="1394457" cy="181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98" y="4362604"/>
            <a:ext cx="1964766" cy="15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30" y="1013027"/>
            <a:ext cx="2040655" cy="153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295467" y="5595564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La Blanquilla</a:t>
            </a:r>
            <a:endParaRPr lang="es-ES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85429" y="929861"/>
            <a:ext cx="151838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Hidrografía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8498647" y="5891209"/>
            <a:ext cx="637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 smtClean="0">
                <a:solidFill>
                  <a:srgbClr val="002060"/>
                </a:solidFill>
              </a:rPr>
              <a:t>Bobure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04" y="212116"/>
            <a:ext cx="933949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ogros </a:t>
            </a:r>
            <a:r>
              <a:rPr lang="en-US" dirty="0"/>
              <a:t>más </a:t>
            </a:r>
            <a:r>
              <a:rPr lang="en-US" dirty="0" smtClean="0"/>
              <a:t>importantes </a:t>
            </a:r>
            <a:r>
              <a:rPr lang="en-US" dirty="0" err="1" smtClean="0"/>
              <a:t>durante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año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184739529"/>
              </p:ext>
            </p:extLst>
          </p:nvPr>
        </p:nvGraphicFramePr>
        <p:xfrm>
          <a:off x="170107" y="4317725"/>
          <a:ext cx="2977565" cy="15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699038" y="1238046"/>
            <a:ext cx="847865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del Sistema Nacional de Señalización Marítima (SINSEMA)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2" name="Picture 22" descr="D:\MANUEL\IMG-20191004-WA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35" y="1749975"/>
            <a:ext cx="3180244" cy="186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36" y="1686910"/>
            <a:ext cx="2752250" cy="193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 descr="D:\MANUEL\IMG-20191004-WA0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92" y="2847193"/>
            <a:ext cx="545268" cy="76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D:\MANUEL\IMG-20191004-WA00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21" y="2838567"/>
            <a:ext cx="557384" cy="76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36" y="2592230"/>
            <a:ext cx="757115" cy="1009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D:\MANUEL\IMG-20191004-WA005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2257" y="2861265"/>
            <a:ext cx="569972" cy="7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20" y="3767217"/>
            <a:ext cx="1667215" cy="225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79" y="5156791"/>
            <a:ext cx="557320" cy="855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tacoa\Downloads\IMG-20191115-WA01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09" y="3767217"/>
            <a:ext cx="1762104" cy="224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75" y="3767217"/>
            <a:ext cx="1347435" cy="226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85428" y="882563"/>
            <a:ext cx="265470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Ayudas a la Navegación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41 Grupo"/>
          <p:cNvGrpSpPr/>
          <p:nvPr/>
        </p:nvGrpSpPr>
        <p:grpSpPr>
          <a:xfrm>
            <a:off x="306616" y="1527972"/>
            <a:ext cx="2276475" cy="2819400"/>
            <a:chOff x="1043608" y="2019300"/>
            <a:chExt cx="2276475" cy="2819400"/>
          </a:xfrm>
        </p:grpSpPr>
        <p:pic>
          <p:nvPicPr>
            <p:cNvPr id="43" name="1 Gráfico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019300"/>
              <a:ext cx="2276475" cy="281940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44" name="43 Rectángulo"/>
            <p:cNvSpPr/>
            <p:nvPr/>
          </p:nvSpPr>
          <p:spPr>
            <a:xfrm>
              <a:off x="2051720" y="256490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2699792" y="4077072"/>
              <a:ext cx="392293" cy="367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051720" y="2564905"/>
              <a:ext cx="392293" cy="20802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051720" y="2287905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200" b="1" dirty="0" smtClean="0"/>
                <a:t>160</a:t>
              </a:r>
              <a:endParaRPr lang="es-VE" sz="1200" b="1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2699792" y="422108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200" b="1" dirty="0" smtClean="0"/>
                <a:t>13</a:t>
              </a:r>
              <a:endParaRPr lang="es-V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ogros </a:t>
            </a:r>
            <a:r>
              <a:rPr lang="en-US" dirty="0"/>
              <a:t>más </a:t>
            </a:r>
            <a:r>
              <a:rPr lang="en-US" dirty="0" smtClean="0"/>
              <a:t>importantes </a:t>
            </a:r>
            <a:r>
              <a:rPr lang="en-US" dirty="0" err="1" smtClean="0"/>
              <a:t>durante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año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314533" y="1793395"/>
            <a:ext cx="54848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Tx/>
              <a:buAutoNum type="arabicPeriod"/>
            </a:pPr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Se realizó la modificación del Esquema Internacional en las Cartas INT 4101, INT 4102 y INT 4104 en atención a la resolución del vacío de información al sur de Granada y Norte de Trinidad y </a:t>
            </a: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Tobago.</a:t>
            </a:r>
          </a:p>
          <a:p>
            <a:pPr marL="342900" indent="-342900" algn="just">
              <a:buFontTx/>
              <a:buAutoNum type="arabicPeriod"/>
            </a:pP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Se editaron 5 nuevas ediciones y 67 actualizaciones </a:t>
            </a:r>
            <a:r>
              <a:rPr lang="es-ES" sz="2000" b="1" i="1" dirty="0">
                <a:solidFill>
                  <a:srgbClr val="002060"/>
                </a:solidFill>
              </a:rPr>
              <a:t>de </a:t>
            </a:r>
            <a:r>
              <a:rPr lang="es-ES" sz="2000" b="1" i="1" dirty="0" smtClean="0">
                <a:solidFill>
                  <a:srgbClr val="002060"/>
                </a:solidFill>
              </a:rPr>
              <a:t>ENC. </a:t>
            </a:r>
          </a:p>
          <a:p>
            <a:pPr marL="342900" indent="-342900" algn="just" eaLnBrk="1" hangingPunct="1">
              <a:buFontTx/>
              <a:buAutoNum type="arabicPeriod"/>
            </a:pP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Se editaron 5 nuevas ediciones de cartas de papel.</a:t>
            </a:r>
          </a:p>
          <a:p>
            <a:pPr marL="342900" indent="-342900" algn="just" eaLnBrk="1" hangingPunct="1">
              <a:buFontTx/>
              <a:buAutoNum type="arabicPeriod"/>
            </a:pPr>
            <a:endParaRPr lang="es-ES" sz="2000" b="1" i="1" dirty="0">
              <a:solidFill>
                <a:srgbClr val="002060"/>
              </a:solidFill>
            </a:endParaRPr>
          </a:p>
          <a:p>
            <a:pPr marL="342900" indent="-342900" algn="just" eaLnBrk="1" hangingPunct="1">
              <a:buFontTx/>
              <a:buAutoNum type="arabicPeriod"/>
            </a:pPr>
            <a:r>
              <a:rPr lang="es-ES" sz="2000" b="1" i="1" dirty="0" smtClean="0">
                <a:solidFill>
                  <a:srgbClr val="002060"/>
                </a:solidFill>
              </a:rPr>
              <a:t>Se editaron 7 cartas de papel especiales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0686" y="1350024"/>
            <a:ext cx="580353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Edici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 de Cartas Náuticas de Papel, ENC y Especiales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85429" y="929861"/>
            <a:ext cx="151838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grafía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46" y="1056430"/>
            <a:ext cx="4739934" cy="35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995338" y="3957145"/>
            <a:ext cx="141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INT-4100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9438290" y="1835437"/>
            <a:ext cx="141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INT-4101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452616" y="1656755"/>
            <a:ext cx="141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INT-4102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78" y="3246365"/>
            <a:ext cx="3757604" cy="241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14" y="435943"/>
            <a:ext cx="95670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etos y/u obstrucciones más importantes</a:t>
            </a: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1830" y="1603700"/>
            <a:ext cx="11399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rocesar la totalidad de los datos adquiridos en el </a:t>
            </a:r>
            <a:r>
              <a:rPr lang="es-MX" sz="2000" b="1" i="1" dirty="0" smtClean="0">
                <a:solidFill>
                  <a:schemeClr val="bg2">
                    <a:lumMod val="25000"/>
                  </a:schemeClr>
                </a:solidFill>
              </a:rPr>
              <a:t>marco del Plan </a:t>
            </a:r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de Cartografiado Náutico Nacional, a los fines de contar con un cartografiado náutico que exprese la realidad de los espacios acuáticos de la República Bolivariana de Venezuela.</a:t>
            </a:r>
            <a:endParaRPr lang="es-VE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es-VE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2000" b="1" i="1" dirty="0" smtClean="0">
                <a:solidFill>
                  <a:schemeClr val="bg2">
                    <a:lumMod val="25000"/>
                  </a:schemeClr>
                </a:solidFill>
              </a:rPr>
              <a:t>Potenciar </a:t>
            </a:r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la infraestructura de producción física y digital con tecnología de última generación, para atender adecuadamente la demanda cartográfica y cumplir con las regulaciones internacionales en </a:t>
            </a:r>
            <a:r>
              <a:rPr lang="es-MX" sz="2000" b="1" i="1" dirty="0" smtClean="0">
                <a:solidFill>
                  <a:schemeClr val="bg2">
                    <a:lumMod val="25000"/>
                  </a:schemeClr>
                </a:solidFill>
              </a:rPr>
              <a:t>aras </a:t>
            </a:r>
            <a:r>
              <a:rPr lang="es-MX" sz="2000" b="1" i="1" dirty="0">
                <a:solidFill>
                  <a:schemeClr val="bg2">
                    <a:lumMod val="25000"/>
                  </a:schemeClr>
                </a:solidFill>
              </a:rPr>
              <a:t>de preservar la vida del hombre en la mar.</a:t>
            </a:r>
            <a:endParaRPr lang="es-VE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533" y="4354981"/>
            <a:ext cx="11619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Continúan </a:t>
            </a:r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las limitaciones en la capacidad de adquisición de equipos y licencias, </a:t>
            </a: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motivado </a:t>
            </a:r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a las sanciones </a:t>
            </a: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unilaterales </a:t>
            </a:r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que imposibilita </a:t>
            </a: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transacciones </a:t>
            </a:r>
            <a:r>
              <a:rPr lang="es-VE" sz="2000" b="1" i="1" dirty="0">
                <a:solidFill>
                  <a:schemeClr val="bg2">
                    <a:lumMod val="25000"/>
                  </a:schemeClr>
                </a:solidFill>
              </a:rPr>
              <a:t>comerciales con empresas proveedoras de servicios y software</a:t>
            </a: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VE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429" y="1134819"/>
            <a:ext cx="99607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7211" y="3954871"/>
            <a:ext cx="200445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Obstrucciones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00" y="418066"/>
            <a:ext cx="953605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Planes </a:t>
            </a:r>
            <a:r>
              <a:rPr lang="en-US" dirty="0"/>
              <a:t>más importantes </a:t>
            </a:r>
            <a:r>
              <a:rPr lang="en-US" dirty="0" smtClean="0"/>
              <a:t>que afectan</a:t>
            </a:r>
            <a:r>
              <a:rPr lang="en-US" dirty="0"/>
              <a:t> la </a:t>
            </a:r>
            <a:r>
              <a:rPr lang="en-US" dirty="0" smtClean="0"/>
              <a:t>región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314533" y="1266914"/>
            <a:ext cx="106444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Tx/>
              <a:buAutoNum type="arabicPeriod"/>
            </a:pP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Poca capacidad para ejecutar levantamientos hidrográficos costa afuera en aguas profundas</a:t>
            </a:r>
          </a:p>
          <a:p>
            <a:pPr marL="342900" indent="-342900" algn="just">
              <a:buFontTx/>
              <a:buAutoNum type="arabicPeriod"/>
            </a:pPr>
            <a:endParaRPr lang="es-VE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Necesidad de adiestramiento en el área de levantamientos hidrográficos en Ríos y capacitación en el ámbito de mareas</a:t>
            </a:r>
          </a:p>
          <a:p>
            <a:pPr marL="342900" indent="-342900" algn="just">
              <a:buFontTx/>
              <a:buAutoNum type="arabicPeriod"/>
            </a:pPr>
            <a:endParaRPr lang="es-VE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VE" sz="2000" b="1" i="1" dirty="0" smtClean="0">
                <a:solidFill>
                  <a:schemeClr val="bg2">
                    <a:lumMod val="25000"/>
                  </a:schemeClr>
                </a:solidFill>
              </a:rPr>
              <a:t>Necesidad de entrenamiento en mantenimiento y reparaciones básicas de los sistemas hidrográficos.</a:t>
            </a:r>
            <a:endParaRPr lang="es-VE" sz="20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" y="349734"/>
            <a:ext cx="11003944" cy="54051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2 Recomendaciones </a:t>
            </a:r>
            <a:r>
              <a:rPr lang="en-US" sz="2400" b="1" dirty="0"/>
              <a:t>más importantes </a:t>
            </a:r>
            <a:r>
              <a:rPr lang="en-US" sz="2400" b="1" dirty="0" smtClean="0"/>
              <a:t>para el plenario de la </a:t>
            </a:r>
            <a:r>
              <a:rPr lang="en-US" sz="2400" b="1" dirty="0" smtClean="0"/>
              <a:t>MACHC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31" y="1671512"/>
            <a:ext cx="10561321" cy="4042438"/>
          </a:xfrm>
        </p:spPr>
        <p:txBody>
          <a:bodyPr>
            <a:normAutofit fontScale="77500" lnSpcReduction="20000"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s-PE" sz="3600" b="1" dirty="0"/>
              <a:t>¿Cuál es su mayor prioridad de construcción de capacidad que recomienda para la consideración de financiamiento del IHO CB (Fase 1)? (Seleccione uno</a:t>
            </a:r>
            <a:r>
              <a:rPr lang="es-PE" sz="3600" b="1" dirty="0" smtClean="0"/>
              <a:t>)</a:t>
            </a:r>
            <a:endParaRPr lang="en-US" sz="2900" i="1" dirty="0"/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s-PE" sz="2900" i="1" dirty="0"/>
              <a:t>Visita técnica (evaluación de capacidades y conciencia nacional</a:t>
            </a:r>
            <a:r>
              <a:rPr lang="es-PE" sz="2900" i="1" dirty="0" smtClean="0"/>
              <a:t>)</a:t>
            </a:r>
            <a:endParaRPr lang="en-US" sz="2900" i="1" dirty="0"/>
          </a:p>
          <a:p>
            <a:pPr marL="0" indent="0">
              <a:buNone/>
            </a:pPr>
            <a:endParaRPr lang="en-US" sz="3600" dirty="0"/>
          </a:p>
          <a:p>
            <a:pPr marL="339725" indent="-339725">
              <a:lnSpc>
                <a:spcPct val="100000"/>
              </a:lnSpc>
              <a:buFont typeface="+mj-lt"/>
              <a:buAutoNum type="arabicPeriod" startAt="2"/>
            </a:pPr>
            <a:r>
              <a:rPr lang="es-PE" sz="3600" b="1" dirty="0"/>
              <a:t>¿Cuál es su mayor prioridad de creación de capacidad (Fase 2 o Fase 3) para la cual buscar otras </a:t>
            </a:r>
            <a:r>
              <a:rPr lang="es-PE" sz="3600" b="1" dirty="0" smtClean="0"/>
              <a:t>oportunidades </a:t>
            </a:r>
            <a:r>
              <a:rPr lang="es-PE" sz="3600" b="1" dirty="0"/>
              <a:t>de asociación / financiamiento fuera </a:t>
            </a:r>
            <a:r>
              <a:rPr lang="es-PE" sz="3600" b="1" dirty="0" smtClean="0"/>
              <a:t>del IHO CB?</a:t>
            </a:r>
            <a:endParaRPr lang="en-US" sz="3600" b="1" dirty="0"/>
          </a:p>
          <a:p>
            <a:pPr marL="339725" indent="0">
              <a:lnSpc>
                <a:spcPct val="100000"/>
              </a:lnSpc>
              <a:buNone/>
            </a:pPr>
            <a:r>
              <a:rPr lang="es-ES" sz="2900" i="1" dirty="0" smtClean="0"/>
              <a:t>Acondicionamiento de la Plataforma Hidrográfica (Buque Oceanográfico PUNTA BRAVA), para la ejecución de proyectos hidrográficos costa afuera.</a:t>
            </a:r>
            <a:endParaRPr lang="en-US" sz="29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700292" y="626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99446" y="6026825"/>
            <a:ext cx="843722" cy="85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6 Imagen" descr="M:\osalazar\Logos Ochina\LOGO-OCHINA-MPPD-VENEZUE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827" y="6141696"/>
            <a:ext cx="8778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t="71673" r="9136" b="10914"/>
          <a:stretch/>
        </p:blipFill>
        <p:spPr bwMode="auto">
          <a:xfrm>
            <a:off x="4270714" y="6186036"/>
            <a:ext cx="3625254" cy="4919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Calibri"/>
      <a:ea typeface="Microsoft YaHei"/>
      <a:cs typeface=""/>
    </a:majorFont>
    <a:minorFont>
      <a:latin typeface="Calibri"/>
      <a:ea typeface="Microsoft YaHei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2265</TotalTime>
  <Words>427</Words>
  <Application>Microsoft Office PowerPoint</Application>
  <PresentationFormat>Panorámica</PresentationFormat>
  <Paragraphs>80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IHO_Presentations_template-Blank</vt:lpstr>
      <vt:lpstr>20a Reunión de la  Comisión Hidrográfica Mesoamericana y del Mar Caribe  Informe Nacional del</vt:lpstr>
      <vt:lpstr>Logros más importantes durante el año</vt:lpstr>
      <vt:lpstr>Logros más importantes durante el año</vt:lpstr>
      <vt:lpstr>Logros más importantes durante el año</vt:lpstr>
      <vt:lpstr>Retos y/u obstrucciones más importantes </vt:lpstr>
      <vt:lpstr>Planes más importantes que afectan la región</vt:lpstr>
      <vt:lpstr>  2 Recomendaciones más importantes para el plenario de la MACHC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Primitivo Lopez</cp:lastModifiedBy>
  <cp:revision>147</cp:revision>
  <dcterms:created xsi:type="dcterms:W3CDTF">2017-10-26T13:07:26Z</dcterms:created>
  <dcterms:modified xsi:type="dcterms:W3CDTF">2019-12-02T18:40:53Z</dcterms:modified>
</cp:coreProperties>
</file>