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notesMasterIdLst>
    <p:notesMasterId r:id="rId23"/>
  </p:notesMasterIdLst>
  <p:sldIdLst>
    <p:sldId id="256" r:id="rId2"/>
    <p:sldId id="320" r:id="rId3"/>
    <p:sldId id="313" r:id="rId4"/>
    <p:sldId id="316" r:id="rId5"/>
    <p:sldId id="314" r:id="rId6"/>
    <p:sldId id="267" r:id="rId7"/>
    <p:sldId id="331" r:id="rId8"/>
    <p:sldId id="336" r:id="rId9"/>
    <p:sldId id="312" r:id="rId10"/>
    <p:sldId id="326" r:id="rId11"/>
    <p:sldId id="332" r:id="rId12"/>
    <p:sldId id="333" r:id="rId13"/>
    <p:sldId id="334" r:id="rId14"/>
    <p:sldId id="327" r:id="rId15"/>
    <p:sldId id="329" r:id="rId16"/>
    <p:sldId id="328" r:id="rId17"/>
    <p:sldId id="335" r:id="rId18"/>
    <p:sldId id="285" r:id="rId19"/>
    <p:sldId id="318" r:id="rId20"/>
    <p:sldId id="325" r:id="rId21"/>
    <p:sldId id="27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ice Mahabi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28" autoAdjust="0"/>
    <p:restoredTop sz="95118" autoAdjust="0"/>
  </p:normalViewPr>
  <p:slideViewPr>
    <p:cSldViewPr>
      <p:cViewPr varScale="1">
        <p:scale>
          <a:sx n="79" d="100"/>
          <a:sy n="79" d="100"/>
        </p:scale>
        <p:origin x="96" y="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17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MACHC ENCs 2013-2019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598690504460232"/>
          <c:y val="0.11595292022176172"/>
          <c:w val="0.74605208025706493"/>
          <c:h val="0.75504135351944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Number of ENCs</c:v>
                </c:pt>
              </c:strCache>
            </c:strRef>
          </c:tx>
          <c:spPr>
            <a:solidFill>
              <a:srgbClr val="4584D3"/>
            </a:solidFill>
            <a:ln>
              <a:solidFill>
                <a:srgbClr val="073E87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Sheet1!$B$1:$H$1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583</c:v>
                </c:pt>
                <c:pt idx="1">
                  <c:v>665</c:v>
                </c:pt>
                <c:pt idx="2">
                  <c:v>723</c:v>
                </c:pt>
                <c:pt idx="3">
                  <c:v>760</c:v>
                </c:pt>
                <c:pt idx="4">
                  <c:v>820</c:v>
                </c:pt>
                <c:pt idx="5">
                  <c:v>914</c:v>
                </c:pt>
                <c:pt idx="6">
                  <c:v>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8B-4099-945E-535096AC4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23870432"/>
        <c:axId val="1"/>
      </c:barChart>
      <c:catAx>
        <c:axId val="182387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67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09" cap="flat" cmpd="sng" algn="ctr">
              <a:solidFill>
                <a:srgbClr val="073E87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59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Available ENCs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8704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09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5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356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97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Sheet2!$B$1:$G$1</c:f>
              <c:strCache>
                <c:ptCount val="6"/>
                <c:pt idx="0">
                  <c:v>Band 1</c:v>
                </c:pt>
                <c:pt idx="1">
                  <c:v>Band 2</c:v>
                </c:pt>
                <c:pt idx="2">
                  <c:v>Band 3</c:v>
                </c:pt>
                <c:pt idx="3">
                  <c:v>Band 4</c:v>
                </c:pt>
                <c:pt idx="4">
                  <c:v>Band 5</c:v>
                </c:pt>
                <c:pt idx="5">
                  <c:v>Band 6</c:v>
                </c:pt>
              </c:strCache>
            </c:strRef>
          </c:cat>
          <c:val>
            <c:numRef>
              <c:f>Sheet2!$B$2:$G$2</c:f>
            </c:numRef>
          </c:val>
          <c:extLst>
            <c:ext xmlns:c16="http://schemas.microsoft.com/office/drawing/2014/chart" uri="{C3380CC4-5D6E-409C-BE32-E72D297353CC}">
              <c16:uniqueId val="{00000000-E9D0-42AC-9F9A-C648F9B4F7BB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Sheet2!$B$1:$G$1</c:f>
              <c:strCache>
                <c:ptCount val="6"/>
                <c:pt idx="0">
                  <c:v>Band 1</c:v>
                </c:pt>
                <c:pt idx="1">
                  <c:v>Band 2</c:v>
                </c:pt>
                <c:pt idx="2">
                  <c:v>Band 3</c:v>
                </c:pt>
                <c:pt idx="3">
                  <c:v>Band 4</c:v>
                </c:pt>
                <c:pt idx="4">
                  <c:v>Band 5</c:v>
                </c:pt>
                <c:pt idx="5">
                  <c:v>Band 6</c:v>
                </c:pt>
              </c:strCache>
            </c:strRef>
          </c:cat>
          <c:val>
            <c:numRef>
              <c:f>Sheet2!$B$3:$G$3</c:f>
              <c:numCache>
                <c:formatCode>General</c:formatCode>
                <c:ptCount val="6"/>
                <c:pt idx="0">
                  <c:v>12</c:v>
                </c:pt>
                <c:pt idx="1">
                  <c:v>34</c:v>
                </c:pt>
                <c:pt idx="2">
                  <c:v>108</c:v>
                </c:pt>
                <c:pt idx="3">
                  <c:v>283</c:v>
                </c:pt>
                <c:pt idx="4">
                  <c:v>424</c:v>
                </c:pt>
                <c:pt idx="5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D0-42AC-9F9A-C648F9B4F7BB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Sheet2!$B$1:$G$1</c:f>
              <c:strCache>
                <c:ptCount val="6"/>
                <c:pt idx="0">
                  <c:v>Band 1</c:v>
                </c:pt>
                <c:pt idx="1">
                  <c:v>Band 2</c:v>
                </c:pt>
                <c:pt idx="2">
                  <c:v>Band 3</c:v>
                </c:pt>
                <c:pt idx="3">
                  <c:v>Band 4</c:v>
                </c:pt>
                <c:pt idx="4">
                  <c:v>Band 5</c:v>
                </c:pt>
                <c:pt idx="5">
                  <c:v>Band 6</c:v>
                </c:pt>
              </c:strCache>
            </c:strRef>
          </c:cat>
          <c:val>
            <c:numRef>
              <c:f>Sheet2!$B$4:$G$4</c:f>
              <c:numCache>
                <c:formatCode>General</c:formatCode>
                <c:ptCount val="6"/>
                <c:pt idx="0">
                  <c:v>12</c:v>
                </c:pt>
                <c:pt idx="1">
                  <c:v>35</c:v>
                </c:pt>
                <c:pt idx="2">
                  <c:v>116</c:v>
                </c:pt>
                <c:pt idx="3">
                  <c:v>284</c:v>
                </c:pt>
                <c:pt idx="4">
                  <c:v>426</c:v>
                </c:pt>
                <c:pt idx="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D0-42AC-9F9A-C648F9B4F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1455920"/>
        <c:axId val="1"/>
        <c:axId val="0"/>
      </c:bar3DChart>
      <c:catAx>
        <c:axId val="182145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08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8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1455920"/>
        <c:crosses val="autoZero"/>
        <c:crossBetween val="between"/>
      </c:valAx>
      <c:spPr>
        <a:noFill/>
        <a:ln w="25355">
          <a:noFill/>
        </a:ln>
      </c:spPr>
    </c:plotArea>
    <c:legend>
      <c:legendPos val="r"/>
      <c:layout>
        <c:manualLayout>
          <c:xMode val="edge"/>
          <c:yMode val="edge"/>
          <c:x val="0.3123711340206185"/>
          <c:y val="5.1612903225806452E-2"/>
          <c:w val="0.16288659793814433"/>
          <c:h val="5.32258064516129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9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087757-61F2-4EFC-9E7F-F5E46BFF05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6BF1B-68D2-48E1-965E-C4D9AAF914E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6B7473E-5C84-4BCB-B531-857387E48B0D}" type="datetimeFigureOut">
              <a:rPr lang="en-US" altLang="en-US"/>
              <a:pPr>
                <a:defRPr/>
              </a:pPr>
              <a:t>12/10/2019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EC8BD95-6514-430C-BE0C-C090AEF916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C528524-CDB8-45A3-A96E-3BF5AA6B24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8E3AE-81FA-4C0E-9DA3-4DCFC994CA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62C0D-5FCB-4830-AD23-EB76ECD793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4233031-AC19-4D55-B6C4-6E0E10DC3D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3BF9466-B0C3-4654-A14E-D86EA2D6F4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1B58B84-EE1A-4D3A-B95B-1E3E66B911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00F018DC-60E0-4255-8E0A-E7461FEA5C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E5D5254-DAC5-40D2-94FA-81E01DE6BF3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1F4BB8DD-736E-4AA0-AAB4-871C92ED09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DF1033A2-0716-4414-8BE5-1C2B61695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90523E9-4710-4780-905F-3AF7D14330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48D2B6F-BA69-489B-AA12-BF46DABDCA5F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7783616-A1E4-45B6-9657-8612DD7C20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F983B77A-D780-4304-969D-8C588360AC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BA70DA3-585A-42D2-97AB-E85D7C366D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081E8E0-5614-45FE-A27A-29E38E5FA8D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F9DC5AB-5414-4339-8CD6-1E5C099CDD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79987BB9-ABA6-4AA6-9B50-71FC059E04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BCEB57B1-4601-47E3-9018-937520262F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624FE23-647D-435A-935F-91FA9D8D9EC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C52C2E7-521B-4B3A-BAD8-DA36D2288C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E4E683F-8F4B-4E2F-BCBF-4C4AA85F5D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C24DD6FB-BC60-4180-975B-7C4C201947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DA9A769-B282-48C0-AF99-190E039E56F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FA36CF6B-92F1-42CC-9DC5-F545CEAF88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53161B62-2F4D-42BD-BCBC-F66053BD49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 few updates to the Terms of Reference were made: </a:t>
            </a:r>
          </a:p>
          <a:p>
            <a:endParaRPr lang="en-US" altLang="en-US"/>
          </a:p>
          <a:p>
            <a:r>
              <a:rPr lang="en-US" altLang="en-US"/>
              <a:t>After requests from members it was agreed that there would be more frequent updates to the ENC Online data, IC-ENC will now send updates quarterly. 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57674A69-6EBC-471D-91A5-624DB7DDE5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0C14107-E4F9-445C-BB7C-6413E5B07EA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106C720B-2DA6-4B6F-9C05-89D65B0A46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19352B04-B5CD-4731-94ED-B06752E555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4555CF6-0A26-4482-B670-557190C971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8E115F1-E9DF-45A8-810F-60684D151EF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1D739CAB-1CA3-436E-A320-215E45E1CF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2E307F89-83B5-4349-9366-B7335B675D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7F3ED818-D286-46AC-95F0-724501D0DC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12BAC49-7B7F-424B-BDBC-D7CB9FE8C82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FC7F56BD-CD7A-4F7D-90FC-3A80197A5C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2C2BA0E6-1040-419C-9948-69BB040703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Update on the Cruise Ship AIS analysis: </a:t>
            </a:r>
          </a:p>
          <a:p>
            <a:endParaRPr lang="en-US" altLang="en-US"/>
          </a:p>
          <a:p>
            <a:r>
              <a:rPr lang="en-US" altLang="en-US"/>
              <a:t>From 2015 to 2018 the MACHC has produced 14 large scale ENC’s to cover gaps in port coverage. 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4E463AB7-C375-4D5F-AC9C-B049A6D9A2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F28067E-BC51-4DBE-9F07-5C27EB73059B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39A0A86C-9BC0-4C86-8B04-B79B7E884A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9597F72C-828B-469E-8DD5-8BB39F1AD4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3F0CBE04-023D-4BF0-B4CB-90F62D7563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E5C0687-6A04-47B8-BA1B-50F8A21205D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91993648-0707-4D70-8ADF-51E8A8D600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D359F158-B907-47BC-A683-AB3C9E04EC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nl-NL"/>
              <a:t>82 INT Charts in the MACHC Region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4C015582-902C-4980-8463-3477B3601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A9A59E4-4851-4759-805D-BFB3D7978B76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C9573321-2152-47ED-92E7-03B20196521F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ndara" pitchFamily="34" charset="0"/>
            </a:endParaRPr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01EFA2A5-7262-453C-896E-F4DDDD4EC7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2EDC509E-C908-4789-B753-F19D561480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F6835102-8266-4D81-B6FE-E4C72EDE7CD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E21B314C-5F09-408F-AAA8-5A89722A88F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28ECFF4B-6BFE-4084-A9FF-0828A1B503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706DA1B8-9298-4D7C-AB00-8AFEB5B6BF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DA0DE72-64C1-47DA-89BB-D18E9FF31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BDF1-20AC-4C36-A695-BB7C2FEF3991}" type="datetimeFigureOut">
              <a:rPr lang="en-US" altLang="en-US"/>
              <a:pPr>
                <a:defRPr/>
              </a:pPr>
              <a:t>12/10/2019</a:t>
            </a:fld>
            <a:endParaRPr lang="en-US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7B0C2AA-86A0-4E02-8832-386D63D3C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6C8A847-602D-4497-B69D-2836BD93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7B212-604B-40C9-8EF7-4891BF909F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4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F3DB3-BC46-4FBA-9F6F-873C91982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3EB0D-A7DD-4A85-A11D-103DDFB8CCFC}" type="datetimeFigureOut">
              <a:rPr lang="en-US" altLang="en-US"/>
              <a:pPr>
                <a:defRPr/>
              </a:pPr>
              <a:t>12/10/2019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CED07-8E11-4282-9E60-FADD878FB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F0687-CBEA-4290-85C1-B0F4DE6BB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3346-F77F-41AB-AA24-04BE552B2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06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05E7E772-299C-445E-8779-2BEA966FD054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ndara" pitchFamily="34" charset="0"/>
            </a:endParaRPr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7F83C16C-02F0-45E9-A885-27B4B43E145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1E9E85A6-71ED-4643-BD8C-870B235A69B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7567E0E6-1766-4B19-9C81-2AFED1F1A15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C63058EE-A20C-4D03-9126-34D33515A6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7A9CC702-99A0-4EB5-8BAA-3D6717DF2E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25">
              <a:extLst>
                <a:ext uri="{FF2B5EF4-FFF2-40B4-BE49-F238E27FC236}">
                  <a16:creationId xmlns:a16="http://schemas.microsoft.com/office/drawing/2014/main" id="{6CBAB6C8-0929-4BA6-BCB8-3695076BACF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E2AC2E5-414D-4EDD-96F3-C7966F4A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18F46-FD66-4F4D-BF8C-5152B2C369AE}" type="datetimeFigureOut">
              <a:rPr lang="en-US" altLang="en-US"/>
              <a:pPr>
                <a:defRPr/>
              </a:pPr>
              <a:t>12/10/2019</a:t>
            </a:fld>
            <a:endParaRPr lang="en-US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36EA02E-EAFB-455E-928A-97B92CEB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9B63F6-7A01-40DB-B830-0DD6A1B5D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BCA1A-29A3-46FA-8E9A-5EADDB8C18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73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BFD3D-330A-4AD9-8739-5E599BFC3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971FD-ED86-4127-AFF7-27B92F0A3C8D}" type="datetimeFigureOut">
              <a:rPr lang="en-US" altLang="en-US"/>
              <a:pPr>
                <a:defRPr/>
              </a:pPr>
              <a:t>12/10/2019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FC2F6-B122-4EE1-BF1E-99540CF2D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607BE-BDF0-4D6A-8F79-84FB42C9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C6C74-E417-4048-909C-1F33215250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16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C36E5884-163F-482C-8AD5-4BF0B28E7234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A642DC2E-E036-4677-8F0B-ADCD36D22BE9}"/>
              </a:ext>
            </a:extLst>
          </p:cNvPr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147483646 h 640"/>
              <a:gd name="T6" fmla="*/ 2147483646 w 2706"/>
              <a:gd name="T7" fmla="*/ 2147483646 h 640"/>
              <a:gd name="T8" fmla="*/ 2147483646 w 2706"/>
              <a:gd name="T9" fmla="*/ 2147483646 h 640"/>
              <a:gd name="T10" fmla="*/ 2147483646 w 2706"/>
              <a:gd name="T11" fmla="*/ 2147483646 h 640"/>
              <a:gd name="T12" fmla="*/ 2147483646 w 2706"/>
              <a:gd name="T13" fmla="*/ 2147483646 h 640"/>
              <a:gd name="T14" fmla="*/ 2147483646 w 2706"/>
              <a:gd name="T15" fmla="*/ 2147483646 h 640"/>
              <a:gd name="T16" fmla="*/ 2147483646 w 2706"/>
              <a:gd name="T17" fmla="*/ 2147483646 h 640"/>
              <a:gd name="T18" fmla="*/ 2147483646 w 2706"/>
              <a:gd name="T19" fmla="*/ 2147483646 h 640"/>
              <a:gd name="T20" fmla="*/ 2147483646 w 2706"/>
              <a:gd name="T21" fmla="*/ 2147483646 h 640"/>
              <a:gd name="T22" fmla="*/ 2147483646 w 2706"/>
              <a:gd name="T23" fmla="*/ 2147483646 h 640"/>
              <a:gd name="T24" fmla="*/ 2147483646 w 2706"/>
              <a:gd name="T25" fmla="*/ 2147483646 h 640"/>
              <a:gd name="T26" fmla="*/ 2147483646 w 2706"/>
              <a:gd name="T27" fmla="*/ 2147483646 h 640"/>
              <a:gd name="T28" fmla="*/ 2147483646 w 2706"/>
              <a:gd name="T29" fmla="*/ 2147483646 h 640"/>
              <a:gd name="T30" fmla="*/ 2147483646 w 2706"/>
              <a:gd name="T31" fmla="*/ 2147483646 h 640"/>
              <a:gd name="T32" fmla="*/ 2147483646 w 2706"/>
              <a:gd name="T33" fmla="*/ 2147483646 h 640"/>
              <a:gd name="T34" fmla="*/ 2147483646 w 2706"/>
              <a:gd name="T35" fmla="*/ 2147483646 h 640"/>
              <a:gd name="T36" fmla="*/ 0 w 2706"/>
              <a:gd name="T37" fmla="*/ 2147483646 h 640"/>
              <a:gd name="T38" fmla="*/ 0 w 2706"/>
              <a:gd name="T39" fmla="*/ 2147483646 h 640"/>
              <a:gd name="T40" fmla="*/ 2147483646 w 2706"/>
              <a:gd name="T41" fmla="*/ 2147483646 h 640"/>
              <a:gd name="T42" fmla="*/ 2147483646 w 2706"/>
              <a:gd name="T43" fmla="*/ 2147483646 h 640"/>
              <a:gd name="T44" fmla="*/ 2147483646 w 2706"/>
              <a:gd name="T45" fmla="*/ 2147483646 h 640"/>
              <a:gd name="T46" fmla="*/ 2147483646 w 2706"/>
              <a:gd name="T47" fmla="*/ 2147483646 h 640"/>
              <a:gd name="T48" fmla="*/ 2147483646 w 2706"/>
              <a:gd name="T49" fmla="*/ 2147483646 h 640"/>
              <a:gd name="T50" fmla="*/ 2147483646 w 2706"/>
              <a:gd name="T51" fmla="*/ 2147483646 h 640"/>
              <a:gd name="T52" fmla="*/ 2147483646 w 2706"/>
              <a:gd name="T53" fmla="*/ 2147483646 h 640"/>
              <a:gd name="T54" fmla="*/ 2147483646 w 2706"/>
              <a:gd name="T55" fmla="*/ 2147483646 h 640"/>
              <a:gd name="T56" fmla="*/ 2147483646 w 2706"/>
              <a:gd name="T57" fmla="*/ 2147483646 h 640"/>
              <a:gd name="T58" fmla="*/ 2147483646 w 2706"/>
              <a:gd name="T59" fmla="*/ 2147483646 h 640"/>
              <a:gd name="T60" fmla="*/ 2147483646 w 2706"/>
              <a:gd name="T61" fmla="*/ 2147483646 h 640"/>
              <a:gd name="T62" fmla="*/ 2147483646 w 2706"/>
              <a:gd name="T63" fmla="*/ 2147483646 h 640"/>
              <a:gd name="T64" fmla="*/ 2147483646 w 2706"/>
              <a:gd name="T65" fmla="*/ 2147483646 h 640"/>
              <a:gd name="T66" fmla="*/ 2147483646 w 2706"/>
              <a:gd name="T67" fmla="*/ 2147483646 h 640"/>
              <a:gd name="T68" fmla="*/ 2147483646 w 2706"/>
              <a:gd name="T69" fmla="*/ 2147483646 h 640"/>
              <a:gd name="T70" fmla="*/ 2147483646 w 2706"/>
              <a:gd name="T71" fmla="*/ 2147483646 h 640"/>
              <a:gd name="T72" fmla="*/ 2147483646 w 2706"/>
              <a:gd name="T73" fmla="*/ 2147483646 h 640"/>
              <a:gd name="T74" fmla="*/ 2147483646 w 2706"/>
              <a:gd name="T75" fmla="*/ 2147483646 h 640"/>
              <a:gd name="T76" fmla="*/ 2147483646 w 2706"/>
              <a:gd name="T77" fmla="*/ 2147483646 h 640"/>
              <a:gd name="T78" fmla="*/ 2147483646 w 2706"/>
              <a:gd name="T79" fmla="*/ 2147483646 h 640"/>
              <a:gd name="T80" fmla="*/ 2147483646 w 2706"/>
              <a:gd name="T81" fmla="*/ 2147483646 h 640"/>
              <a:gd name="T82" fmla="*/ 2147483646 w 2706"/>
              <a:gd name="T83" fmla="*/ 2147483646 h 640"/>
              <a:gd name="T84" fmla="*/ 2147483646 w 2706"/>
              <a:gd name="T85" fmla="*/ 2147483646 h 640"/>
              <a:gd name="T86" fmla="*/ 2147483646 w 2706"/>
              <a:gd name="T87" fmla="*/ 2147483646 h 640"/>
              <a:gd name="T88" fmla="*/ 2147483646 w 2706"/>
              <a:gd name="T89" fmla="*/ 2147483646 h 640"/>
              <a:gd name="T90" fmla="*/ 2147483646 w 2706"/>
              <a:gd name="T91" fmla="*/ 2147483646 h 640"/>
              <a:gd name="T92" fmla="*/ 2147483646 w 2706"/>
              <a:gd name="T93" fmla="*/ 2147483646 h 640"/>
              <a:gd name="T94" fmla="*/ 2147483646 w 2706"/>
              <a:gd name="T95" fmla="*/ 2147483646 h 640"/>
              <a:gd name="T96" fmla="*/ 2147483646 w 2706"/>
              <a:gd name="T97" fmla="*/ 2147483646 h 640"/>
              <a:gd name="T98" fmla="*/ 2147483646 w 2706"/>
              <a:gd name="T99" fmla="*/ 2147483646 h 640"/>
              <a:gd name="T100" fmla="*/ 2147483646 w 2706"/>
              <a:gd name="T101" fmla="*/ 2147483646 h 640"/>
              <a:gd name="T102" fmla="*/ 2147483646 w 2706"/>
              <a:gd name="T103" fmla="*/ 2147483646 h 640"/>
              <a:gd name="T104" fmla="*/ 2147483646 w 2706"/>
              <a:gd name="T105" fmla="*/ 2147483646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A2DF6CFE-3CE8-4BCF-8DCC-D2845E756D2C}"/>
              </a:ext>
            </a:extLst>
          </p:cNvPr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6 w 5216"/>
              <a:gd name="T1" fmla="*/ 2147483646 h 762"/>
              <a:gd name="T2" fmla="*/ 2147483646 w 5216"/>
              <a:gd name="T3" fmla="*/ 2147483646 h 762"/>
              <a:gd name="T4" fmla="*/ 2147483646 w 5216"/>
              <a:gd name="T5" fmla="*/ 2147483646 h 762"/>
              <a:gd name="T6" fmla="*/ 2147483646 w 5216"/>
              <a:gd name="T7" fmla="*/ 2147483646 h 762"/>
              <a:gd name="T8" fmla="*/ 2147483646 w 5216"/>
              <a:gd name="T9" fmla="*/ 2147483646 h 762"/>
              <a:gd name="T10" fmla="*/ 2147483646 w 5216"/>
              <a:gd name="T11" fmla="*/ 2147483646 h 762"/>
              <a:gd name="T12" fmla="*/ 2147483646 w 5216"/>
              <a:gd name="T13" fmla="*/ 2147483646 h 762"/>
              <a:gd name="T14" fmla="*/ 2147483646 w 5216"/>
              <a:gd name="T15" fmla="*/ 2147483646 h 762"/>
              <a:gd name="T16" fmla="*/ 2147483646 w 5216"/>
              <a:gd name="T17" fmla="*/ 2147483646 h 762"/>
              <a:gd name="T18" fmla="*/ 2147483646 w 5216"/>
              <a:gd name="T19" fmla="*/ 2147483646 h 762"/>
              <a:gd name="T20" fmla="*/ 2147483646 w 5216"/>
              <a:gd name="T21" fmla="*/ 2147483646 h 762"/>
              <a:gd name="T22" fmla="*/ 2147483646 w 5216"/>
              <a:gd name="T23" fmla="*/ 2147483646 h 762"/>
              <a:gd name="T24" fmla="*/ 2147483646 w 5216"/>
              <a:gd name="T25" fmla="*/ 2147483646 h 762"/>
              <a:gd name="T26" fmla="*/ 2147483646 w 5216"/>
              <a:gd name="T27" fmla="*/ 0 h 762"/>
              <a:gd name="T28" fmla="*/ 2147483646 w 5216"/>
              <a:gd name="T29" fmla="*/ 2147483646 h 762"/>
              <a:gd name="T30" fmla="*/ 2147483646 w 5216"/>
              <a:gd name="T31" fmla="*/ 2147483646 h 762"/>
              <a:gd name="T32" fmla="*/ 0 w 5216"/>
              <a:gd name="T33" fmla="*/ 2147483646 h 762"/>
              <a:gd name="T34" fmla="*/ 2147483646 w 5216"/>
              <a:gd name="T35" fmla="*/ 2147483646 h 762"/>
              <a:gd name="T36" fmla="*/ 2147483646 w 5216"/>
              <a:gd name="T37" fmla="*/ 2147483646 h 762"/>
              <a:gd name="T38" fmla="*/ 2147483646 w 5216"/>
              <a:gd name="T39" fmla="*/ 2147483646 h 762"/>
              <a:gd name="T40" fmla="*/ 2147483646 w 5216"/>
              <a:gd name="T41" fmla="*/ 2147483646 h 762"/>
              <a:gd name="T42" fmla="*/ 2147483646 w 5216"/>
              <a:gd name="T43" fmla="*/ 2147483646 h 762"/>
              <a:gd name="T44" fmla="*/ 2147483646 w 5216"/>
              <a:gd name="T45" fmla="*/ 2147483646 h 762"/>
              <a:gd name="T46" fmla="*/ 2147483646 w 5216"/>
              <a:gd name="T47" fmla="*/ 2147483646 h 762"/>
              <a:gd name="T48" fmla="*/ 2147483646 w 5216"/>
              <a:gd name="T49" fmla="*/ 2147483646 h 762"/>
              <a:gd name="T50" fmla="*/ 2147483646 w 5216"/>
              <a:gd name="T51" fmla="*/ 2147483646 h 762"/>
              <a:gd name="T52" fmla="*/ 2147483646 w 5216"/>
              <a:gd name="T53" fmla="*/ 2147483646 h 762"/>
              <a:gd name="T54" fmla="*/ 2147483646 w 5216"/>
              <a:gd name="T55" fmla="*/ 2147483646 h 762"/>
              <a:gd name="T56" fmla="*/ 2147483646 w 5216"/>
              <a:gd name="T57" fmla="*/ 2147483646 h 762"/>
              <a:gd name="T58" fmla="*/ 2147483646 w 5216"/>
              <a:gd name="T59" fmla="*/ 2147483646 h 762"/>
              <a:gd name="T60" fmla="*/ 2147483646 w 5216"/>
              <a:gd name="T61" fmla="*/ 2147483646 h 762"/>
              <a:gd name="T62" fmla="*/ 2147483646 w 5216"/>
              <a:gd name="T63" fmla="*/ 2147483646 h 762"/>
              <a:gd name="T64" fmla="*/ 2147483646 w 5216"/>
              <a:gd name="T65" fmla="*/ 2147483646 h 762"/>
              <a:gd name="T66" fmla="*/ 2147483646 w 5216"/>
              <a:gd name="T67" fmla="*/ 2147483646 h 762"/>
              <a:gd name="T68" fmla="*/ 2147483646 w 5216"/>
              <a:gd name="T69" fmla="*/ 2147483646 h 762"/>
              <a:gd name="T70" fmla="*/ 2147483646 w 5216"/>
              <a:gd name="T71" fmla="*/ 2147483646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772A6347-5A99-4E77-A33E-79E3F0DEB45B}"/>
              </a:ext>
            </a:extLst>
          </p:cNvPr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6 h 694"/>
              <a:gd name="T2" fmla="*/ 0 w 5144"/>
              <a:gd name="T3" fmla="*/ 2147483646 h 694"/>
              <a:gd name="T4" fmla="*/ 2147483646 w 5144"/>
              <a:gd name="T5" fmla="*/ 2147483646 h 694"/>
              <a:gd name="T6" fmla="*/ 2147483646 w 5144"/>
              <a:gd name="T7" fmla="*/ 2147483646 h 694"/>
              <a:gd name="T8" fmla="*/ 2147483646 w 5144"/>
              <a:gd name="T9" fmla="*/ 2147483646 h 694"/>
              <a:gd name="T10" fmla="*/ 2147483646 w 5144"/>
              <a:gd name="T11" fmla="*/ 2147483646 h 694"/>
              <a:gd name="T12" fmla="*/ 2147483646 w 5144"/>
              <a:gd name="T13" fmla="*/ 2147483646 h 694"/>
              <a:gd name="T14" fmla="*/ 2147483646 w 5144"/>
              <a:gd name="T15" fmla="*/ 2147483646 h 694"/>
              <a:gd name="T16" fmla="*/ 2147483646 w 5144"/>
              <a:gd name="T17" fmla="*/ 2147483646 h 694"/>
              <a:gd name="T18" fmla="*/ 2147483646 w 5144"/>
              <a:gd name="T19" fmla="*/ 2147483646 h 694"/>
              <a:gd name="T20" fmla="*/ 2147483646 w 5144"/>
              <a:gd name="T21" fmla="*/ 2147483646 h 694"/>
              <a:gd name="T22" fmla="*/ 2147483646 w 5144"/>
              <a:gd name="T23" fmla="*/ 2147483646 h 694"/>
              <a:gd name="T24" fmla="*/ 2147483646 w 5144"/>
              <a:gd name="T25" fmla="*/ 0 h 694"/>
              <a:gd name="T26" fmla="*/ 2147483646 w 5144"/>
              <a:gd name="T27" fmla="*/ 2147483646 h 694"/>
              <a:gd name="T28" fmla="*/ 2147483646 w 5144"/>
              <a:gd name="T29" fmla="*/ 2147483646 h 694"/>
              <a:gd name="T30" fmla="*/ 2147483646 w 5144"/>
              <a:gd name="T31" fmla="*/ 2147483646 h 694"/>
              <a:gd name="T32" fmla="*/ 2147483646 w 5144"/>
              <a:gd name="T33" fmla="*/ 2147483646 h 694"/>
              <a:gd name="T34" fmla="*/ 2147483646 w 5144"/>
              <a:gd name="T35" fmla="*/ 2147483646 h 694"/>
              <a:gd name="T36" fmla="*/ 2147483646 w 5144"/>
              <a:gd name="T37" fmla="*/ 2147483646 h 694"/>
              <a:gd name="T38" fmla="*/ 2147483646 w 5144"/>
              <a:gd name="T39" fmla="*/ 2147483646 h 694"/>
              <a:gd name="T40" fmla="*/ 2147483646 w 5144"/>
              <a:gd name="T41" fmla="*/ 2147483646 h 694"/>
              <a:gd name="T42" fmla="*/ 2147483646 w 5144"/>
              <a:gd name="T43" fmla="*/ 2147483646 h 694"/>
              <a:gd name="T44" fmla="*/ 2147483646 w 5144"/>
              <a:gd name="T45" fmla="*/ 2147483646 h 694"/>
              <a:gd name="T46" fmla="*/ 2147483646 w 5144"/>
              <a:gd name="T47" fmla="*/ 2147483646 h 694"/>
              <a:gd name="T48" fmla="*/ 2147483646 w 5144"/>
              <a:gd name="T49" fmla="*/ 2147483646 h 694"/>
              <a:gd name="T50" fmla="*/ 2147483646 w 5144"/>
              <a:gd name="T51" fmla="*/ 2147483646 h 694"/>
              <a:gd name="T52" fmla="*/ 2147483646 w 5144"/>
              <a:gd name="T53" fmla="*/ 2147483646 h 694"/>
              <a:gd name="T54" fmla="*/ 2147483646 w 5144"/>
              <a:gd name="T55" fmla="*/ 2147483646 h 694"/>
              <a:gd name="T56" fmla="*/ 2147483646 w 5144"/>
              <a:gd name="T57" fmla="*/ 2147483646 h 694"/>
              <a:gd name="T58" fmla="*/ 2147483646 w 5144"/>
              <a:gd name="T59" fmla="*/ 2147483646 h 694"/>
              <a:gd name="T60" fmla="*/ 2147483646 w 5144"/>
              <a:gd name="T61" fmla="*/ 2147483646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69052F3A-E521-4D70-92B8-7A0D48C2CBE9}"/>
              </a:ext>
            </a:extLst>
          </p:cNvPr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C5A9EE40-A97C-4CD7-9A41-06784BA318E6}"/>
              </a:ext>
            </a:extLst>
          </p:cNvPr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6 w 8196"/>
              <a:gd name="T1" fmla="*/ 2147483646 h 1192"/>
              <a:gd name="T2" fmla="*/ 2147483646 w 8196"/>
              <a:gd name="T3" fmla="*/ 2147483646 h 1192"/>
              <a:gd name="T4" fmla="*/ 2147483646 w 8196"/>
              <a:gd name="T5" fmla="*/ 2147483646 h 1192"/>
              <a:gd name="T6" fmla="*/ 2147483646 w 8196"/>
              <a:gd name="T7" fmla="*/ 2147483646 h 1192"/>
              <a:gd name="T8" fmla="*/ 2147483646 w 8196"/>
              <a:gd name="T9" fmla="*/ 2147483646 h 1192"/>
              <a:gd name="T10" fmla="*/ 2147483646 w 8196"/>
              <a:gd name="T11" fmla="*/ 2147483646 h 1192"/>
              <a:gd name="T12" fmla="*/ 2147483646 w 8196"/>
              <a:gd name="T13" fmla="*/ 2147483646 h 1192"/>
              <a:gd name="T14" fmla="*/ 2147483646 w 8196"/>
              <a:gd name="T15" fmla="*/ 2147483646 h 1192"/>
              <a:gd name="T16" fmla="*/ 2147483646 w 8196"/>
              <a:gd name="T17" fmla="*/ 2147483646 h 1192"/>
              <a:gd name="T18" fmla="*/ 2147483646 w 8196"/>
              <a:gd name="T19" fmla="*/ 2147483646 h 1192"/>
              <a:gd name="T20" fmla="*/ 2147483646 w 8196"/>
              <a:gd name="T21" fmla="*/ 2147483646 h 1192"/>
              <a:gd name="T22" fmla="*/ 2147483646 w 8196"/>
              <a:gd name="T23" fmla="*/ 2147483646 h 1192"/>
              <a:gd name="T24" fmla="*/ 2147483646 w 8196"/>
              <a:gd name="T25" fmla="*/ 2147483646 h 1192"/>
              <a:gd name="T26" fmla="*/ 2147483646 w 8196"/>
              <a:gd name="T27" fmla="*/ 2147483646 h 1192"/>
              <a:gd name="T28" fmla="*/ 2147483646 w 8196"/>
              <a:gd name="T29" fmla="*/ 2147483646 h 1192"/>
              <a:gd name="T30" fmla="*/ 2147483646 w 8196"/>
              <a:gd name="T31" fmla="*/ 2147483646 h 1192"/>
              <a:gd name="T32" fmla="*/ 2147483646 w 8196"/>
              <a:gd name="T33" fmla="*/ 2147483646 h 1192"/>
              <a:gd name="T34" fmla="*/ 2147483646 w 8196"/>
              <a:gd name="T35" fmla="*/ 2147483646 h 1192"/>
              <a:gd name="T36" fmla="*/ 2147483646 w 8196"/>
              <a:gd name="T37" fmla="*/ 2147483646 h 1192"/>
              <a:gd name="T38" fmla="*/ 2147483646 w 8196"/>
              <a:gd name="T39" fmla="*/ 2147483646 h 1192"/>
              <a:gd name="T40" fmla="*/ 2147483646 w 8196"/>
              <a:gd name="T41" fmla="*/ 2147483646 h 1192"/>
              <a:gd name="T42" fmla="*/ 2147483646 w 8196"/>
              <a:gd name="T43" fmla="*/ 2147483646 h 1192"/>
              <a:gd name="T44" fmla="*/ 2147483646 w 8196"/>
              <a:gd name="T45" fmla="*/ 0 h 1192"/>
              <a:gd name="T46" fmla="*/ 2147483646 w 8196"/>
              <a:gd name="T47" fmla="*/ 2147483646 h 1192"/>
              <a:gd name="T48" fmla="*/ 2147483646 w 8196"/>
              <a:gd name="T49" fmla="*/ 2147483646 h 1192"/>
              <a:gd name="T50" fmla="*/ 2147483646 w 8196"/>
              <a:gd name="T51" fmla="*/ 2147483646 h 1192"/>
              <a:gd name="T52" fmla="*/ 2147483646 w 8196"/>
              <a:gd name="T53" fmla="*/ 2147483646 h 1192"/>
              <a:gd name="T54" fmla="*/ 2147483646 w 8196"/>
              <a:gd name="T55" fmla="*/ 2147483646 h 1192"/>
              <a:gd name="T56" fmla="*/ 2147483646 w 8196"/>
              <a:gd name="T57" fmla="*/ 2147483646 h 1192"/>
              <a:gd name="T58" fmla="*/ 2147483646 w 8196"/>
              <a:gd name="T59" fmla="*/ 2147483646 h 1192"/>
              <a:gd name="T60" fmla="*/ 2147483646 w 8196"/>
              <a:gd name="T61" fmla="*/ 2147483646 h 1192"/>
              <a:gd name="T62" fmla="*/ 0 w 8196"/>
              <a:gd name="T63" fmla="*/ 2147483646 h 1192"/>
              <a:gd name="T64" fmla="*/ 2147483646 w 8196"/>
              <a:gd name="T65" fmla="*/ 2147483646 h 1192"/>
              <a:gd name="T66" fmla="*/ 2147483646 w 8196"/>
              <a:gd name="T67" fmla="*/ 2147483646 h 1192"/>
              <a:gd name="T68" fmla="*/ 2147483646 w 8196"/>
              <a:gd name="T69" fmla="*/ 2147483646 h 1192"/>
              <a:gd name="T70" fmla="*/ 2147483646 w 8196"/>
              <a:gd name="T71" fmla="*/ 214748364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F2B85DE-08DB-41D0-B37A-0227EE35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7B046-58EA-4BF7-9D34-3F3660A12CC1}" type="datetimeFigureOut">
              <a:rPr lang="en-US" altLang="en-US"/>
              <a:pPr>
                <a:defRPr/>
              </a:pPr>
              <a:t>12/10/2019</a:t>
            </a:fld>
            <a:endParaRPr lang="en-US" alt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83C39B-2240-45A1-B2D1-2B5129274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B6E1AB1-F444-4362-B2CE-04E81098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4EACB-AC37-4F2E-8B37-0F7DA3E91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73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C8525B-F60C-4C93-8E62-CD23ED9606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2C60D-CDC3-4AEC-8B57-CD6414EA4D58}" type="datetimeFigureOut">
              <a:rPr lang="en-US" altLang="en-US"/>
              <a:pPr>
                <a:defRPr/>
              </a:pPr>
              <a:t>12/10/2019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DF42A8-BC3F-45A0-BB1F-00459B301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28AA68-2FCA-4999-8CD4-B51F40B623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6DEA1-025C-46F2-AE65-04E5E5AF5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2832D65-B673-497C-81B3-8214EF375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308AE-59C6-40B0-9527-F1B9F8ACBA0C}" type="datetimeFigureOut">
              <a:rPr lang="en-US" altLang="en-US"/>
              <a:pPr>
                <a:defRPr/>
              </a:pPr>
              <a:t>12/10/2019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6AE7DE-0982-4FD7-BD12-1EADEAA1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6F970AF-CCE7-40C4-9D23-67778FB71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946B1-9458-401D-8388-E86238973E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99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7B244DA-611D-4471-BF22-9BBA3EC5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78DF4-2CA4-452B-9929-21427031C850}" type="datetimeFigureOut">
              <a:rPr lang="en-US" altLang="en-US"/>
              <a:pPr>
                <a:defRPr/>
              </a:pPr>
              <a:t>12/10/2019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72C9D8-39A6-495D-9790-EA9027F46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A4D293-D12E-4049-B050-C1806B15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9F101-A687-4FB8-8C9F-723966E575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70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0F37DC21-5117-4C75-8DC9-B7F374A3DC24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ndara" pitchFamily="34" charset="0"/>
            </a:endParaRP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B1F367FF-F652-4F9B-8DC9-B624CD65E9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AE965A66-01C1-42CD-8E48-204E33B527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C128242B-63B9-4C0D-BBA5-B572ED5DA04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FF871650-D2FD-426D-A925-D1AA7E4FD2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E3AD05DD-DBAF-4706-B1EE-A3EBA95537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8" name="Freeform 25">
              <a:extLst>
                <a:ext uri="{FF2B5EF4-FFF2-40B4-BE49-F238E27FC236}">
                  <a16:creationId xmlns:a16="http://schemas.microsoft.com/office/drawing/2014/main" id="{EA46259B-F423-41C5-8A22-C183E5DB39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5C039997-73A4-4639-BD95-3B2BB0B6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724B6-B9DE-4D06-9402-3376BFD258F3}" type="datetimeFigureOut">
              <a:rPr lang="en-US" altLang="en-US"/>
              <a:pPr>
                <a:defRPr/>
              </a:pPr>
              <a:t>12/10/2019</a:t>
            </a:fld>
            <a:endParaRPr lang="en-US" alt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D26EAD66-94FA-47D9-8954-A1DB1F467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2D0CAAD-3849-424C-9206-EFCDAF9C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49BBB-257C-4CB4-8DD8-FAA97F1C4B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42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35E56546-64E2-4010-AE95-CB9EBEEACC85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ndara" pitchFamily="34" charset="0"/>
            </a:endParaRPr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877E9D19-1CB4-41E3-BEE6-8441F1B689D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D3CB84EF-EDBA-4E04-BFF1-82A23AFB1D6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325138C5-82CE-4191-A8A5-36B0CBA97AC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D9C3DAA4-AC23-407E-8AB8-CC70857167F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507E114B-8994-4815-81A0-81FBFB3CE22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5">
              <a:extLst>
                <a:ext uri="{FF2B5EF4-FFF2-40B4-BE49-F238E27FC236}">
                  <a16:creationId xmlns:a16="http://schemas.microsoft.com/office/drawing/2014/main" id="{78138D01-BA43-4B3B-A246-E5E28C6F52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A4BF8A01-26E4-43AC-99E1-36D19B68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32687-C69A-42AC-9DB2-C5DF8BED3AE5}" type="datetimeFigureOut">
              <a:rPr lang="en-US" altLang="en-US"/>
              <a:pPr>
                <a:defRPr/>
              </a:pPr>
              <a:t>12/10/2019</a:t>
            </a:fld>
            <a:endParaRPr lang="en-US" alt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CDE8DEE6-5C00-40FE-8646-4549D440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E15976D7-FEB1-4099-88CF-1DF9511F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9014-2A1A-42AA-95B7-2FA8EE517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56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9AD36A60-9817-48E2-B1E4-0A66804A7F2C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ndara" pitchFamily="34" charset="0"/>
            </a:endParaRPr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DCE73E2A-50E3-482F-A2D3-2F8F67A7256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0D86C339-5FEF-425F-81F0-E4528FFC862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3DE45C7B-F334-497A-8475-A8F8E59936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EF6346D2-845A-4C86-A175-A719F88409A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8049F108-0FBB-4A23-82FE-8375A39E3B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0">
              <a:extLst>
                <a:ext uri="{FF2B5EF4-FFF2-40B4-BE49-F238E27FC236}">
                  <a16:creationId xmlns:a16="http://schemas.microsoft.com/office/drawing/2014/main" id="{9D3A9BD5-BF1A-4FFA-8743-98B8915190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847EA214-F0EE-4BFE-9574-46F5177D6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B934A-072C-46EA-BE3A-B950E984CB22}" type="datetimeFigureOut">
              <a:rPr lang="en-US" altLang="en-US"/>
              <a:pPr>
                <a:defRPr/>
              </a:pPr>
              <a:t>12/10/2019</a:t>
            </a:fld>
            <a:endParaRPr lang="en-US" alt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ECD40EF3-CD88-47CC-B8F0-0F446D1E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AE86219-77F3-4799-B208-686D0C30F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82394-5E60-4E90-AAC6-260EC6C307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38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67601D1-8920-4AAD-B164-A56BCCFD87F5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ndara" pitchFamily="34" charset="0"/>
            </a:endParaRPr>
          </a:p>
        </p:txBody>
      </p:sp>
      <p:grpSp>
        <p:nvGrpSpPr>
          <p:cNvPr id="1027" name="Group 15">
            <a:extLst>
              <a:ext uri="{FF2B5EF4-FFF2-40B4-BE49-F238E27FC236}">
                <a16:creationId xmlns:a16="http://schemas.microsoft.com/office/drawing/2014/main" id="{363EE162-1BDA-4D26-BBA9-5F65D69B968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>
              <a:extLst>
                <a:ext uri="{FF2B5EF4-FFF2-40B4-BE49-F238E27FC236}">
                  <a16:creationId xmlns:a16="http://schemas.microsoft.com/office/drawing/2014/main" id="{86359B5A-93D1-41BD-9EBC-A2CD5AC21CA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8">
              <a:extLst>
                <a:ext uri="{FF2B5EF4-FFF2-40B4-BE49-F238E27FC236}">
                  <a16:creationId xmlns:a16="http://schemas.microsoft.com/office/drawing/2014/main" id="{AD90AB0E-20EF-4136-8B6C-1F5AC2CBD91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2">
              <a:extLst>
                <a:ext uri="{FF2B5EF4-FFF2-40B4-BE49-F238E27FC236}">
                  <a16:creationId xmlns:a16="http://schemas.microsoft.com/office/drawing/2014/main" id="{78CA9409-9574-42C2-BB9D-DBFAD1D729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6">
              <a:extLst>
                <a:ext uri="{FF2B5EF4-FFF2-40B4-BE49-F238E27FC236}">
                  <a16:creationId xmlns:a16="http://schemas.microsoft.com/office/drawing/2014/main" id="{7704B3D9-40DE-446F-8960-DB7B016382E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37" name="Freeform 10">
              <a:extLst>
                <a:ext uri="{FF2B5EF4-FFF2-40B4-BE49-F238E27FC236}">
                  <a16:creationId xmlns:a16="http://schemas.microsoft.com/office/drawing/2014/main" id="{8C35CBB8-2C1A-4121-B5E9-A15C7DB7CA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E3818B02-A081-49C0-A580-FF68CAC4DB7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88364-FDC9-469C-B29B-5C01F7699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70BA859-19C8-4A12-87B5-AB9180CAE9AE}" type="datetimeFigureOut">
              <a:rPr lang="en-US" altLang="en-US"/>
              <a:pPr>
                <a:defRPr/>
              </a:pPr>
              <a:t>12/10/2019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025EC-0E23-45C9-BFA9-C1AF15DEB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95AA7-B743-426D-9DE7-417ADF290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E13CA43-E15B-4068-AF50-62BAD38499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Text Placeholder 2">
            <a:extLst>
              <a:ext uri="{FF2B5EF4-FFF2-40B4-BE49-F238E27FC236}">
                <a16:creationId xmlns:a16="http://schemas.microsoft.com/office/drawing/2014/main" id="{8FC71DD0-3EFD-4ED1-87C2-552402FC0C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5" r:id="rId1"/>
    <p:sldLayoutId id="2147484650" r:id="rId2"/>
    <p:sldLayoutId id="2147484656" r:id="rId3"/>
    <p:sldLayoutId id="2147484651" r:id="rId4"/>
    <p:sldLayoutId id="2147484652" r:id="rId5"/>
    <p:sldLayoutId id="2147484653" r:id="rId6"/>
    <p:sldLayoutId id="2147484657" r:id="rId7"/>
    <p:sldLayoutId id="2147484658" r:id="rId8"/>
    <p:sldLayoutId id="2147484659" r:id="rId9"/>
    <p:sldLayoutId id="2147484654" r:id="rId10"/>
    <p:sldLayoutId id="2147484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charset="0"/>
          <a:ea typeface="MS PGothic" pitchFamily="34" charset="-128"/>
          <a:cs typeface="MS PGothic" pitchFamily="34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MS PGothic" pitchFamily="34" charset="-128"/>
          <a:cs typeface="MS PGothic" pitchFamily="34" charset="-128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E26F51F-C0AD-45B8-8A74-A49573BD8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52400"/>
            <a:ext cx="8001000" cy="1470025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Calibri" panose="020F0502020204030204" pitchFamily="34" charset="0"/>
              </a:rPr>
              <a:t>MesoAmerican and Caribbean Sea Hydrographic Commission</a:t>
            </a:r>
          </a:p>
        </p:txBody>
      </p:sp>
      <p:sp>
        <p:nvSpPr>
          <p:cNvPr id="9219" name="Subtitle 2">
            <a:extLst>
              <a:ext uri="{FF2B5EF4-FFF2-40B4-BE49-F238E27FC236}">
                <a16:creationId xmlns:a16="http://schemas.microsoft.com/office/drawing/2014/main" id="{1444B4F5-08EB-4429-A13C-A749BBA5C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17663"/>
            <a:ext cx="6400800" cy="762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200">
                <a:solidFill>
                  <a:schemeClr val="bg1"/>
                </a:solidFill>
              </a:rPr>
              <a:t>International Charting </a:t>
            </a:r>
            <a:r>
              <a:rPr lang="en-US" altLang="en-US" sz="2800">
                <a:solidFill>
                  <a:schemeClr val="bg1"/>
                </a:solidFill>
              </a:rPr>
              <a:t>Coordination</a:t>
            </a:r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9CE93C40-9AA4-4CE6-9C95-B84940E84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3" y="2667000"/>
            <a:ext cx="87534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2">
            <a:extLst>
              <a:ext uri="{FF2B5EF4-FFF2-40B4-BE49-F238E27FC236}">
                <a16:creationId xmlns:a16="http://schemas.microsoft.com/office/drawing/2014/main" id="{115C96DD-03B2-4389-907F-3838921F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538"/>
          </a:xfrm>
        </p:spPr>
        <p:txBody>
          <a:bodyPr/>
          <a:lstStyle/>
          <a:p>
            <a:r>
              <a:rPr lang="en-US" altLang="nl-NL" sz="4000"/>
              <a:t>Cruise Ship Ports with Large Scale ENCs</a:t>
            </a:r>
          </a:p>
        </p:txBody>
      </p:sp>
      <p:pic>
        <p:nvPicPr>
          <p:cNvPr id="25603" name="Picture 1">
            <a:extLst>
              <a:ext uri="{FF2B5EF4-FFF2-40B4-BE49-F238E27FC236}">
                <a16:creationId xmlns:a16="http://schemas.microsoft.com/office/drawing/2014/main" id="{2A742E21-CE41-42A1-97B4-1C1AF24AB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0424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>
            <a:extLst>
              <a:ext uri="{FF2B5EF4-FFF2-40B4-BE49-F238E27FC236}">
                <a16:creationId xmlns:a16="http://schemas.microsoft.com/office/drawing/2014/main" id="{9F0398E8-2E17-493A-8719-9F0EF484C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81613"/>
            <a:ext cx="2062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nl-NL" altLang="en-US" b="1"/>
              <a:t>Total ports : 92</a:t>
            </a:r>
          </a:p>
          <a:p>
            <a:r>
              <a:rPr lang="nl-NL" altLang="en-US" b="1"/>
              <a:t>Not covered : 32 </a:t>
            </a:r>
          </a:p>
          <a:p>
            <a:r>
              <a:rPr lang="nl-NL" altLang="en-US" b="1"/>
              <a:t>Covered:60</a:t>
            </a:r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1A49C686-09B6-4F57-8926-737C33F85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" y="5624513"/>
            <a:ext cx="2381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>
            <a:extLst>
              <a:ext uri="{FF2B5EF4-FFF2-40B4-BE49-F238E27FC236}">
                <a16:creationId xmlns:a16="http://schemas.microsoft.com/office/drawing/2014/main" id="{0F080962-749E-478B-AFD2-0623CE40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41275"/>
            <a:ext cx="8229600" cy="1252538"/>
          </a:xfrm>
        </p:spPr>
        <p:txBody>
          <a:bodyPr/>
          <a:lstStyle/>
          <a:p>
            <a:r>
              <a:rPr lang="nl-NL" altLang="en-US"/>
              <a:t>Cruise ship port gaps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326E370-1054-4D13-BB0D-461CE784C791}"/>
              </a:ext>
            </a:extLst>
          </p:cNvPr>
          <p:cNvGraphicFramePr>
            <a:graphicFrameLocks noGrp="1"/>
          </p:cNvGraphicFramePr>
          <p:nvPr/>
        </p:nvGraphicFramePr>
        <p:xfrm>
          <a:off x="-152400" y="990600"/>
          <a:ext cx="9067800" cy="5091113"/>
        </p:xfrm>
        <a:graphic>
          <a:graphicData uri="http://schemas.openxmlformats.org/drawingml/2006/table">
            <a:tbl>
              <a:tblPr/>
              <a:tblGrid>
                <a:gridCol w="531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7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365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6512">
                <a:tc>
                  <a:txBody>
                    <a:bodyPr/>
                    <a:lstStyle/>
                    <a:p>
                      <a:pPr algn="l" fontAlgn="b"/>
                      <a:r>
                        <a:rPr lang="nl-NL" sz="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UNIQUE_POR</a:t>
                      </a:r>
                    </a:p>
                  </a:txBody>
                  <a:tcPr marL="736" marR="736" marT="7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Current_La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Planned_EN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399">
                <a:tc>
                  <a:txBody>
                    <a:bodyPr/>
                    <a:lstStyle/>
                    <a:p>
                      <a:pPr algn="l" fontAlgn="b"/>
                      <a:r>
                        <a:rPr lang="nl-NL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P3557</a:t>
                      </a:r>
                    </a:p>
                  </a:txBody>
                  <a:tcPr marL="736" marR="736" marT="7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Bahamas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Great </a:t>
                      </a:r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Stirrup</a:t>
                      </a:r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Cay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Norwegian Cruise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3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Port identified, no planned ENCs band 4, 5 or 6 coverage?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knowledge of a requirement (from cruise company or other user)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8063">
                <a:tc>
                  <a:txBody>
                    <a:bodyPr/>
                    <a:lstStyle/>
                    <a:p>
                      <a:pPr algn="l" fontAlgn="b"/>
                      <a:r>
                        <a:rPr lang="nl-NL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P3578</a:t>
                      </a:r>
                    </a:p>
                  </a:txBody>
                  <a:tcPr marL="736" marR="736" marT="7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Bahamas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Coco Cay (Little Stirrup Cay)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Little Stirrup Cay - Royal Caribbean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3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Port identified, no planned ENCs band 4, 5 or 6 coverage?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Also known as Little Stirrup Cay; I am aware that construction has started for a pier and dredging will be taking place. No large scale data available yet. The cruise company may well supply the survey data(?)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399">
                <a:tc>
                  <a:txBody>
                    <a:bodyPr/>
                    <a:lstStyle/>
                    <a:p>
                      <a:pPr algn="l" fontAlgn="b"/>
                      <a:r>
                        <a:rPr lang="nl-NL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" marR="736" marT="7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Bahamas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Salvador Island (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Rum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Cay)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cruise ship gap analysis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3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  <a:r>
                        <a:rPr lang="nl-NL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ENCs</a:t>
                      </a:r>
                      <a:r>
                        <a:rPr lang="nl-NL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5.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 this known as 'Rum Cay'? No knowledge of a requirement (from cruise company or other user)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398">
                <a:tc>
                  <a:txBody>
                    <a:bodyPr/>
                    <a:lstStyle/>
                    <a:p>
                      <a:pPr algn="l" fontAlgn="b"/>
                      <a:r>
                        <a:rPr lang="nl-NL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" marR="736" marT="7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7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Belize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7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Vicinity</a:t>
                      </a:r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Lighthouse</a:t>
                      </a:r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Reef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7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cruise ship gap analysis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7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3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7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planned ENCs band 4, 5 or 6 coverage?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7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lidar survey data received for The Narrows: no knowledge of requirement for ENC for cruise company (remove?)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512">
                <a:tc>
                  <a:txBody>
                    <a:bodyPr/>
                    <a:lstStyle/>
                    <a:p>
                      <a:pPr algn="l" fontAlgn="b"/>
                      <a:endParaRPr lang="nl-NL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" marR="736" marT="7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Bahia </a:t>
                      </a:r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Coco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cruise ship gap analysis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2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ENC band 5 (GB51798B)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Responsibility shared between US and UK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512">
                <a:tc>
                  <a:txBody>
                    <a:bodyPr/>
                    <a:lstStyle/>
                    <a:p>
                      <a:pPr algn="l" fontAlgn="b"/>
                      <a:endParaRPr lang="nl-NL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" marR="736" marT="7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de Quepos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cruise ship gap analysis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2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planned ENCs band 4, 5 or 6 coverage?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791">
                <a:tc>
                  <a:txBody>
                    <a:bodyPr/>
                    <a:lstStyle/>
                    <a:p>
                      <a:pPr algn="l" fontAlgn="b"/>
                      <a:endParaRPr lang="nl-NL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" marR="736" marT="7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Vicinity of Drake Bay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cruise ship gap analysis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2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planned ENCs band 4, 5 or 6 coverage?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16">
                <a:tc>
                  <a:txBody>
                    <a:bodyPr/>
                    <a:lstStyle/>
                    <a:p>
                      <a:pPr algn="l" fontAlgn="b"/>
                      <a:endParaRPr lang="nl-NL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" marR="736" marT="7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Vicinity of Dos Rios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cruise ship gap analysis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3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planned ENCs band 4, 5 or 6 coverage?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512">
                <a:tc>
                  <a:txBody>
                    <a:bodyPr/>
                    <a:lstStyle/>
                    <a:p>
                      <a:pPr algn="l" fontAlgn="b"/>
                      <a:endParaRPr lang="nl-NL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" marR="736" marT="7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Drake Bay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cruise ship gap analysis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2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planned ENCs band 4, 5 or 6 coverage?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" marR="736" marT="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>
            <a:extLst>
              <a:ext uri="{FF2B5EF4-FFF2-40B4-BE49-F238E27FC236}">
                <a16:creationId xmlns:a16="http://schemas.microsoft.com/office/drawing/2014/main" id="{91CF90E7-BD1C-4EF9-B03F-0388AAADA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Cruise ship port gaps 2019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7E4A28F-7494-4CC6-BC82-DBB48709BAD9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487488"/>
          <a:ext cx="8686800" cy="5067300"/>
        </p:xfrm>
        <a:graphic>
          <a:graphicData uri="http://schemas.openxmlformats.org/drawingml/2006/table">
            <a:tbl>
              <a:tblPr/>
              <a:tblGrid>
                <a:gridCol w="7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0741">
                <a:tc>
                  <a:txBody>
                    <a:bodyPr/>
                    <a:lstStyle/>
                    <a:p>
                      <a:pPr algn="l" fontAlgn="b"/>
                      <a:endParaRPr lang="nl-NL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" marR="544" marT="5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Vicinity of Playa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Colorado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Added from cruise ship gap analysis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3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planned ENCs band 4, 5 or 6 coverage?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741">
                <a:tc>
                  <a:txBody>
                    <a:bodyPr/>
                    <a:lstStyle/>
                    <a:p>
                      <a:pPr algn="l" fontAlgn="b"/>
                      <a:endParaRPr lang="nl-NL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" marR="544" marT="5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Vicinity</a:t>
                      </a:r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</a:t>
                      </a:r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Tortuga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Added from cruise ship gap analysis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3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planned ENCs band 4, 5 or 6 coverage?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741">
                <a:tc>
                  <a:txBody>
                    <a:bodyPr/>
                    <a:lstStyle/>
                    <a:p>
                      <a:pPr algn="l" fontAlgn="b"/>
                      <a:endParaRPr lang="nl-NL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" marR="544" marT="5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Herradura</a:t>
                      </a:r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Bay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Added from cruise ship gap analysis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3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planned ENCs band 4, 5 or 6 coverage?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741">
                <a:tc>
                  <a:txBody>
                    <a:bodyPr/>
                    <a:lstStyle/>
                    <a:p>
                      <a:pPr algn="l" fontAlgn="b"/>
                      <a:endParaRPr lang="nl-NL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" marR="544" marT="5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Potrero</a:t>
                      </a:r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Bay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Added from cruise ship gap analysis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2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planned ENCs band 4, 5 or 6 coverage?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741">
                <a:tc>
                  <a:txBody>
                    <a:bodyPr/>
                    <a:lstStyle/>
                    <a:p>
                      <a:pPr algn="l" fontAlgn="b"/>
                      <a:endParaRPr lang="nl-NL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" marR="544" marT="5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Culebra Bay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Added from cruise ship gap analysis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2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planned ENCs band 4, 5 or 6 coverage?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150">
                <a:tc>
                  <a:txBody>
                    <a:bodyPr/>
                    <a:lstStyle/>
                    <a:p>
                      <a:pPr algn="l" fontAlgn="b"/>
                      <a:endParaRPr lang="nl-NL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" marR="544" marT="5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Cuba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 de la Juventud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Added from cruise ship gap analysis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3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  <a:r>
                        <a:rPr lang="nl-NL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ENCs</a:t>
                      </a:r>
                      <a:r>
                        <a:rPr lang="nl-NL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band 4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 4 coverage pending IC-ENC validation Nov. 2017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741">
                <a:tc>
                  <a:txBody>
                    <a:bodyPr/>
                    <a:lstStyle/>
                    <a:p>
                      <a:pPr algn="l" fontAlgn="b"/>
                      <a:endParaRPr lang="nl-NL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" marR="544" marT="5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Dominican Republic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 Catalina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Added from cruise ship gap analysis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3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planned ENCs band 4, 5 or 6 coverage?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PCA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741">
                <a:tc>
                  <a:txBody>
                    <a:bodyPr/>
                    <a:lstStyle/>
                    <a:p>
                      <a:pPr algn="l" fontAlgn="b"/>
                      <a:endParaRPr lang="nl-NL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" marR="544" marT="5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Dominican Republic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Boca de Chavon, La Romana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Added from cruise ship gap analysis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3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planned ENCs band 4, 5 or 6 coverage?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PCA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741">
                <a:tc>
                  <a:txBody>
                    <a:bodyPr/>
                    <a:lstStyle/>
                    <a:p>
                      <a:pPr algn="l" fontAlgn="b"/>
                      <a:endParaRPr lang="nl-NL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" marR="544" marT="5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 Carmen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Added from cruise ship gap analysis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2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 ENCs band 4 and 5.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741">
                <a:tc>
                  <a:txBody>
                    <a:bodyPr/>
                    <a:lstStyle/>
                    <a:p>
                      <a:pPr algn="l" fontAlgn="b"/>
                      <a:endParaRPr lang="nl-NL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" marR="544" marT="5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 Carmen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Added from cruise ship gap analysis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2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 ENCs band 4 and 5.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741">
                <a:tc>
                  <a:txBody>
                    <a:bodyPr/>
                    <a:lstStyle/>
                    <a:p>
                      <a:pPr algn="l" fontAlgn="b"/>
                      <a:endParaRPr lang="nl-NL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" marR="544" marT="5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Escondidio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Added from cruise ship gap analysis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2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 ENCs band 4 and 5.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0741">
                <a:tc>
                  <a:txBody>
                    <a:bodyPr/>
                    <a:lstStyle/>
                    <a:p>
                      <a:pPr algn="l" fontAlgn="b"/>
                      <a:endParaRPr lang="nl-NL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" marR="544" marT="5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Agua Verde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Added from cruise ship gap analysis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2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  <a:r>
                        <a:rPr lang="nl-NL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ENCs</a:t>
                      </a:r>
                      <a:r>
                        <a:rPr lang="nl-NL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band 4.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" marR="544" marT="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>
            <a:extLst>
              <a:ext uri="{FF2B5EF4-FFF2-40B4-BE49-F238E27FC236}">
                <a16:creationId xmlns:a16="http://schemas.microsoft.com/office/drawing/2014/main" id="{D6316449-A7E8-463D-AF58-B328B027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Cruise ship port gaps 2019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7348FD4-7FC9-402C-BE5E-EB57E96474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598613"/>
          <a:ext cx="8915400" cy="4843462"/>
        </p:xfrm>
        <a:graphic>
          <a:graphicData uri="http://schemas.openxmlformats.org/drawingml/2006/table">
            <a:tbl>
              <a:tblPr/>
              <a:tblGrid>
                <a:gridCol w="521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26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908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2386">
                <a:tc>
                  <a:txBody>
                    <a:bodyPr/>
                    <a:lstStyle/>
                    <a:p>
                      <a:pPr algn="l" fontAlgn="b"/>
                      <a:endParaRPr lang="nl-NL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" marR="650" marT="6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 Partida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Added from cruise ship gap analysis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2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 ENCs band 4.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386">
                <a:tc>
                  <a:txBody>
                    <a:bodyPr/>
                    <a:lstStyle/>
                    <a:p>
                      <a:pPr algn="l" fontAlgn="b"/>
                      <a:endParaRPr lang="nl-NL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" marR="650" marT="6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</a:t>
                      </a:r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Espirito</a:t>
                      </a:r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Santo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Added from cruise ship gap analysis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2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 ENCs band 4.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386">
                <a:tc>
                  <a:txBody>
                    <a:bodyPr/>
                    <a:lstStyle/>
                    <a:p>
                      <a:pPr algn="l" fontAlgn="b"/>
                      <a:endParaRPr lang="nl-NL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" marR="650" marT="6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Nicaragua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Islas</a:t>
                      </a:r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del </a:t>
                      </a:r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Maiz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Added from cruise ship gap analysis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3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planned ENCs band 4, 5 or 6 coverage?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386">
                <a:tc>
                  <a:txBody>
                    <a:bodyPr/>
                    <a:lstStyle/>
                    <a:p>
                      <a:pPr algn="l" fontAlgn="b"/>
                      <a:endParaRPr lang="nl-NL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" marR="650" marT="6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Panama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 de Coiba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Added from cruise ship gap analysis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3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planned ENCs band 4, 5 or 6 coverage?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386">
                <a:tc>
                  <a:txBody>
                    <a:bodyPr/>
                    <a:lstStyle/>
                    <a:p>
                      <a:pPr algn="l" fontAlgn="b"/>
                      <a:endParaRPr lang="nl-NL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" marR="650" marT="6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Panama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 Parida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Added from cruise ship gap analysis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3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planned ENCs band 4, 5 or 6 coverage?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386">
                <a:tc>
                  <a:txBody>
                    <a:bodyPr/>
                    <a:lstStyle/>
                    <a:p>
                      <a:pPr algn="l" fontAlgn="b"/>
                      <a:endParaRPr lang="nl-NL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" marR="650" marT="6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Panama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 Pacheca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Added from cruise ship gap analysis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3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planned ENCs band 4, 5 or 6 coverage?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386">
                <a:tc>
                  <a:txBody>
                    <a:bodyPr/>
                    <a:lstStyle/>
                    <a:p>
                      <a:pPr algn="l" fontAlgn="b"/>
                      <a:endParaRPr lang="nl-NL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" marR="650" marT="6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Panama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 de Coiba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Added from cruise ship gap analysis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3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planned ENCs band 4, 5 or 6 coverage?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pPr algn="l" fontAlgn="b"/>
                      <a:endParaRPr lang="nl-NL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" marR="650" marT="6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 Vincent and the Grenadines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Union Island Chatham Bay (Carriacou)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Added from cruise ship gap analysis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3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planned ENCs band 4, 5 or 6 coverage?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lidar data expected early 2017.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386">
                <a:tc>
                  <a:txBody>
                    <a:bodyPr/>
                    <a:lstStyle/>
                    <a:p>
                      <a:pPr algn="l" fontAlgn="b"/>
                      <a:endParaRPr lang="nl-NL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" marR="650" marT="6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 Vincent and the Grenadines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L'Esterre Bay  (Carriacou)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Added from cruise ship gap analysis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5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Band 5 coverage (GB50795B)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2386">
                <a:tc>
                  <a:txBody>
                    <a:bodyPr/>
                    <a:lstStyle/>
                    <a:p>
                      <a:pPr algn="l" fontAlgn="b"/>
                      <a:endParaRPr lang="nl-NL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" marR="650" marT="6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 Vincent and the Grenadines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Hillsborough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Added from cruise ship gap analysis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5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Band 5 coverage (GB50795B)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7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P3552</a:t>
                      </a:r>
                    </a:p>
                  </a:txBody>
                  <a:tcPr marL="650" marR="650" marT="6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Venezuela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Boca Grande Terminal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 3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Port identified, no planned ENCs band 4, 5 or 6 coverage?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Identified through Priority Ports list</a:t>
                      </a:r>
                    </a:p>
                  </a:txBody>
                  <a:tcPr marL="650" marR="650" marT="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>
            <a:extLst>
              <a:ext uri="{FF2B5EF4-FFF2-40B4-BE49-F238E27FC236}">
                <a16:creationId xmlns:a16="http://schemas.microsoft.com/office/drawing/2014/main" id="{E3E03D04-557E-4F64-B4F9-19D6766AF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363" y="2514600"/>
            <a:ext cx="7407275" cy="3451225"/>
          </a:xfrm>
        </p:spPr>
        <p:txBody>
          <a:bodyPr/>
          <a:lstStyle/>
          <a:p>
            <a:endParaRPr lang="nl-NL" altLang="nl-NL"/>
          </a:p>
        </p:txBody>
      </p:sp>
      <p:sp>
        <p:nvSpPr>
          <p:cNvPr id="30723" name="Title 2">
            <a:extLst>
              <a:ext uri="{FF2B5EF4-FFF2-40B4-BE49-F238E27FC236}">
                <a16:creationId xmlns:a16="http://schemas.microsoft.com/office/drawing/2014/main" id="{6D03ED75-5783-4D01-8741-321D5416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altLang="nl-NL"/>
              <a:t>INT Charts</a:t>
            </a:r>
            <a:br>
              <a:rPr lang="en-US" altLang="nl-NL"/>
            </a:br>
            <a:endParaRPr lang="en-US" altLang="nl-NL"/>
          </a:p>
        </p:txBody>
      </p:sp>
      <p:sp>
        <p:nvSpPr>
          <p:cNvPr id="30724" name="TextBox 4">
            <a:extLst>
              <a:ext uri="{FF2B5EF4-FFF2-40B4-BE49-F238E27FC236}">
                <a16:creationId xmlns:a16="http://schemas.microsoft.com/office/drawing/2014/main" id="{5B85B93D-05B3-4621-AEAA-F44B8FCAB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495800"/>
            <a:ext cx="238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/>
              <a:t>49 Produced </a:t>
            </a:r>
          </a:p>
          <a:p>
            <a:r>
              <a:rPr lang="en-US" altLang="nl-NL"/>
              <a:t>33 Schemed </a:t>
            </a:r>
          </a:p>
        </p:txBody>
      </p:sp>
      <p:pic>
        <p:nvPicPr>
          <p:cNvPr id="30725" name="Picture 3">
            <a:extLst>
              <a:ext uri="{FF2B5EF4-FFF2-40B4-BE49-F238E27FC236}">
                <a16:creationId xmlns:a16="http://schemas.microsoft.com/office/drawing/2014/main" id="{28C8A9E8-3415-4C62-94BE-242572D10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00" y="1595438"/>
            <a:ext cx="88646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4">
            <a:extLst>
              <a:ext uri="{FF2B5EF4-FFF2-40B4-BE49-F238E27FC236}">
                <a16:creationId xmlns:a16="http://schemas.microsoft.com/office/drawing/2014/main" id="{2A49557E-BACA-46B7-B62B-4A1BDE535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938" y="4994275"/>
            <a:ext cx="167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nl-NL" altLang="nl-NL" b="1"/>
              <a:t>Produced:51</a:t>
            </a:r>
          </a:p>
          <a:p>
            <a:r>
              <a:rPr lang="nl-NL" altLang="nl-NL" b="1"/>
              <a:t>Schemed : 33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>
            <a:extLst>
              <a:ext uri="{FF2B5EF4-FFF2-40B4-BE49-F238E27FC236}">
                <a16:creationId xmlns:a16="http://schemas.microsoft.com/office/drawing/2014/main" id="{8FA7624E-2340-4A52-A45D-59ECC2772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32771" name="Title 2">
            <a:extLst>
              <a:ext uri="{FF2B5EF4-FFF2-40B4-BE49-F238E27FC236}">
                <a16:creationId xmlns:a16="http://schemas.microsoft.com/office/drawing/2014/main" id="{F3F170DA-9462-4BE9-AEFA-924C201A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Schemed INT Charts</a:t>
            </a:r>
            <a:endParaRPr lang="nl-NL" altLang="nl-NL"/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83EC564D-0C3E-4AEF-8CBB-35CB37BDD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0424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4">
            <a:extLst>
              <a:ext uri="{FF2B5EF4-FFF2-40B4-BE49-F238E27FC236}">
                <a16:creationId xmlns:a16="http://schemas.microsoft.com/office/drawing/2014/main" id="{BA8811E2-25D8-4947-A8B2-3BF986E39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63245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nl-NL" altLang="nl-NL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 charts approved by ACDS 2019: </a:t>
            </a:r>
          </a:p>
          <a:p>
            <a:r>
              <a:rPr lang="nl-NL" altLang="nl-NL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4190A, 4190B, 4191, 4182 and 4184</a:t>
            </a:r>
            <a:endParaRPr lang="nl-NL" altLang="nl-NL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>
            <a:extLst>
              <a:ext uri="{FF2B5EF4-FFF2-40B4-BE49-F238E27FC236}">
                <a16:creationId xmlns:a16="http://schemas.microsoft.com/office/drawing/2014/main" id="{5556193B-85DE-4011-8289-7F9504B0A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Schemed INT Charts</a:t>
            </a:r>
            <a:br>
              <a:rPr lang="en-US" altLang="nl-NL"/>
            </a:br>
            <a:endParaRPr lang="en-US" altLang="nl-NL"/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230D5077-3467-4EFB-B906-98C2C87F0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2328863"/>
            <a:ext cx="3084513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>
            <a:extLst>
              <a:ext uri="{FF2B5EF4-FFF2-40B4-BE49-F238E27FC236}">
                <a16:creationId xmlns:a16="http://schemas.microsoft.com/office/drawing/2014/main" id="{76578D3A-5BD7-4207-8C5F-C27020E6A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325688"/>
            <a:ext cx="32734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Content Placeholder 7">
            <a:extLst>
              <a:ext uri="{FF2B5EF4-FFF2-40B4-BE49-F238E27FC236}">
                <a16:creationId xmlns:a16="http://schemas.microsoft.com/office/drawing/2014/main" id="{7C7B8D14-FC2E-4995-85D3-9FE4A2B653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6450" y="2341563"/>
            <a:ext cx="3267075" cy="20955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989DFC-7FDF-47DC-9338-E61EDA507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real benefit for the navigator needs</a:t>
            </a:r>
          </a:p>
          <a:p>
            <a:pPr marL="0" indent="0">
              <a:buFont typeface="Symbol" panose="05050102010706020507" pitchFamily="18" charset="2"/>
              <a:buNone/>
              <a:defRPr/>
            </a:pPr>
            <a:r>
              <a:rPr lang="en-US" dirty="0"/>
              <a:t>(the opportunity to redesign and correct the ENCs before facing the challenge of the S-101 standard )</a:t>
            </a:r>
          </a:p>
          <a:p>
            <a:pPr>
              <a:defRPr/>
            </a:pPr>
            <a:r>
              <a:rPr lang="en-US" dirty="0"/>
              <a:t>produced on a homogeneous compilation scale (1 / 180 000 or 1 / 90 000, in accordance with S-11 Part B)</a:t>
            </a:r>
          </a:p>
          <a:p>
            <a:pPr>
              <a:defRPr/>
            </a:pPr>
            <a:endParaRPr lang="nl-NL" dirty="0"/>
          </a:p>
        </p:txBody>
      </p:sp>
      <p:sp>
        <p:nvSpPr>
          <p:cNvPr id="35843" name="Title 2">
            <a:extLst>
              <a:ext uri="{FF2B5EF4-FFF2-40B4-BE49-F238E27FC236}">
                <a16:creationId xmlns:a16="http://schemas.microsoft.com/office/drawing/2014/main" id="{1BEBE44D-9549-453D-BCBD-F6D25C982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Regional ENC Scheme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6277CBC2-ED6E-4906-A708-B8359063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538"/>
          </a:xfrm>
        </p:spPr>
        <p:txBody>
          <a:bodyPr/>
          <a:lstStyle/>
          <a:p>
            <a:pPr eaLnBrk="1" hangingPunct="1"/>
            <a:r>
              <a:rPr lang="en-US" altLang="en-US"/>
              <a:t>Work Plan</a:t>
            </a:r>
          </a:p>
        </p:txBody>
      </p:sp>
      <p:pic>
        <p:nvPicPr>
          <p:cNvPr id="36867" name="Picture 1">
            <a:extLst>
              <a:ext uri="{FF2B5EF4-FFF2-40B4-BE49-F238E27FC236}">
                <a16:creationId xmlns:a16="http://schemas.microsoft.com/office/drawing/2014/main" id="{4BE119AA-F959-4C4E-B4A8-626403BCC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873125"/>
            <a:ext cx="8626475" cy="59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>
            <a:extLst>
              <a:ext uri="{FF2B5EF4-FFF2-40B4-BE49-F238E27FC236}">
                <a16:creationId xmlns:a16="http://schemas.microsoft.com/office/drawing/2014/main" id="{BAF9EC3C-CE08-45ED-9E31-C0BC330B6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Work Plan Con’t.</a:t>
            </a:r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5456E723-F977-4856-9215-3444EBEF4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13" y="1143000"/>
            <a:ext cx="82105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96358DDF-FA71-4BA7-BF00-454EDE7E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2362200"/>
            <a:ext cx="8229600" cy="38862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>
                <a:latin typeface="Calibri" panose="020F0502020204030204" pitchFamily="34" charset="0"/>
              </a:rPr>
              <a:t>Membership and Work Procedures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>
                <a:latin typeface="Calibri" panose="020F0502020204030204" pitchFamily="34" charset="0"/>
              </a:rPr>
              <a:t>MICC updates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>
                <a:latin typeface="Calibri" panose="020F0502020204030204" pitchFamily="34" charset="0"/>
              </a:rPr>
              <a:t>ENC Progress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>
                <a:latin typeface="Calibri" panose="020F0502020204030204" pitchFamily="34" charset="0"/>
              </a:rPr>
              <a:t>ENC Online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>
                <a:latin typeface="Calibri" panose="020F0502020204030204" pitchFamily="34" charset="0"/>
              </a:rPr>
              <a:t>Work Plan 2020</a:t>
            </a:r>
          </a:p>
        </p:txBody>
      </p:sp>
      <p:sp>
        <p:nvSpPr>
          <p:cNvPr id="11267" name="Title 1">
            <a:extLst>
              <a:ext uri="{FF2B5EF4-FFF2-40B4-BE49-F238E27FC236}">
                <a16:creationId xmlns:a16="http://schemas.microsoft.com/office/drawing/2014/main" id="{213F4666-128F-4B5B-A4B9-7F728A807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Presentation Agenda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EAE6BE85-FAAA-4538-BB19-7BB9A919C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6670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sz="1800"/>
              <a:t>Approve the Work Plan</a:t>
            </a:r>
          </a:p>
          <a:p>
            <a:pPr eaLnBrk="1" hangingPunct="1"/>
            <a:r>
              <a:rPr lang="en-US" altLang="en-US" sz="1800"/>
              <a:t>Endorse the progress on ENC production throughout the region</a:t>
            </a:r>
          </a:p>
          <a:p>
            <a:pPr eaLnBrk="1" hangingPunct="1"/>
            <a:r>
              <a:rPr lang="en-US" altLang="en-US" sz="1800"/>
              <a:t>Encourage MACHC ENC Online participation</a:t>
            </a:r>
          </a:p>
          <a:p>
            <a:pPr eaLnBrk="1" hangingPunct="1"/>
            <a:r>
              <a:rPr lang="en-US" altLang="en-US" sz="1800"/>
              <a:t>Encourage to provide </a:t>
            </a:r>
            <a:r>
              <a:rPr lang="en-US" altLang="nl-NL" sz="1800"/>
              <a:t>CATZOC information to RENC</a:t>
            </a:r>
            <a:endParaRPr lang="en-US" altLang="en-US" sz="1800"/>
          </a:p>
          <a:p>
            <a:r>
              <a:rPr lang="en-US" altLang="nl-NL" sz="1800"/>
              <a:t>Work towards approval 0f the standardized regional ENC scheme</a:t>
            </a:r>
            <a:endParaRPr lang="nl-NL" altLang="nl-NL" sz="1800"/>
          </a:p>
          <a:p>
            <a:r>
              <a:rPr lang="en-US" altLang="en-US" sz="1800"/>
              <a:t>Encourage </a:t>
            </a:r>
            <a:r>
              <a:rPr lang="en-US" altLang="nl-NL" sz="1800"/>
              <a:t>S-100 test beds</a:t>
            </a:r>
            <a:endParaRPr lang="nl-NL" altLang="nl-NL" sz="1800"/>
          </a:p>
          <a:p>
            <a:r>
              <a:rPr lang="en-US" altLang="en-US" sz="1800"/>
              <a:t>Encourage </a:t>
            </a:r>
            <a:r>
              <a:rPr lang="en-US" altLang="nl-NL" sz="1800"/>
              <a:t>S-122 Marine protected areas and S-123 Marine Radio services dataset contribution</a:t>
            </a:r>
            <a:endParaRPr lang="nl-NL" altLang="nl-NL" sz="1800"/>
          </a:p>
          <a:p>
            <a:r>
              <a:rPr lang="en-US" altLang="en-US" sz="1800"/>
              <a:t>Encourage </a:t>
            </a:r>
            <a:r>
              <a:rPr lang="en-US" altLang="nl-NL" sz="1800"/>
              <a:t>Product Specification development participation</a:t>
            </a:r>
            <a:endParaRPr lang="en-US" altLang="en-US" sz="1800"/>
          </a:p>
          <a:p>
            <a:pPr eaLnBrk="1" hangingPunct="1"/>
            <a:r>
              <a:rPr lang="en-US" altLang="en-US" sz="1800"/>
              <a:t>Note the WEND and IRCC Updates</a:t>
            </a:r>
          </a:p>
        </p:txBody>
      </p:sp>
      <p:sp>
        <p:nvSpPr>
          <p:cNvPr id="39939" name="Title 1">
            <a:extLst>
              <a:ext uri="{FF2B5EF4-FFF2-40B4-BE49-F238E27FC236}">
                <a16:creationId xmlns:a16="http://schemas.microsoft.com/office/drawing/2014/main" id="{762ECE7A-F2CC-4F26-A6FB-6CFC2EB16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Requests to the MACHC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35F6BB6E-491F-497C-96F8-13AC7CB9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Thank You</a:t>
            </a:r>
          </a:p>
        </p:txBody>
      </p:sp>
      <p:sp>
        <p:nvSpPr>
          <p:cNvPr id="40963" name="TextBox 3">
            <a:extLst>
              <a:ext uri="{FF2B5EF4-FFF2-40B4-BE49-F238E27FC236}">
                <a16:creationId xmlns:a16="http://schemas.microsoft.com/office/drawing/2014/main" id="{A32793CD-F122-470E-A385-4A87B1CB0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352800"/>
            <a:ext cx="3810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>
                <a:solidFill>
                  <a:schemeClr val="tx1"/>
                </a:solidFill>
                <a:latin typeface="Calibri" panose="020F0502020204030204" pitchFamily="34" charset="0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>
            <a:extLst>
              <a:ext uri="{FF2B5EF4-FFF2-40B4-BE49-F238E27FC236}">
                <a16:creationId xmlns:a16="http://schemas.microsoft.com/office/drawing/2014/main" id="{C6FBBAFF-5F38-4705-B53E-BC049EC9F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938" y="1828800"/>
            <a:ext cx="7789862" cy="39084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200">
                <a:latin typeface="Calibri" panose="020F0502020204030204" pitchFamily="34" charset="0"/>
              </a:rPr>
              <a:t>Quarterly calls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>
                <a:latin typeface="Calibri" panose="020F0502020204030204" pitchFamily="34" charset="0"/>
              </a:rPr>
              <a:t>Member states actively work to resolve chart overlaps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>
                <a:latin typeface="Calibri" panose="020F0502020204030204" pitchFamily="34" charset="0"/>
              </a:rPr>
              <a:t>ENC updates sent to MICC Technical Coordinator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>
                <a:latin typeface="Calibri" panose="020F0502020204030204" pitchFamily="34" charset="0"/>
              </a:rPr>
              <a:t>Updates for ENC Online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>
                <a:latin typeface="Calibri" panose="020F0502020204030204" pitchFamily="34" charset="0"/>
              </a:rPr>
              <a:t>Member states actively work to resolve MICC related matters</a:t>
            </a:r>
          </a:p>
        </p:txBody>
      </p:sp>
      <p:sp>
        <p:nvSpPr>
          <p:cNvPr id="13315" name="Title 2">
            <a:extLst>
              <a:ext uri="{FF2B5EF4-FFF2-40B4-BE49-F238E27FC236}">
                <a16:creationId xmlns:a16="http://schemas.microsoft.com/office/drawing/2014/main" id="{D9B99B9D-E505-4F2E-AC87-9B7F4769F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Work  Procedures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F35E79-80F8-42FE-ADE5-23B19035A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3213" lvl="1" indent="0">
              <a:buFont typeface="Symbol" panose="05050102010706020507" pitchFamily="18" charset="2"/>
              <a:buNone/>
              <a:defRPr/>
            </a:pPr>
            <a:endParaRPr 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IC-ENC to send </a:t>
            </a:r>
            <a:r>
              <a:rPr lang="en-US" u="sng" dirty="0"/>
              <a:t>quarterly</a:t>
            </a:r>
            <a:r>
              <a:rPr lang="en-US" dirty="0"/>
              <a:t> updates for ENC Online data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INT chart coordinator send </a:t>
            </a:r>
            <a:r>
              <a:rPr lang="en-US" u="sng" dirty="0"/>
              <a:t>quarterly </a:t>
            </a:r>
            <a:r>
              <a:rPr lang="en-US" dirty="0"/>
              <a:t>updates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MACHC Regional ENC  scheme proposal update by Columbia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indent="0">
              <a:buFont typeface="Symbol" panose="05050102010706020507" pitchFamily="18" charset="2"/>
              <a:buNone/>
              <a:defRPr/>
            </a:pPr>
            <a:endParaRPr lang="en-US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indent="0">
              <a:buFont typeface="Symbol" panose="05050102010706020507" pitchFamily="18" charset="2"/>
              <a:buNone/>
              <a:defRPr/>
            </a:pPr>
            <a:r>
              <a:rPr lang="en-US" dirty="0"/>
              <a:t> 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CC1B4F2A-954B-410D-B86B-8C175D75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MICC Updates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>
            <a:extLst>
              <a:ext uri="{FF2B5EF4-FFF2-40B4-BE49-F238E27FC236}">
                <a16:creationId xmlns:a16="http://schemas.microsoft.com/office/drawing/2014/main" id="{FF2ADE7E-F753-4B11-8ACC-EDA4A949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538"/>
          </a:xfrm>
        </p:spPr>
        <p:txBody>
          <a:bodyPr/>
          <a:lstStyle/>
          <a:p>
            <a:r>
              <a:rPr lang="en-US" altLang="en-US"/>
              <a:t>MACHC ENCs Available</a:t>
            </a:r>
          </a:p>
        </p:txBody>
      </p:sp>
      <p:graphicFrame>
        <p:nvGraphicFramePr>
          <p:cNvPr id="2" name="Chart 7">
            <a:extLst>
              <a:ext uri="{FF2B5EF4-FFF2-40B4-BE49-F238E27FC236}">
                <a16:creationId xmlns:a16="http://schemas.microsoft.com/office/drawing/2014/main" id="{B7828BF6-83F7-40F0-83D0-4448E472C45C}"/>
              </a:ext>
            </a:extLst>
          </p:cNvPr>
          <p:cNvGraphicFramePr>
            <a:graphicFrameLocks/>
          </p:cNvGraphicFramePr>
          <p:nvPr/>
        </p:nvGraphicFramePr>
        <p:xfrm>
          <a:off x="682625" y="1219200"/>
          <a:ext cx="7778750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>
            <a:extLst>
              <a:ext uri="{FF2B5EF4-FFF2-40B4-BE49-F238E27FC236}">
                <a16:creationId xmlns:a16="http://schemas.microsoft.com/office/drawing/2014/main" id="{EC2ADEA9-96E7-4A18-97EE-FA6D670DB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538"/>
          </a:xfrm>
        </p:spPr>
        <p:txBody>
          <a:bodyPr/>
          <a:lstStyle/>
          <a:p>
            <a:r>
              <a:rPr lang="en-US" altLang="en-US"/>
              <a:t>MACHC ENCs by Usage Band</a:t>
            </a:r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418E3A70-453D-49D6-BAB4-A2B2A15BDE27}"/>
              </a:ext>
            </a:extLst>
          </p:cNvPr>
          <p:cNvGraphicFramePr>
            <a:graphicFrameLocks/>
          </p:cNvGraphicFramePr>
          <p:nvPr/>
        </p:nvGraphicFramePr>
        <p:xfrm>
          <a:off x="1295400" y="1066800"/>
          <a:ext cx="7391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31497C-ED47-4927-8787-C33A15FEADCA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5313363"/>
          <a:ext cx="8001000" cy="506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>
                          <a:effectLst/>
                        </a:rPr>
                        <a:t>2018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>
                          <a:effectLst/>
                        </a:rPr>
                        <a:t>12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>
                          <a:effectLst/>
                        </a:rPr>
                        <a:t>34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>
                          <a:effectLst/>
                        </a:rPr>
                        <a:t>   108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>
                          <a:effectLst/>
                        </a:rPr>
                        <a:t>283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424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>
                          <a:effectLst/>
                        </a:rPr>
                        <a:t>53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2019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>
                          <a:effectLst/>
                        </a:rPr>
                        <a:t>12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>
                          <a:effectLst/>
                        </a:rPr>
                        <a:t>35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>
                          <a:effectLst/>
                        </a:rPr>
                        <a:t>116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>
                          <a:effectLst/>
                        </a:rPr>
                        <a:t>284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>
                          <a:effectLst/>
                        </a:rPr>
                        <a:t>426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>
                          <a:effectLst/>
                        </a:rPr>
                        <a:t>60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965858C5-6FB1-4D5F-8C75-2696A49A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The MACHC ENC boundary</a:t>
            </a:r>
            <a:endParaRPr lang="nl-NL" altLang="nl-NL"/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0E14F81C-70AB-4558-9CC5-D928D1C84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54163"/>
            <a:ext cx="8229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/>
              <a:t>	.</a:t>
            </a:r>
          </a:p>
          <a:p>
            <a:r>
              <a:rPr lang="en-US" altLang="nl-NL"/>
              <a:t> Some years ago a decision was made to extend the boundary </a:t>
            </a:r>
            <a:r>
              <a:rPr lang="en-US" altLang="nl-NL" u="sng"/>
              <a:t>to include parts of the Amazon river. </a:t>
            </a:r>
          </a:p>
          <a:p>
            <a:r>
              <a:rPr lang="en-US" altLang="nl-NL"/>
              <a:t>Below you can see the highlighted boundary in red. However the IC-ENC coverage maps and all other authoritative boundary data does not reflect this change. </a:t>
            </a:r>
          </a:p>
          <a:p>
            <a:r>
              <a:rPr lang="en-US" altLang="nl-NL"/>
              <a:t>This change should be reflected on the IHO and other sites. </a:t>
            </a:r>
          </a:p>
          <a:p>
            <a:endParaRPr lang="en-US" altLang="nl-NL"/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id="{1E0B997C-D83B-4815-8D6A-691FEB4EC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4975225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01CDADC1-BA21-4EC5-9B36-7087D874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ENC Overlap- IC ENC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8CE8F0-7615-4869-8067-4814DCBF0513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905000"/>
          <a:ext cx="8686800" cy="4092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8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7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625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79935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RENC Membership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RHC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 1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 2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Usage Band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 1 Scale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 2 Scale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 1 EN (ER)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 2 EN (ER)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Overlap extent (Kmxkm) (m/square NM)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167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IC-ENC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MACHC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PA3AM929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CO300023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180000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180000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(0)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(20)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1m x 9.9Km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935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668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IC-ENC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MACHC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VE300600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GB300500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180000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(0)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8( 6)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km x 1.7 km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935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IC-ENC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MACHC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VE300600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GB380210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180000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(0)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(1)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36.54 km x 27.51 km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623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658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IC-ENC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MACHC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VE300600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VE300500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180000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180000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(0)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(1)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31.88 km x 64.42 km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558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IC-ENC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MACHC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VE300700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GB300501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180000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90000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(0)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(0)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Km x 80 Km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42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IC-ENC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MACHC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VE300700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VE300600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180000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180000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(0)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(1)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 Km x 21 Km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6" marR="8356" marT="835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637" name="Rectangle 5">
            <a:extLst>
              <a:ext uri="{FF2B5EF4-FFF2-40B4-BE49-F238E27FC236}">
                <a16:creationId xmlns:a16="http://schemas.microsoft.com/office/drawing/2014/main" id="{B3900F90-489B-4955-9D51-460AB2CBB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988050"/>
            <a:ext cx="838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cs typeface="Calibri" panose="020F0502020204030204" pitchFamily="34" charset="0"/>
              </a:rPr>
              <a:t>VE re-scheme validated  which increases the coverage in the channel south of Grenada</a:t>
            </a:r>
          </a:p>
          <a:p>
            <a:r>
              <a:rPr lang="en-GB" altLang="en-US"/>
              <a:t>expecting clips for the GB cells to be concluded once the verification of VE300700 has been completed</a:t>
            </a:r>
            <a:endParaRPr lang="nl-NL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>
            <a:extLst>
              <a:ext uri="{FF2B5EF4-FFF2-40B4-BE49-F238E27FC236}">
                <a16:creationId xmlns:a16="http://schemas.microsoft.com/office/drawing/2014/main" id="{FE8E526D-069A-4AAF-B13D-7D27A1752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133600"/>
            <a:ext cx="7513638" cy="4038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2015 – Cruise Ship Ports Gap Analysis identified 43 ports in MACHC region with no large scale ENC coverage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2016 – Two large scale ENC’s cover gaps in Cuba and VZ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2017/2018 – 12 New large scale ENC’s cover gaps in VZ, Bahamas, Cuba, St. Vincent &amp; Grenadines, Trinidad; total down to 29 ports from 43</a:t>
            </a:r>
          </a:p>
        </p:txBody>
      </p:sp>
      <p:sp>
        <p:nvSpPr>
          <p:cNvPr id="23555" name="Title 2">
            <a:extLst>
              <a:ext uri="{FF2B5EF4-FFF2-40B4-BE49-F238E27FC236}">
                <a16:creationId xmlns:a16="http://schemas.microsoft.com/office/drawing/2014/main" id="{A3EDC1AB-D6C6-45B6-9C11-D5E00D421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538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Cruise Ship Port Analysis </a:t>
            </a:r>
            <a:br>
              <a:rPr lang="en-US" altLang="en-US">
                <a:latin typeface="Calibri" panose="020F0502020204030204" pitchFamily="34" charset="0"/>
              </a:rPr>
            </a:br>
            <a:r>
              <a:rPr lang="en-US" altLang="en-US">
                <a:latin typeface="Calibri" panose="020F0502020204030204" pitchFamily="34" charset="0"/>
              </a:rPr>
              <a:t>Summary Update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9056</TotalTime>
  <Words>1505</Words>
  <Application>Microsoft Office PowerPoint</Application>
  <PresentationFormat>On-screen Show (4:3)</PresentationFormat>
  <Paragraphs>394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MS PGothic</vt:lpstr>
      <vt:lpstr>Arial</vt:lpstr>
      <vt:lpstr>Candara</vt:lpstr>
      <vt:lpstr>Symbol</vt:lpstr>
      <vt:lpstr>Times New Roman</vt:lpstr>
      <vt:lpstr>Waveform</vt:lpstr>
      <vt:lpstr>MesoAmerican and Caribbean Sea Hydrographic Commission</vt:lpstr>
      <vt:lpstr>Presentation Agenda</vt:lpstr>
      <vt:lpstr>Work  Procedures</vt:lpstr>
      <vt:lpstr>MICC Updates</vt:lpstr>
      <vt:lpstr>MACHC ENCs Available</vt:lpstr>
      <vt:lpstr>MACHC ENCs by Usage Band</vt:lpstr>
      <vt:lpstr>The MACHC ENC boundary</vt:lpstr>
      <vt:lpstr>ENC Overlap- IC ENC</vt:lpstr>
      <vt:lpstr>Cruise Ship Port Analysis  Summary Update</vt:lpstr>
      <vt:lpstr>Cruise Ship Ports with Large Scale ENCs</vt:lpstr>
      <vt:lpstr>Cruise ship port gaps 2019</vt:lpstr>
      <vt:lpstr>Cruise ship port gaps 2019</vt:lpstr>
      <vt:lpstr>Cruise ship port gaps 2019</vt:lpstr>
      <vt:lpstr>INT Charts </vt:lpstr>
      <vt:lpstr>Schemed INT Charts</vt:lpstr>
      <vt:lpstr>Schemed INT Charts </vt:lpstr>
      <vt:lpstr>Regional ENC Scheme</vt:lpstr>
      <vt:lpstr>Work Plan</vt:lpstr>
      <vt:lpstr>Work Plan Con’t.</vt:lpstr>
      <vt:lpstr>Requests to the MACHC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MesoAmerican and Caribbean Sea Hydrographic Commission</dc:title>
  <dc:creator>John Nyberg</dc:creator>
  <cp:lastModifiedBy>Alberto Costa Neves</cp:lastModifiedBy>
  <cp:revision>235</cp:revision>
  <dcterms:created xsi:type="dcterms:W3CDTF">2015-12-10T22:42:42Z</dcterms:created>
  <dcterms:modified xsi:type="dcterms:W3CDTF">2019-12-10T13:32:02Z</dcterms:modified>
</cp:coreProperties>
</file>