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81" r:id="rId20"/>
    <p:sldId id="280" r:id="rId21"/>
    <p:sldId id="282" r:id="rId22"/>
    <p:sldId id="284" r:id="rId23"/>
    <p:sldId id="283" r:id="rId24"/>
    <p:sldId id="285" r:id="rId25"/>
    <p:sldId id="286" r:id="rId26"/>
    <p:sldId id="287" r:id="rId27"/>
    <p:sldId id="28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44" y="67"/>
      </p:cViewPr>
      <p:guideLst>
        <p:guide orient="horz" pos="7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-1" y="0"/>
            <a:ext cx="1884104" cy="942458"/>
            <a:chOff x="-1" y="0"/>
            <a:chExt cx="1884104" cy="9424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66" y="818"/>
              <a:ext cx="944537" cy="941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52573" y="54592"/>
            <a:ext cx="10239428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enc.openecdi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17365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MACHC20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Santo Domingo, Dominican Republic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2-6 December 2019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Future of the Paper Nautical Chart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reports submitted to the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Nautical Cartography Working Group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NCWG5, Stockholm, Sweden, 5-8 November 2019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 and Paper chart sales compared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12" y="1248228"/>
            <a:ext cx="7123176" cy="563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419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Nautical charts being Produced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36417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673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 Countries maintaining 55K km of inland enc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9835"/>
              </p:ext>
            </p:extLst>
          </p:nvPr>
        </p:nvGraphicFramePr>
        <p:xfrm>
          <a:off x="2340395" y="2942478"/>
          <a:ext cx="7511208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2523651">
                  <a:extLst>
                    <a:ext uri="{9D8B030D-6E8A-4147-A177-3AD203B41FA5}">
                      <a16:colId xmlns:a16="http://schemas.microsoft.com/office/drawing/2014/main" val="2019286136"/>
                    </a:ext>
                  </a:extLst>
                </a:gridCol>
                <a:gridCol w="2486609">
                  <a:extLst>
                    <a:ext uri="{9D8B030D-6E8A-4147-A177-3AD203B41FA5}">
                      <a16:colId xmlns:a16="http://schemas.microsoft.com/office/drawing/2014/main" val="74772005"/>
                    </a:ext>
                  </a:extLst>
                </a:gridCol>
                <a:gridCol w="2500948">
                  <a:extLst>
                    <a:ext uri="{9D8B030D-6E8A-4147-A177-3AD203B41FA5}">
                      <a16:colId xmlns:a16="http://schemas.microsoft.com/office/drawing/2014/main" val="24460448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Luxembourg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Russian Federation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Serbia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60711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71583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56850"/>
            <a:ext cx="12191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Inland ENC Harmonization Group</a:t>
            </a: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reports that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55 629 km of </a:t>
            </a:r>
            <a:r>
              <a:rPr kumimoji="0" lang="en-GB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iENC</a:t>
            </a:r>
            <a:r>
              <a:rPr kumimoji="0" lang="en-GB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coverage has been produced by the countries listed below.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195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</a:t>
            </a:r>
            <a:r>
              <a:rPr lang="en-US" dirty="0" err="1"/>
              <a:t>int</a:t>
            </a:r>
            <a:r>
              <a:rPr lang="en-US" dirty="0"/>
              <a:t> chart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6016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A04AD3-820B-40BF-9CF6-68D19997A220}"/>
              </a:ext>
            </a:extLst>
          </p:cNvPr>
          <p:cNvSpPr txBox="1"/>
          <p:nvPr/>
        </p:nvSpPr>
        <p:spPr>
          <a:xfrm>
            <a:off x="5444456" y="2231462"/>
            <a:ext cx="4974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23 countries will produce 179 new/first edition of paper INT Charts</a:t>
            </a:r>
          </a:p>
        </p:txBody>
      </p:sp>
    </p:spTree>
    <p:extLst>
      <p:ext uri="{BB962C8B-B14F-4D97-AF65-F5344CB8AC3E}">
        <p14:creationId xmlns:p14="http://schemas.microsoft.com/office/powerpoint/2010/main" val="35254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to rescheme paper/raster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4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paper chart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6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created for new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73" y="1219200"/>
            <a:ext cx="9144000" cy="39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7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charts directly from enc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5828738"/>
            <a:ext cx="667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29% – No  </a:t>
            </a:r>
          </a:p>
          <a:p>
            <a:r>
              <a:rPr lang="en-US" sz="2400" b="1" dirty="0"/>
              <a:t>71% – Yes, in some manner or considering doing so</a:t>
            </a:r>
          </a:p>
        </p:txBody>
      </p:sp>
    </p:spTree>
    <p:extLst>
      <p:ext uri="{BB962C8B-B14F-4D97-AF65-F5344CB8AC3E}">
        <p14:creationId xmlns:p14="http://schemas.microsoft.com/office/powerpoint/2010/main" val="256741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charts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4651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0" y="5828738"/>
            <a:ext cx="651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69% – No  </a:t>
            </a:r>
          </a:p>
          <a:p>
            <a:r>
              <a:rPr lang="en-US" sz="2400" b="1" dirty="0"/>
              <a:t>31% – Considering the option or already doing so.</a:t>
            </a:r>
          </a:p>
        </p:txBody>
      </p:sp>
    </p:spTree>
    <p:extLst>
      <p:ext uri="{BB962C8B-B14F-4D97-AF65-F5344CB8AC3E}">
        <p14:creationId xmlns:p14="http://schemas.microsoft.com/office/powerpoint/2010/main" val="397908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1952573" y="2105637"/>
            <a:ext cx="78793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Report of the team on Finalizing the Future of the Paper Nautical Chart</a:t>
            </a:r>
          </a:p>
          <a:p>
            <a:pPr algn="ctr"/>
            <a:endParaRPr lang="en-US" sz="4800" dirty="0"/>
          </a:p>
          <a:p>
            <a:pPr algn="ctr"/>
            <a:r>
              <a:rPr lang="en-US" sz="3600" dirty="0"/>
              <a:t>The final report will be submitted to HSSC12 in May 2020</a:t>
            </a:r>
          </a:p>
        </p:txBody>
      </p:sp>
    </p:spTree>
    <p:extLst>
      <p:ext uri="{BB962C8B-B14F-4D97-AF65-F5344CB8AC3E}">
        <p14:creationId xmlns:p14="http://schemas.microsoft.com/office/powerpoint/2010/main" val="213121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1952573" y="2105637"/>
            <a:ext cx="7879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Survey of IHO Member States</a:t>
            </a:r>
          </a:p>
          <a:p>
            <a:pPr algn="ctr"/>
            <a:r>
              <a:rPr lang="en-US" sz="4800" dirty="0"/>
              <a:t>on the future of nautical paper charts</a:t>
            </a:r>
          </a:p>
        </p:txBody>
      </p:sp>
    </p:spTree>
    <p:extLst>
      <p:ext uri="{BB962C8B-B14F-4D97-AF65-F5344CB8AC3E}">
        <p14:creationId xmlns:p14="http://schemas.microsoft.com/office/powerpoint/2010/main" val="272339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352338" y="1171097"/>
            <a:ext cx="1131674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Possible</a:t>
            </a:r>
            <a:r>
              <a:rPr lang="en-US" sz="3600" dirty="0"/>
              <a:t> recommendations for activities to be undertaken by NCWG: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1. </a:t>
            </a:r>
            <a:r>
              <a:rPr lang="en-US" sz="3600" u="sng" dirty="0"/>
              <a:t>S-4 Portrayal Catalogue </a:t>
            </a:r>
            <a:r>
              <a:rPr lang="en-US" sz="3600" dirty="0"/>
              <a:t>- Implement standard S-4 symbology in an S-100 Portrayal Catalogue for raster paper/charts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2. </a:t>
            </a:r>
            <a:r>
              <a:rPr lang="en-US" sz="3600" u="sng" dirty="0"/>
              <a:t>Freezing S-4</a:t>
            </a:r>
            <a:r>
              <a:rPr lang="en-US" sz="3600" dirty="0"/>
              <a:t> and the S-4 based portions of national INT1 and Chart 1 documents, so that future NCWG efforts can focus exclusively on enhancing the portrayal of S-57 and S-101 ENCs and other S-100 based products.</a:t>
            </a:r>
          </a:p>
        </p:txBody>
      </p:sp>
    </p:spTree>
    <p:extLst>
      <p:ext uri="{BB962C8B-B14F-4D97-AF65-F5344CB8AC3E}">
        <p14:creationId xmlns:p14="http://schemas.microsoft.com/office/powerpoint/2010/main" val="378292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352338" y="1171097"/>
            <a:ext cx="113167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Possible recommendations for activities to be undertaken by NCWG: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3. </a:t>
            </a:r>
            <a:r>
              <a:rPr lang="en-US" sz="3200" u="sng" dirty="0"/>
              <a:t>Enhance ECDIS Portrayal of ENC</a:t>
            </a:r>
            <a:r>
              <a:rPr lang="en-US" sz="3200" dirty="0"/>
              <a:t> for both S-57 and S-101 and help facilitate ways to make the current and </a:t>
            </a:r>
            <a:r>
              <a:rPr lang="en-US" sz="3200" u="sng" dirty="0"/>
              <a:t>future display of ENCs as acceptable to mariners as the presentation on paper charts</a:t>
            </a:r>
            <a:r>
              <a:rPr lang="en-US" sz="3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4. </a:t>
            </a:r>
            <a:r>
              <a:rPr lang="en-US" sz="3200" u="sng" dirty="0"/>
              <a:t>Raster from ENC</a:t>
            </a:r>
            <a:r>
              <a:rPr lang="en-US" sz="3200" dirty="0"/>
              <a:t> - Develop a standard means of generating raster nautical charts from ENC data.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5. </a:t>
            </a:r>
            <a:r>
              <a:rPr lang="en-US" sz="3200" u="sng" dirty="0"/>
              <a:t>Backup Chart Specification</a:t>
            </a:r>
            <a:r>
              <a:rPr lang="en-US" sz="3200" dirty="0"/>
              <a:t> - Develop a specification for – or general guidelines for – a </a:t>
            </a:r>
            <a:r>
              <a:rPr lang="en-US" sz="3200" u="sng" dirty="0"/>
              <a:t>simplified paper/raster chart</a:t>
            </a:r>
            <a:r>
              <a:rPr lang="en-US" sz="3200" dirty="0"/>
              <a:t> that would be suitable as a back-up for ECDIS and ECS. </a:t>
            </a:r>
          </a:p>
        </p:txBody>
      </p:sp>
    </p:spTree>
    <p:extLst>
      <p:ext uri="{BB962C8B-B14F-4D97-AF65-F5344CB8AC3E}">
        <p14:creationId xmlns:p14="http://schemas.microsoft.com/office/powerpoint/2010/main" val="1415840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352338" y="1171097"/>
            <a:ext cx="113167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Possible recommendations for activities to be undertaken by NCWG:</a:t>
            </a:r>
          </a:p>
          <a:p>
            <a:r>
              <a:rPr lang="en-US" sz="3200" dirty="0"/>
              <a:t>6. </a:t>
            </a:r>
            <a:r>
              <a:rPr lang="en-US" sz="3200" u="sng" dirty="0"/>
              <a:t>Chart on Demand / Custom Chart</a:t>
            </a:r>
            <a:r>
              <a:rPr lang="en-US" sz="3200" dirty="0"/>
              <a:t> – Coordinate efforts of various HOs that are developing online "Chart on Demand" or bespoke "Custom Chart" capabilities</a:t>
            </a:r>
          </a:p>
          <a:p>
            <a:r>
              <a:rPr lang="en-US" sz="3200" dirty="0"/>
              <a:t>7. </a:t>
            </a:r>
            <a:r>
              <a:rPr lang="en-US" sz="3200" u="sng" dirty="0"/>
              <a:t>INT Chart Production and Coordination</a:t>
            </a:r>
            <a:r>
              <a:rPr lang="en-US" sz="3200" dirty="0"/>
              <a:t> – What, if any, recommendations does NCWG want to make regarding the future of production or INT charts and coordination efforts related</a:t>
            </a:r>
          </a:p>
          <a:p>
            <a:r>
              <a:rPr lang="en-US" sz="3200" dirty="0"/>
              <a:t>to INT charts or ENC within ICCWGs? Does it make sense to freeze INT Charts Schemes for instance. If yes, what is the impact on S-11?</a:t>
            </a:r>
          </a:p>
        </p:txBody>
      </p:sp>
    </p:spTree>
    <p:extLst>
      <p:ext uri="{BB962C8B-B14F-4D97-AF65-F5344CB8AC3E}">
        <p14:creationId xmlns:p14="http://schemas.microsoft.com/office/powerpoint/2010/main" val="196125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352338" y="1171097"/>
            <a:ext cx="113167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Possible recommendations for activities to be undertaken by NCWG:</a:t>
            </a:r>
          </a:p>
          <a:p>
            <a:r>
              <a:rPr lang="en-US" sz="3200" dirty="0"/>
              <a:t>8. </a:t>
            </a:r>
            <a:r>
              <a:rPr lang="en-US" sz="3200" u="sng" dirty="0"/>
              <a:t>Minimum Paper Chart Standard</a:t>
            </a:r>
            <a:r>
              <a:rPr lang="en-US" sz="3200" dirty="0"/>
              <a:t> - Develop a new “minimum” standard for Paper Chart Production derived from Chart Content Databases (also used for ENC Production), meeting functional requirements and regulatory obligations (SOLAS back-up for instance, but not only, national as well).</a:t>
            </a:r>
          </a:p>
        </p:txBody>
      </p:sp>
    </p:spTree>
    <p:extLst>
      <p:ext uri="{BB962C8B-B14F-4D97-AF65-F5344CB8AC3E}">
        <p14:creationId xmlns:p14="http://schemas.microsoft.com/office/powerpoint/2010/main" val="67107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1952573" y="2105637"/>
            <a:ext cx="7879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Food for thought</a:t>
            </a:r>
          </a:p>
        </p:txBody>
      </p:sp>
    </p:spTree>
    <p:extLst>
      <p:ext uri="{BB962C8B-B14F-4D97-AF65-F5344CB8AC3E}">
        <p14:creationId xmlns:p14="http://schemas.microsoft.com/office/powerpoint/2010/main" val="3453178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352338" y="1171097"/>
            <a:ext cx="11316748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are your national needs as a producer?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What do your customers and users need?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What are the legal aspects?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Why to change your national framework?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What are the needs for international voyages?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Why to participate in the discussions?</a:t>
            </a:r>
          </a:p>
        </p:txBody>
      </p:sp>
    </p:spTree>
    <p:extLst>
      <p:ext uri="{BB962C8B-B14F-4D97-AF65-F5344CB8AC3E}">
        <p14:creationId xmlns:p14="http://schemas.microsoft.com/office/powerpoint/2010/main" val="225351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19A94A-D5BC-44B8-B76F-CFE815E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72" y="0"/>
            <a:ext cx="6462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impacts of a paperless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037B1-1B26-42E9-B278-10564BB109FA}"/>
              </a:ext>
            </a:extLst>
          </p:cNvPr>
          <p:cNvSpPr txBox="1"/>
          <p:nvPr/>
        </p:nvSpPr>
        <p:spPr>
          <a:xfrm>
            <a:off x="369116" y="2647559"/>
            <a:ext cx="11316748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7305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9132" y="54592"/>
            <a:ext cx="10312867" cy="883167"/>
          </a:xfrm>
        </p:spPr>
        <p:txBody>
          <a:bodyPr/>
          <a:lstStyle/>
          <a:p>
            <a:r>
              <a:rPr lang="en-US" dirty="0"/>
              <a:t>IHO Member States responding to the Survey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3" y="1056421"/>
            <a:ext cx="10009113" cy="57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52 IHO Member States responded to Survey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878525"/>
              </p:ext>
            </p:extLst>
          </p:nvPr>
        </p:nvGraphicFramePr>
        <p:xfrm>
          <a:off x="1351127" y="1125936"/>
          <a:ext cx="10350348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598964">
                  <a:extLst>
                    <a:ext uri="{9D8B030D-6E8A-4147-A177-3AD203B41FA5}">
                      <a16:colId xmlns:a16="http://schemas.microsoft.com/office/drawing/2014/main" val="20364399"/>
                    </a:ext>
                  </a:extLst>
                </a:gridCol>
                <a:gridCol w="2559605">
                  <a:extLst>
                    <a:ext uri="{9D8B030D-6E8A-4147-A177-3AD203B41FA5}">
                      <a16:colId xmlns:a16="http://schemas.microsoft.com/office/drawing/2014/main" val="3397502183"/>
                    </a:ext>
                  </a:extLst>
                </a:gridCol>
                <a:gridCol w="2617414">
                  <a:extLst>
                    <a:ext uri="{9D8B030D-6E8A-4147-A177-3AD203B41FA5}">
                      <a16:colId xmlns:a16="http://schemas.microsoft.com/office/drawing/2014/main" val="2611563958"/>
                    </a:ext>
                  </a:extLst>
                </a:gridCol>
                <a:gridCol w="2574365">
                  <a:extLst>
                    <a:ext uri="{9D8B030D-6E8A-4147-A177-3AD203B41FA5}">
                      <a16:colId xmlns:a16="http://schemas.microsoft.com/office/drawing/2014/main" val="521596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Bahrain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r>
                        <a:rPr lang="en-GB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Cyprus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Denmark</a:t>
                      </a:r>
                      <a:r>
                        <a:rPr lang="en-GB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Iceland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 (Rep of)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Mauritius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Norway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Russian Federation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Saudi Arabia</a:t>
                      </a:r>
                      <a:r>
                        <a:rPr lang="en-GB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Thailand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Tunisia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31030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3840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94497" y="6056995"/>
            <a:ext cx="1075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Survey responses from China and Denmark were received too late to incorporate into report to NCWG-5.</a:t>
            </a:r>
          </a:p>
          <a:p>
            <a:r>
              <a:rPr lang="en-US" dirty="0"/>
              <a:t>[2] Saudi Arabia responded to IHO Circular Letter 29/2019, but abstained from submitting a survey questionnaire.</a:t>
            </a:r>
          </a:p>
        </p:txBody>
      </p:sp>
    </p:spTree>
    <p:extLst>
      <p:ext uri="{BB962C8B-B14F-4D97-AF65-F5344CB8AC3E}">
        <p14:creationId xmlns:p14="http://schemas.microsoft.com/office/powerpoint/2010/main" val="112341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Carriage requirements for domestic voyages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036" y="3801761"/>
            <a:ext cx="5650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One member state responded "ENCs </a:t>
            </a:r>
            <a:r>
              <a:rPr lang="en-US" i="1" dirty="0"/>
              <a:t>and</a:t>
            </a:r>
            <a:r>
              <a:rPr lang="en-US" dirty="0"/>
              <a:t> Paper Charts."</a:t>
            </a:r>
          </a:p>
        </p:txBody>
      </p:sp>
      <p:sp>
        <p:nvSpPr>
          <p:cNvPr id="7" name="Rectangle 6"/>
          <p:cNvSpPr/>
          <p:nvPr/>
        </p:nvSpPr>
        <p:spPr>
          <a:xfrm>
            <a:off x="7036019" y="6062553"/>
            <a:ext cx="423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* Four member states responded “Other” and referred to ECDIS or ECS usage.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8331" y="3293173"/>
            <a:ext cx="3065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Primary - Required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3343" y="5713950"/>
            <a:ext cx="299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Backup – Allowed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81" y="2628236"/>
            <a:ext cx="5876190" cy="3085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8" y="964023"/>
            <a:ext cx="6419048" cy="23333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07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developing simplified Paper chart as backup for electronic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583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9027" y="2715904"/>
            <a:ext cx="1201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 – 39</a:t>
            </a:r>
          </a:p>
          <a:p>
            <a:r>
              <a:rPr lang="en-US" sz="2400" b="1" dirty="0"/>
              <a:t>Yes – 13</a:t>
            </a:r>
          </a:p>
        </p:txBody>
      </p:sp>
    </p:spTree>
    <p:extLst>
      <p:ext uri="{BB962C8B-B14F-4D97-AF65-F5344CB8AC3E}">
        <p14:creationId xmlns:p14="http://schemas.microsoft.com/office/powerpoint/2010/main" val="103090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production database for both paper - enc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84" y="1219200"/>
            <a:ext cx="9144000" cy="5543045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050216" y="2357438"/>
            <a:ext cx="435811" cy="2571750"/>
          </a:xfrm>
          <a:prstGeom prst="leftBrace">
            <a:avLst>
              <a:gd name="adj1" fmla="val 57272"/>
              <a:gd name="adj2" fmla="val 50000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842" y="2673035"/>
            <a:ext cx="163538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Have or are moving toward a single database</a:t>
            </a:r>
          </a:p>
        </p:txBody>
      </p:sp>
    </p:spTree>
    <p:extLst>
      <p:ext uri="{BB962C8B-B14F-4D97-AF65-F5344CB8AC3E}">
        <p14:creationId xmlns:p14="http://schemas.microsoft.com/office/powerpoint/2010/main" val="249122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S-57 ENCODED DATA TO PRODUCE S-4 symbols on Raster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592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9027" y="2715904"/>
            <a:ext cx="1201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 – 17</a:t>
            </a:r>
          </a:p>
          <a:p>
            <a:r>
              <a:rPr lang="en-US" sz="2400" b="1" dirty="0"/>
              <a:t>Yes – 26</a:t>
            </a:r>
          </a:p>
        </p:txBody>
      </p:sp>
    </p:spTree>
    <p:extLst>
      <p:ext uri="{BB962C8B-B14F-4D97-AF65-F5344CB8AC3E}">
        <p14:creationId xmlns:p14="http://schemas.microsoft.com/office/powerpoint/2010/main" val="20356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chart Distribution method by agency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8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58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IHO_New_Logo" id="{92376390-61D0-4A4A-9DAB-DA9E6EE3EAC4}" vid="{E943696B-60C2-4457-926B-515312E413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Master_IHO_New_Logo</Template>
  <TotalTime>721</TotalTime>
  <Words>870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Master_IHO_New_Logo</vt:lpstr>
      <vt:lpstr>PowerPoint Presentation</vt:lpstr>
      <vt:lpstr>Perception of impacts of a paperless world</vt:lpstr>
      <vt:lpstr>IHO Member States responding to the Survey</vt:lpstr>
      <vt:lpstr>52 IHO Member States responded to Survey</vt:lpstr>
      <vt:lpstr>Carriage requirements for domestic voyages</vt:lpstr>
      <vt:lpstr>Plans for developing simplified Paper chart as backup for electronic systems</vt:lpstr>
      <vt:lpstr>Single production database for both paper - enc</vt:lpstr>
      <vt:lpstr>USE S-57 ENCODED DATA TO PRODUCE S-4 symbols on Raster charts</vt:lpstr>
      <vt:lpstr>Paper chart Distribution method by agency</vt:lpstr>
      <vt:lpstr>ENC and Paper chart sales compared</vt:lpstr>
      <vt:lpstr>Types of Nautical charts being Produced</vt:lpstr>
      <vt:lpstr>21 Countries maintaining 55K km of inland enc</vt:lpstr>
      <vt:lpstr>Planned int chart production</vt:lpstr>
      <vt:lpstr>Plans to rescheme paper/raster charts</vt:lpstr>
      <vt:lpstr>Corresponding paper chart coverage</vt:lpstr>
      <vt:lpstr>Products created for new coverage</vt:lpstr>
      <vt:lpstr>Paper charts directly from enc data</vt:lpstr>
      <vt:lpstr>Customized charts</vt:lpstr>
      <vt:lpstr>Perception of impacts of a paperless world</vt:lpstr>
      <vt:lpstr>Perception of impacts of a paperless world</vt:lpstr>
      <vt:lpstr>Perception of impacts of a paperless world</vt:lpstr>
      <vt:lpstr>Perception of impacts of a paperless world</vt:lpstr>
      <vt:lpstr>Perception of impacts of a paperless world</vt:lpstr>
      <vt:lpstr>Perception of impacts of a paperless world</vt:lpstr>
      <vt:lpstr>Perception of impacts of a paperless world</vt:lpstr>
      <vt:lpstr>PowerPoint Presentation</vt:lpstr>
      <vt:lpstr>Perception of impacts of a paperless world</vt:lpstr>
    </vt:vector>
  </TitlesOfParts>
  <Company>International Hydrographic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Alberto Costa Neves</cp:lastModifiedBy>
  <cp:revision>77</cp:revision>
  <dcterms:created xsi:type="dcterms:W3CDTF">2019-06-26T12:25:46Z</dcterms:created>
  <dcterms:modified xsi:type="dcterms:W3CDTF">2019-12-06T14:43:28Z</dcterms:modified>
</cp:coreProperties>
</file>