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3"/>
  </p:notesMasterIdLst>
  <p:handoutMasterIdLst>
    <p:handoutMasterId r:id="rId14"/>
  </p:handoutMasterIdLst>
  <p:sldIdLst>
    <p:sldId id="256" r:id="rId2"/>
    <p:sldId id="429" r:id="rId3"/>
    <p:sldId id="430" r:id="rId4"/>
    <p:sldId id="433" r:id="rId5"/>
    <p:sldId id="431" r:id="rId6"/>
    <p:sldId id="432" r:id="rId7"/>
    <p:sldId id="434" r:id="rId8"/>
    <p:sldId id="436" r:id="rId9"/>
    <p:sldId id="437" r:id="rId10"/>
    <p:sldId id="428" r:id="rId11"/>
    <p:sldId id="423" r:id="rId12"/>
  </p:sldIdLst>
  <p:sldSz cx="9144000" cy="6858000" type="screen4x3"/>
  <p:notesSz cx="6718300" cy="98552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E9C"/>
    <a:srgbClr val="FEF2D2"/>
    <a:srgbClr val="D2E6FE"/>
    <a:srgbClr val="FFCCFF"/>
    <a:srgbClr val="A3FFFF"/>
    <a:srgbClr val="FFCCCC"/>
    <a:srgbClr val="CCECFF"/>
    <a:srgbClr val="D5C7D4"/>
    <a:srgbClr val="DDC1C1"/>
    <a:srgbClr val="E8D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8" autoAdjust="0"/>
    <p:restoredTop sz="77966" autoAdjust="0"/>
  </p:normalViewPr>
  <p:slideViewPr>
    <p:cSldViewPr showGuides="1">
      <p:cViewPr varScale="1">
        <p:scale>
          <a:sx n="88" d="100"/>
          <a:sy n="88" d="100"/>
        </p:scale>
        <p:origin x="-2376" y="-96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531118B-CCC9-4183-9DA1-05AB9BAB9B81}" type="datetimeFigureOut">
              <a:rPr lang="el-GR"/>
              <a:pPr>
                <a:defRPr/>
              </a:pPr>
              <a:t>25/6/2015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7651E88-A61C-45AE-975A-6A6FE5B713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0567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dirty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dirty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0FD2E4-0B52-406B-BA9C-884E22380CB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1666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FD2E4-0B52-406B-BA9C-884E22380CB4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3001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FD2E4-0B52-406B-BA9C-884E22380CB4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3001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FD2E4-0B52-406B-BA9C-884E22380CB4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3001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FD2E4-0B52-406B-BA9C-884E22380CB4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3001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FD2E4-0B52-406B-BA9C-884E22380CB4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3001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FD2E4-0B52-406B-BA9C-884E22380CB4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3001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FD2E4-0B52-406B-BA9C-884E22380CB4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3001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600" dirty="0" smtClean="0"/>
              <a:t>For more than 20 years </a:t>
            </a:r>
            <a:r>
              <a:rPr lang="en-US" sz="1600" baseline="0" dirty="0" smtClean="0"/>
              <a:t>there is dead end for the production of INT Charts </a:t>
            </a:r>
            <a:r>
              <a:rPr lang="el-GR" sz="1600" dirty="0" smtClean="0">
                <a:solidFill>
                  <a:srgbClr val="FF0000"/>
                </a:solidFill>
              </a:rPr>
              <a:t>3706, 3710, 3712, 3716</a:t>
            </a:r>
            <a:r>
              <a:rPr lang="en-US" sz="1600" dirty="0" smtClean="0">
                <a:solidFill>
                  <a:srgbClr val="FF0000"/>
                </a:solidFill>
              </a:rPr>
              <a:t> at scale 1:300000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rgbClr val="FF0000"/>
                </a:solidFill>
              </a:rPr>
              <a:t>During</a:t>
            </a:r>
            <a:r>
              <a:rPr lang="en-US" sz="1600" baseline="0" dirty="0" smtClean="0">
                <a:solidFill>
                  <a:srgbClr val="FF0000"/>
                </a:solidFill>
              </a:rPr>
              <a:t> the MBSH 18, Greece and Turkey have announced that they will cooperate and find a workable solution to this problem.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FD2E4-0B52-406B-BA9C-884E22380CB4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3001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 cstate="print">
            <a:lum bright="-3000"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7"/>
          <p:cNvSpPr>
            <a:spLocks noGrp="1"/>
          </p:cNvSpPr>
          <p:nvPr>
            <p:ph type="dt" sz="half" idx="10"/>
          </p:nvPr>
        </p:nvSpPr>
        <p:spPr>
          <a:xfrm>
            <a:off x="6286500" y="6416675"/>
            <a:ext cx="2000250" cy="365125"/>
          </a:xfrm>
          <a:prstGeom prst="rect">
            <a:avLst/>
          </a:prstGeom>
        </p:spPr>
        <p:txBody>
          <a:bodyPr/>
          <a:lstStyle>
            <a:lvl1pPr algn="ctr">
              <a:defRPr dirty="0"/>
            </a:lvl1pPr>
            <a:extLst/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55248-BC9A-4FF2-804B-FF27C1363DA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1E620-36DC-4D93-8A28-5B718DA21B3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49A2E-40BA-411E-A7FB-190C65A8741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Τίτλος και Γράφη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652463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γραφήματος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F1248-4803-4D1B-92D6-491CC25A510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209AE-9721-49F9-89AF-3B1CA7BE545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32B45-C8C1-49CA-86D8-5D60B74F598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BFBE3-9E30-4E0A-834C-DD4284DA09E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D9ACB-C97D-415E-8563-570ABFCE5D9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BC668-C9C4-422A-9DAE-BE381E9E492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9F687-2855-43C5-9162-6180DE57D3A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16E75-9CA1-4DD8-B6F6-077C6C3D6DB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DB6B3-7FB3-4027-8FB4-F5F218FDB37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9" name="Rectangle 17"/>
          <p:cNvSpPr>
            <a:spLocks noChangeArrowheads="1"/>
          </p:cNvSpPr>
          <p:nvPr userDrawn="1"/>
        </p:nvSpPr>
        <p:spPr bwMode="auto">
          <a:xfrm>
            <a:off x="0" y="6457950"/>
            <a:ext cx="9144000" cy="257175"/>
          </a:xfrm>
          <a:prstGeom prst="rect">
            <a:avLst/>
          </a:prstGeom>
          <a:gradFill rotWithShape="1">
            <a:gsLst>
              <a:gs pos="0">
                <a:srgbClr val="003F7E"/>
              </a:gs>
              <a:gs pos="100000">
                <a:schemeClr val="bg1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l-G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5175"/>
            <a:ext cx="82296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 smtClean="0"/>
              <a:t>Click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title</a:t>
            </a:r>
            <a:r>
              <a:rPr lang="el-GR" dirty="0" smtClean="0"/>
              <a:t> </a:t>
            </a:r>
            <a:r>
              <a:rPr lang="el-GR" dirty="0" err="1" smtClean="0"/>
              <a:t>style</a:t>
            </a:r>
            <a:endParaRPr lang="el-GR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547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4775"/>
            <a:ext cx="21336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 smtClean="0">
                <a:solidFill>
                  <a:srgbClr val="003F7E"/>
                </a:solidFill>
              </a:defRPr>
            </a:lvl1pPr>
          </a:lstStyle>
          <a:p>
            <a:pPr>
              <a:defRPr/>
            </a:pPr>
            <a:fld id="{CE85DA6C-AD9C-4785-AEDD-7926D660B1C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54283" name="Rectangle 11"/>
          <p:cNvSpPr>
            <a:spLocks noChangeArrowheads="1"/>
          </p:cNvSpPr>
          <p:nvPr userDrawn="1"/>
        </p:nvSpPr>
        <p:spPr bwMode="auto">
          <a:xfrm>
            <a:off x="0" y="266700"/>
            <a:ext cx="91440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F7E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Hellenic Navy Hydrographic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Service</a:t>
            </a:r>
            <a:endParaRPr lang="el-GR" sz="1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pic>
        <p:nvPicPr>
          <p:cNvPr id="2056" name="Picture 18" descr="HYDRO25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0075" y="115888"/>
            <a:ext cx="5413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91" name="Line 19"/>
          <p:cNvSpPr>
            <a:spLocks noChangeShapeType="1"/>
          </p:cNvSpPr>
          <p:nvPr userDrawn="1"/>
        </p:nvSpPr>
        <p:spPr bwMode="auto">
          <a:xfrm>
            <a:off x="468313" y="1484313"/>
            <a:ext cx="8207375" cy="0"/>
          </a:xfrm>
          <a:prstGeom prst="line">
            <a:avLst/>
          </a:prstGeom>
          <a:noFill/>
          <a:ln w="9525">
            <a:solidFill>
              <a:srgbClr val="003F7E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7E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7E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7E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7E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7E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3F7E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3F7E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3F7E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3F7E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447675" indent="-447675" algn="l" rtl="0" eaLnBrk="0" fontAlgn="base" hangingPunct="0">
        <a:spcBef>
          <a:spcPct val="0"/>
        </a:spcBef>
        <a:spcAft>
          <a:spcPct val="30000"/>
        </a:spcAft>
        <a:buFont typeface="Wingdings" pitchFamily="2" charset="2"/>
        <a:buChar char="v"/>
        <a:defRPr sz="3200">
          <a:solidFill>
            <a:srgbClr val="003F7E"/>
          </a:solidFill>
          <a:latin typeface="+mn-lt"/>
          <a:ea typeface="+mn-ea"/>
          <a:cs typeface="+mn-cs"/>
        </a:defRPr>
      </a:lvl1pPr>
      <a:lvl2pPr marL="1076325" indent="-449263" algn="l" rtl="0" eaLnBrk="0" fontAlgn="base" hangingPunct="0">
        <a:spcBef>
          <a:spcPct val="0"/>
        </a:spcBef>
        <a:spcAft>
          <a:spcPct val="30000"/>
        </a:spcAft>
        <a:buChar char="•"/>
        <a:defRPr sz="2800">
          <a:solidFill>
            <a:srgbClr val="003F7E"/>
          </a:solidFill>
          <a:latin typeface="+mn-lt"/>
        </a:defRPr>
      </a:lvl2pPr>
      <a:lvl3pPr marL="1619250" indent="-363538" algn="l" rtl="0" eaLnBrk="0" fontAlgn="base" hangingPunct="0">
        <a:spcBef>
          <a:spcPct val="0"/>
        </a:spcBef>
        <a:spcAft>
          <a:spcPct val="30000"/>
        </a:spcAft>
        <a:buFont typeface="Wingdings" pitchFamily="2" charset="2"/>
        <a:buChar char="s"/>
        <a:defRPr sz="2400">
          <a:solidFill>
            <a:srgbClr val="003F7E"/>
          </a:solidFill>
          <a:latin typeface="+mn-lt"/>
        </a:defRPr>
      </a:lvl3pPr>
      <a:lvl4pPr marL="2152650" indent="-354013" algn="l" rtl="0" eaLnBrk="0" fontAlgn="base" hangingPunct="0">
        <a:spcBef>
          <a:spcPct val="0"/>
        </a:spcBef>
        <a:spcAft>
          <a:spcPct val="30000"/>
        </a:spcAft>
        <a:buFont typeface="Arial" charset="0"/>
        <a:buChar char="-"/>
        <a:defRPr sz="2000">
          <a:solidFill>
            <a:srgbClr val="003F7E"/>
          </a:solidFill>
          <a:latin typeface="+mn-lt"/>
        </a:defRPr>
      </a:lvl4pPr>
      <a:lvl5pPr marL="2695575" indent="-363538" algn="l" rtl="0" eaLnBrk="0" fontAlgn="base" hangingPunct="0">
        <a:spcBef>
          <a:spcPct val="0"/>
        </a:spcBef>
        <a:spcAft>
          <a:spcPct val="30000"/>
        </a:spcAft>
        <a:buFont typeface="Wingdings" pitchFamily="2" charset="2"/>
        <a:buChar char="q"/>
        <a:defRPr sz="2000">
          <a:solidFill>
            <a:srgbClr val="003F7E"/>
          </a:solidFill>
          <a:latin typeface="+mn-lt"/>
        </a:defRPr>
      </a:lvl5pPr>
      <a:lvl6pPr marL="3152775" indent="-363538" algn="l" rtl="0" fontAlgn="base">
        <a:spcBef>
          <a:spcPct val="0"/>
        </a:spcBef>
        <a:spcAft>
          <a:spcPct val="30000"/>
        </a:spcAft>
        <a:buFont typeface="Wingdings" pitchFamily="2" charset="2"/>
        <a:buChar char="q"/>
        <a:defRPr sz="2000">
          <a:solidFill>
            <a:srgbClr val="003F7E"/>
          </a:solidFill>
          <a:latin typeface="+mn-lt"/>
        </a:defRPr>
      </a:lvl6pPr>
      <a:lvl7pPr marL="3609975" indent="-363538" algn="l" rtl="0" fontAlgn="base">
        <a:spcBef>
          <a:spcPct val="0"/>
        </a:spcBef>
        <a:spcAft>
          <a:spcPct val="30000"/>
        </a:spcAft>
        <a:buFont typeface="Wingdings" pitchFamily="2" charset="2"/>
        <a:buChar char="q"/>
        <a:defRPr sz="2000">
          <a:solidFill>
            <a:srgbClr val="003F7E"/>
          </a:solidFill>
          <a:latin typeface="+mn-lt"/>
        </a:defRPr>
      </a:lvl7pPr>
      <a:lvl8pPr marL="4067175" indent="-363538" algn="l" rtl="0" fontAlgn="base">
        <a:spcBef>
          <a:spcPct val="0"/>
        </a:spcBef>
        <a:spcAft>
          <a:spcPct val="30000"/>
        </a:spcAft>
        <a:buFont typeface="Wingdings" pitchFamily="2" charset="2"/>
        <a:buChar char="q"/>
        <a:defRPr sz="2000">
          <a:solidFill>
            <a:srgbClr val="003F7E"/>
          </a:solidFill>
          <a:latin typeface="+mn-lt"/>
        </a:defRPr>
      </a:lvl8pPr>
      <a:lvl9pPr marL="4524375" indent="-363538" algn="l" rtl="0" fontAlgn="base">
        <a:spcBef>
          <a:spcPct val="0"/>
        </a:spcBef>
        <a:spcAft>
          <a:spcPct val="30000"/>
        </a:spcAft>
        <a:buFont typeface="Wingdings" pitchFamily="2" charset="2"/>
        <a:buChar char="q"/>
        <a:defRPr sz="2000">
          <a:solidFill>
            <a:srgbClr val="003F7E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28688" y="928688"/>
            <a:ext cx="7772400" cy="14287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004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Hellenic Navy Hydrographic Service</a:t>
            </a:r>
            <a:r>
              <a:rPr lang="el-G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(Proposal for solving the MBSHC </a:t>
            </a:r>
            <a:b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Cartographic Issues using the concept of</a:t>
            </a:r>
            <a:b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Cartographic Boundary for ENCs)</a:t>
            </a:r>
            <a:b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</a:rPr>
              <a:t>INT Charts </a:t>
            </a:r>
            <a:r>
              <a:rPr lang="el-GR" sz="2800" dirty="0">
                <a:solidFill>
                  <a:srgbClr val="FF0000"/>
                </a:solidFill>
              </a:rPr>
              <a:t>3706, 3710, 3712, 3716</a:t>
            </a:r>
            <a:endParaRPr lang="el-GR" sz="2800" dirty="0" smtClean="0">
              <a:solidFill>
                <a:srgbClr val="FF0000"/>
              </a:solidFill>
            </a:endParaRPr>
          </a:p>
        </p:txBody>
      </p:sp>
      <p:sp>
        <p:nvSpPr>
          <p:cNvPr id="6148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8CF5226-373C-45C7-9F91-910B993C1C96}" type="slidenum">
              <a:rPr lang="el-GR"/>
              <a:pPr/>
              <a:t>10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41934"/>
            <a:ext cx="5996386" cy="4797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00188" y="2747963"/>
            <a:ext cx="6400800" cy="3238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l-GR" sz="1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WEND Principles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Cartographic Boundary</a:t>
            </a:r>
            <a:endParaRPr lang="el-GR" sz="2800" dirty="0" smtClean="0">
              <a:solidFill>
                <a:srgbClr val="FF0000"/>
              </a:solidFill>
            </a:endParaRPr>
          </a:p>
        </p:txBody>
      </p:sp>
      <p:sp>
        <p:nvSpPr>
          <p:cNvPr id="6148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8CF5226-373C-45C7-9F91-910B993C1C96}" type="slidenum">
              <a:rPr lang="el-GR"/>
              <a:pPr/>
              <a:t>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467544" y="2348880"/>
            <a:ext cx="820891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4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limit for </a:t>
            </a:r>
            <a:r>
              <a:rPr lang="en-US" sz="2400" b="1" dirty="0">
                <a:solidFill>
                  <a:srgbClr val="004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cartographic convenience only </a:t>
            </a:r>
            <a:r>
              <a:rPr lang="en-US" sz="2400" b="1" dirty="0" smtClean="0">
                <a:solidFill>
                  <a:srgbClr val="004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</a:t>
            </a:r>
            <a:r>
              <a:rPr lang="en-US" sz="2400" b="1" dirty="0">
                <a:solidFill>
                  <a:srgbClr val="004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significance or status regarding political or other </a:t>
            </a:r>
            <a:r>
              <a:rPr lang="en-US" sz="2400" b="1" dirty="0" smtClean="0">
                <a:solidFill>
                  <a:srgbClr val="004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jurisdictional boundaries</a:t>
            </a:r>
            <a:r>
              <a:rPr lang="en-US" sz="2400" b="1" dirty="0">
                <a:solidFill>
                  <a:srgbClr val="004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192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Cartographic Boundary Concept</a:t>
            </a:r>
            <a:endParaRPr lang="el-GR" sz="2800" dirty="0" smtClean="0">
              <a:solidFill>
                <a:srgbClr val="FF0000"/>
              </a:solidFill>
            </a:endParaRPr>
          </a:p>
        </p:txBody>
      </p:sp>
      <p:sp>
        <p:nvSpPr>
          <p:cNvPr id="6148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8CF5226-373C-45C7-9F91-910B993C1C96}" type="slidenum">
              <a:rPr lang="el-GR"/>
              <a:pPr/>
              <a:t>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07028"/>
            <a:ext cx="6696744" cy="47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6524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CDB</a:t>
            </a:r>
            <a:r>
              <a:rPr lang="el-GR" sz="2400" dirty="0" smtClean="0">
                <a:solidFill>
                  <a:srgbClr val="FF0000"/>
                </a:solidFill>
              </a:rPr>
              <a:t> – </a:t>
            </a:r>
            <a:r>
              <a:rPr lang="en-US" sz="2400" dirty="0" smtClean="0">
                <a:solidFill>
                  <a:srgbClr val="FF0000"/>
                </a:solidFill>
              </a:rPr>
              <a:t>Organization in Thematic Layers</a:t>
            </a:r>
            <a:endParaRPr lang="el-GR" sz="2400" dirty="0" smtClean="0">
              <a:solidFill>
                <a:srgbClr val="FF0000"/>
              </a:solidFill>
            </a:endParaRPr>
          </a:p>
        </p:txBody>
      </p:sp>
      <p:sp>
        <p:nvSpPr>
          <p:cNvPr id="10244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64B7395-DFFF-4959-8503-D5B11B00312C}" type="slidenum">
              <a:rPr lang="el-GR" smtClean="0"/>
              <a:pPr/>
              <a:t>4</a:t>
            </a:fld>
            <a:endParaRPr lang="el-GR" dirty="0" smtClean="0"/>
          </a:p>
        </p:txBody>
      </p:sp>
      <p:pic>
        <p:nvPicPr>
          <p:cNvPr id="6" name="Picture 7" descr="ENC_LIGHTS_P_p1.jpg"/>
          <p:cNvPicPr>
            <a:picLocks noChangeAspect="1"/>
          </p:cNvPicPr>
          <p:nvPr/>
        </p:nvPicPr>
        <p:blipFill>
          <a:blip r:embed="rId2" cstate="print">
            <a:lum bright="-40000" contrast="30000"/>
          </a:blip>
          <a:stretch>
            <a:fillRect/>
          </a:stretch>
        </p:blipFill>
        <p:spPr>
          <a:xfrm>
            <a:off x="1691680" y="3107344"/>
            <a:ext cx="3143250" cy="3143250"/>
          </a:xfrm>
          <a:prstGeom prst="rect">
            <a:avLst/>
          </a:prstGeom>
          <a:scene3d>
            <a:camera prst="perspectiveRelaxed" fov="5400000">
              <a:rot lat="16800000" lon="0" rev="0"/>
            </a:camera>
            <a:lightRig rig="threePt" dir="t"/>
          </a:scene3d>
        </p:spPr>
      </p:pic>
      <p:pic>
        <p:nvPicPr>
          <p:cNvPr id="7" name="Picture 11" descr="ENC_DEPCNT_L_p1.jpg"/>
          <p:cNvPicPr>
            <a:picLocks noChangeAspect="1"/>
          </p:cNvPicPr>
          <p:nvPr/>
        </p:nvPicPr>
        <p:blipFill>
          <a:blip r:embed="rId3" cstate="print">
            <a:lum bright="-30000" contrast="20000"/>
          </a:blip>
          <a:stretch>
            <a:fillRect/>
          </a:stretch>
        </p:blipFill>
        <p:spPr>
          <a:xfrm>
            <a:off x="1691680" y="2392942"/>
            <a:ext cx="3143250" cy="3143250"/>
          </a:xfrm>
          <a:prstGeom prst="rect">
            <a:avLst/>
          </a:prstGeom>
          <a:scene3d>
            <a:camera prst="perspectiveRelaxed" fov="5400000">
              <a:rot lat="16800000" lon="0" rev="0"/>
            </a:camera>
            <a:lightRig rig="threePt" dir="t"/>
          </a:scene3d>
        </p:spPr>
      </p:pic>
      <p:pic>
        <p:nvPicPr>
          <p:cNvPr id="8" name="Picture 10" descr="ENC_DEPARE_L_p1.jpg"/>
          <p:cNvPicPr>
            <a:picLocks noChangeAspect="1"/>
          </p:cNvPicPr>
          <p:nvPr/>
        </p:nvPicPr>
        <p:blipFill>
          <a:blip r:embed="rId4" cstate="print">
            <a:lum bright="-30000" contrast="20000"/>
          </a:blip>
          <a:stretch>
            <a:fillRect/>
          </a:stretch>
        </p:blipFill>
        <p:spPr>
          <a:xfrm>
            <a:off x="1691680" y="1686634"/>
            <a:ext cx="3143250" cy="3143250"/>
          </a:xfrm>
          <a:prstGeom prst="rect">
            <a:avLst/>
          </a:prstGeom>
          <a:scene3d>
            <a:camera prst="perspectiveRelaxed" fov="5400000">
              <a:rot lat="16800000" lon="0" rev="0"/>
            </a:camera>
            <a:lightRig rig="threePt" dir="t"/>
          </a:scene3d>
        </p:spPr>
      </p:pic>
      <p:pic>
        <p:nvPicPr>
          <p:cNvPr id="9" name="Picture 6" descr="ENC_Full_p1.jpg"/>
          <p:cNvPicPr>
            <a:picLocks noChangeAspect="1"/>
          </p:cNvPicPr>
          <p:nvPr/>
        </p:nvPicPr>
        <p:blipFill>
          <a:blip r:embed="rId5" cstate="print">
            <a:lum bright="-30000" contrast="30000"/>
          </a:blip>
          <a:stretch>
            <a:fillRect/>
          </a:stretch>
        </p:blipFill>
        <p:spPr>
          <a:xfrm>
            <a:off x="1691680" y="4143380"/>
            <a:ext cx="3143250" cy="2928936"/>
          </a:xfrm>
          <a:prstGeom prst="rect">
            <a:avLst/>
          </a:prstGeom>
          <a:scene3d>
            <a:camera prst="perspectiveRelaxed" fov="5400000">
              <a:rot lat="17400000" lon="0" rev="0"/>
            </a:camera>
            <a:lightRig rig="threePt" dir="t"/>
          </a:scene3d>
          <a:sp3d>
            <a:bevelT w="101600" prst="riblet"/>
          </a:sp3d>
        </p:spPr>
      </p:pic>
      <p:pic>
        <p:nvPicPr>
          <p:cNvPr id="10" name="Picture 9" descr="ENC_DEPARE_A_p1.jpg"/>
          <p:cNvPicPr>
            <a:picLocks noChangeAspect="1"/>
          </p:cNvPicPr>
          <p:nvPr/>
        </p:nvPicPr>
        <p:blipFill>
          <a:blip r:embed="rId6" cstate="print">
            <a:lum bright="-30000" contrast="20000"/>
          </a:blip>
          <a:stretch>
            <a:fillRect/>
          </a:stretch>
        </p:blipFill>
        <p:spPr>
          <a:xfrm>
            <a:off x="1691680" y="927450"/>
            <a:ext cx="3143250" cy="3143250"/>
          </a:xfrm>
          <a:prstGeom prst="rect">
            <a:avLst/>
          </a:prstGeom>
          <a:scene3d>
            <a:camera prst="perspectiveRelaxed" fov="5400000">
              <a:rot lat="16800000" lon="0" rev="0"/>
            </a:camera>
            <a:lightRig rig="threePt" dir="t"/>
          </a:scene3d>
        </p:spPr>
      </p:pic>
      <p:pic>
        <p:nvPicPr>
          <p:cNvPr id="11" name="Picture 8" descr="ENC_LNDARE_A_p1.jpg"/>
          <p:cNvPicPr>
            <a:picLocks noChangeAspect="1"/>
          </p:cNvPicPr>
          <p:nvPr/>
        </p:nvPicPr>
        <p:blipFill>
          <a:blip r:embed="rId7" cstate="print">
            <a:lum bright="-30000" contrast="30000"/>
          </a:blip>
          <a:stretch>
            <a:fillRect/>
          </a:stretch>
        </p:blipFill>
        <p:spPr>
          <a:xfrm>
            <a:off x="1691680" y="214290"/>
            <a:ext cx="3143250" cy="3079448"/>
          </a:xfrm>
          <a:prstGeom prst="rect">
            <a:avLst/>
          </a:prstGeom>
          <a:scene3d>
            <a:camera prst="perspectiveRelaxed" fov="5400000">
              <a:rot lat="16800000" lon="0" rev="0"/>
            </a:camera>
            <a:lightRig rig="threePt" dir="t">
              <a:rot lat="0" lon="0" rev="7800000"/>
            </a:lightRig>
          </a:scene3d>
        </p:spPr>
      </p:pic>
      <p:sp>
        <p:nvSpPr>
          <p:cNvPr id="12" name="Rectangle 12"/>
          <p:cNvSpPr/>
          <p:nvPr/>
        </p:nvSpPr>
        <p:spPr>
          <a:xfrm>
            <a:off x="3080747" y="2106613"/>
            <a:ext cx="396875" cy="3302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 dirty="0"/>
          </a:p>
        </p:txBody>
      </p:sp>
      <p:sp>
        <p:nvSpPr>
          <p:cNvPr id="13" name="Rectangle 13"/>
          <p:cNvSpPr/>
          <p:nvPr/>
        </p:nvSpPr>
        <p:spPr>
          <a:xfrm>
            <a:off x="3080747" y="2886075"/>
            <a:ext cx="396875" cy="327025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 dirty="0"/>
          </a:p>
        </p:txBody>
      </p:sp>
      <p:sp>
        <p:nvSpPr>
          <p:cNvPr id="14" name="Rectangle 14"/>
          <p:cNvSpPr/>
          <p:nvPr/>
        </p:nvSpPr>
        <p:spPr>
          <a:xfrm>
            <a:off x="3080747" y="3640138"/>
            <a:ext cx="396875" cy="32385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 dirty="0"/>
          </a:p>
        </p:txBody>
      </p:sp>
      <p:sp>
        <p:nvSpPr>
          <p:cNvPr id="15" name="Rectangle 15"/>
          <p:cNvSpPr/>
          <p:nvPr/>
        </p:nvSpPr>
        <p:spPr>
          <a:xfrm>
            <a:off x="3080747" y="4340225"/>
            <a:ext cx="396875" cy="320675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 dirty="0"/>
          </a:p>
        </p:txBody>
      </p:sp>
      <p:sp>
        <p:nvSpPr>
          <p:cNvPr id="16" name="Down Arrow 16"/>
          <p:cNvSpPr/>
          <p:nvPr/>
        </p:nvSpPr>
        <p:spPr>
          <a:xfrm>
            <a:off x="2923585" y="5062538"/>
            <a:ext cx="714375" cy="571500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 dirty="0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2013</a:t>
            </a:r>
            <a:endParaRPr lang="el-GR" dirty="0"/>
          </a:p>
        </p:txBody>
      </p:sp>
      <p:sp>
        <p:nvSpPr>
          <p:cNvPr id="3" name="Right Brace 2"/>
          <p:cNvSpPr/>
          <p:nvPr/>
        </p:nvSpPr>
        <p:spPr bwMode="auto">
          <a:xfrm>
            <a:off x="5549880" y="1686634"/>
            <a:ext cx="720080" cy="4563960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  <p:sp>
        <p:nvSpPr>
          <p:cNvPr id="17" name="Flowchart: Magnetic Disk 16"/>
          <p:cNvSpPr/>
          <p:nvPr/>
        </p:nvSpPr>
        <p:spPr bwMode="auto">
          <a:xfrm>
            <a:off x="6485984" y="3293738"/>
            <a:ext cx="1008112" cy="1224136"/>
          </a:xfrm>
          <a:prstGeom prst="flowChartMagneticDisk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4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S-57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4E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94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 bwMode="auto">
          <a:xfrm>
            <a:off x="35497" y="1539897"/>
            <a:ext cx="4608511" cy="3329263"/>
          </a:xfrm>
          <a:prstGeom prst="cloud">
            <a:avLst/>
          </a:prstGeom>
          <a:solidFill>
            <a:srgbClr val="FEF2D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INT Chart based on S-57 Data</a:t>
            </a:r>
            <a:endParaRPr lang="el-GR" sz="2800" dirty="0" smtClean="0">
              <a:solidFill>
                <a:srgbClr val="FF0000"/>
              </a:solidFill>
            </a:endParaRPr>
          </a:p>
        </p:txBody>
      </p:sp>
      <p:sp>
        <p:nvSpPr>
          <p:cNvPr id="6148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8CF5226-373C-45C7-9F91-910B993C1C96}" type="slidenum">
              <a:rPr lang="el-GR"/>
              <a:pPr/>
              <a:t>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3" name="Flowchart: Magnetic Disk 2"/>
          <p:cNvSpPr/>
          <p:nvPr/>
        </p:nvSpPr>
        <p:spPr bwMode="auto">
          <a:xfrm>
            <a:off x="395537" y="1757157"/>
            <a:ext cx="755012" cy="938607"/>
          </a:xfrm>
          <a:prstGeom prst="flowChartMagneticDisk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4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S-57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4E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03648" y="1402133"/>
            <a:ext cx="2354093" cy="3390953"/>
            <a:chOff x="4139952" y="853608"/>
            <a:chExt cx="3143250" cy="4422498"/>
          </a:xfrm>
        </p:grpSpPr>
        <p:pic>
          <p:nvPicPr>
            <p:cNvPr id="16" name="Picture 7" descr="ENC_LIGHTS_P_p1.jpg"/>
            <p:cNvPicPr>
              <a:picLocks noChangeAspect="1"/>
            </p:cNvPicPr>
            <p:nvPr/>
          </p:nvPicPr>
          <p:blipFill>
            <a:blip r:embed="rId3" cstate="print">
              <a:lum bright="-40000" contrast="30000"/>
            </a:blip>
            <a:stretch>
              <a:fillRect/>
            </a:stretch>
          </p:blipFill>
          <p:spPr>
            <a:xfrm>
              <a:off x="4139952" y="2132856"/>
              <a:ext cx="3143250" cy="3143250"/>
            </a:xfrm>
            <a:prstGeom prst="rect">
              <a:avLst/>
            </a:prstGeom>
            <a:scene3d>
              <a:camera prst="perspectiveRelaxed" fov="5400000">
                <a:rot lat="16800000" lon="0" rev="0"/>
              </a:camera>
              <a:lightRig rig="threePt" dir="t"/>
            </a:scene3d>
          </p:spPr>
        </p:pic>
        <p:pic>
          <p:nvPicPr>
            <p:cNvPr id="17" name="Picture 11" descr="ENC_DEPCNT_L_p1.jpg"/>
            <p:cNvPicPr>
              <a:picLocks noChangeAspect="1"/>
            </p:cNvPicPr>
            <p:nvPr/>
          </p:nvPicPr>
          <p:blipFill>
            <a:blip r:embed="rId4" cstate="print">
              <a:lum bright="-30000" contrast="20000"/>
            </a:blip>
            <a:stretch>
              <a:fillRect/>
            </a:stretch>
          </p:blipFill>
          <p:spPr>
            <a:xfrm>
              <a:off x="4139952" y="1844824"/>
              <a:ext cx="3143250" cy="3143250"/>
            </a:xfrm>
            <a:prstGeom prst="rect">
              <a:avLst/>
            </a:prstGeom>
            <a:scene3d>
              <a:camera prst="perspectiveRelaxed" fov="5400000">
                <a:rot lat="16800000" lon="0" rev="0"/>
              </a:camera>
              <a:lightRig rig="threePt" dir="t"/>
            </a:scene3d>
          </p:spPr>
        </p:pic>
        <p:pic>
          <p:nvPicPr>
            <p:cNvPr id="18" name="Picture 10" descr="ENC_DEPARE_L_p1.jpg"/>
            <p:cNvPicPr>
              <a:picLocks noChangeAspect="1"/>
            </p:cNvPicPr>
            <p:nvPr/>
          </p:nvPicPr>
          <p:blipFill>
            <a:blip r:embed="rId5" cstate="print">
              <a:lum bright="-30000" contrast="20000"/>
            </a:blip>
            <a:stretch>
              <a:fillRect/>
            </a:stretch>
          </p:blipFill>
          <p:spPr>
            <a:xfrm>
              <a:off x="4139952" y="1484784"/>
              <a:ext cx="3143250" cy="3143250"/>
            </a:xfrm>
            <a:prstGeom prst="rect">
              <a:avLst/>
            </a:prstGeom>
            <a:scene3d>
              <a:camera prst="perspectiveRelaxed" fov="5400000">
                <a:rot lat="16800000" lon="0" rev="0"/>
              </a:camera>
              <a:lightRig rig="threePt" dir="t"/>
            </a:scene3d>
          </p:spPr>
        </p:pic>
        <p:pic>
          <p:nvPicPr>
            <p:cNvPr id="19" name="Picture 18" descr="ENC_DEPARE_A_p1.jpg"/>
            <p:cNvPicPr>
              <a:picLocks noChangeAspect="1"/>
            </p:cNvPicPr>
            <p:nvPr/>
          </p:nvPicPr>
          <p:blipFill>
            <a:blip r:embed="rId6" cstate="print">
              <a:lum bright="-30000" contrast="20000"/>
            </a:blip>
            <a:stretch>
              <a:fillRect/>
            </a:stretch>
          </p:blipFill>
          <p:spPr>
            <a:xfrm>
              <a:off x="4139952" y="1124744"/>
              <a:ext cx="3143250" cy="3143250"/>
            </a:xfrm>
            <a:prstGeom prst="rect">
              <a:avLst/>
            </a:prstGeom>
            <a:scene3d>
              <a:camera prst="perspectiveRelaxed" fov="5400000">
                <a:rot lat="16800000" lon="0" rev="0"/>
              </a:camera>
              <a:lightRig rig="threePt" dir="t"/>
            </a:scene3d>
          </p:spPr>
        </p:pic>
        <p:pic>
          <p:nvPicPr>
            <p:cNvPr id="20" name="Picture 8" descr="ENC_LNDARE_A_p1.jpg"/>
            <p:cNvPicPr>
              <a:picLocks noChangeAspect="1"/>
            </p:cNvPicPr>
            <p:nvPr/>
          </p:nvPicPr>
          <p:blipFill>
            <a:blip r:embed="rId7" cstate="print">
              <a:lum bright="-30000" contrast="30000"/>
            </a:blip>
            <a:stretch>
              <a:fillRect/>
            </a:stretch>
          </p:blipFill>
          <p:spPr>
            <a:xfrm>
              <a:off x="4139952" y="853608"/>
              <a:ext cx="3143250" cy="3079448"/>
            </a:xfrm>
            <a:prstGeom prst="rect">
              <a:avLst/>
            </a:prstGeom>
            <a:scene3d>
              <a:camera prst="perspectiveRelaxed" fov="5400000">
                <a:rot lat="16800000" lon="0" rev="0"/>
              </a:camera>
              <a:lightRig rig="threePt" dir="t"/>
            </a:scene3d>
          </p:spPr>
        </p:pic>
      </p:grpSp>
      <p:sp>
        <p:nvSpPr>
          <p:cNvPr id="5" name="Plus 4"/>
          <p:cNvSpPr/>
          <p:nvPr/>
        </p:nvSpPr>
        <p:spPr bwMode="auto">
          <a:xfrm>
            <a:off x="4644008" y="2679614"/>
            <a:ext cx="1047389" cy="908427"/>
          </a:xfrm>
          <a:prstGeom prst="mathPlus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763405" y="2451541"/>
            <a:ext cx="1368152" cy="137371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SW</a:t>
            </a:r>
            <a:endParaRPr kumimoji="0" lang="en-US" sz="2400" b="1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99000"/>
                    </a14:imgEffect>
                    <a14:imgEffect>
                      <a14:brightnessContrast bright="-31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3697781" cy="2815830"/>
          </a:xfrm>
          <a:prstGeom prst="rect">
            <a:avLst/>
          </a:prstGeom>
          <a:scene3d>
            <a:camera prst="perspectiveFront" fov="5400000">
              <a:rot lat="17400000" lon="0" rev="0"/>
            </a:camera>
            <a:lightRig rig="threePt" dir="t"/>
          </a:scene3d>
        </p:spPr>
      </p:pic>
      <p:cxnSp>
        <p:nvCxnSpPr>
          <p:cNvPr id="9" name="Straight Arrow Connector 8"/>
          <p:cNvCxnSpPr>
            <a:stCxn id="7" idx="4"/>
          </p:cNvCxnSpPr>
          <p:nvPr/>
        </p:nvCxnSpPr>
        <p:spPr bwMode="auto">
          <a:xfrm>
            <a:off x="6447481" y="3825257"/>
            <a:ext cx="0" cy="74698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0650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INT Chart based on S-57 Data</a:t>
            </a:r>
            <a:endParaRPr lang="el-GR" sz="2800" dirty="0" smtClean="0">
              <a:solidFill>
                <a:srgbClr val="FF0000"/>
              </a:solidFill>
            </a:endParaRPr>
          </a:p>
        </p:txBody>
      </p:sp>
      <p:sp>
        <p:nvSpPr>
          <p:cNvPr id="6148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8CF5226-373C-45C7-9F91-910B993C1C96}" type="slidenum">
              <a:rPr lang="el-GR"/>
              <a:pPr/>
              <a:t>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grpSp>
        <p:nvGrpSpPr>
          <p:cNvPr id="4" name="Group 3"/>
          <p:cNvGrpSpPr/>
          <p:nvPr/>
        </p:nvGrpSpPr>
        <p:grpSpPr>
          <a:xfrm>
            <a:off x="179512" y="3577210"/>
            <a:ext cx="1614336" cy="2732110"/>
            <a:chOff x="179512" y="3577210"/>
            <a:chExt cx="1614336" cy="2732110"/>
          </a:xfrm>
        </p:grpSpPr>
        <p:sp>
          <p:nvSpPr>
            <p:cNvPr id="3" name="Flowchart: Magnetic Disk 2"/>
            <p:cNvSpPr/>
            <p:nvPr/>
          </p:nvSpPr>
          <p:spPr bwMode="auto">
            <a:xfrm>
              <a:off x="179512" y="5085184"/>
              <a:ext cx="1260000" cy="1224136"/>
            </a:xfrm>
            <a:prstGeom prst="flowChartMagneticDisk">
              <a:avLst/>
            </a:prstGeom>
            <a:solidFill>
              <a:srgbClr val="A3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4E9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Country A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4E9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S-57</a:t>
              </a:r>
            </a:p>
          </p:txBody>
        </p:sp>
        <p:sp>
          <p:nvSpPr>
            <p:cNvPr id="10" name="Bent Arrow 9"/>
            <p:cNvSpPr/>
            <p:nvPr/>
          </p:nvSpPr>
          <p:spPr bwMode="auto">
            <a:xfrm>
              <a:off x="713728" y="3577210"/>
              <a:ext cx="1080120" cy="1440160"/>
            </a:xfrm>
            <a:prstGeom prst="bentArrow">
              <a:avLst/>
            </a:prstGeom>
            <a:solidFill>
              <a:srgbClr val="A3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240491" y="1582758"/>
            <a:ext cx="1546335" cy="2758878"/>
            <a:chOff x="7240491" y="1582758"/>
            <a:chExt cx="1546335" cy="2758878"/>
          </a:xfrm>
        </p:grpSpPr>
        <p:sp>
          <p:nvSpPr>
            <p:cNvPr id="7" name="Flowchart: Magnetic Disk 6"/>
            <p:cNvSpPr/>
            <p:nvPr/>
          </p:nvSpPr>
          <p:spPr bwMode="auto">
            <a:xfrm>
              <a:off x="7526826" y="1582758"/>
              <a:ext cx="1260000" cy="1224136"/>
            </a:xfrm>
            <a:prstGeom prst="flowChartMagneticDisk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Country B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S-57</a:t>
              </a:r>
            </a:p>
          </p:txBody>
        </p:sp>
        <p:sp>
          <p:nvSpPr>
            <p:cNvPr id="13" name="Bent Arrow 12"/>
            <p:cNvSpPr/>
            <p:nvPr/>
          </p:nvSpPr>
          <p:spPr bwMode="auto">
            <a:xfrm rot="10800000">
              <a:off x="7240491" y="2901476"/>
              <a:ext cx="1080120" cy="1440160"/>
            </a:xfrm>
            <a:prstGeom prst="bentArrow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5402" r="17687" b="20687"/>
          <a:stretch/>
        </p:blipFill>
        <p:spPr>
          <a:xfrm>
            <a:off x="1907704" y="2194826"/>
            <a:ext cx="5332786" cy="33061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91401" y="1550325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5000" y="5858085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067944" y="1916832"/>
            <a:ext cx="360040" cy="360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6084168" y="5445225"/>
            <a:ext cx="432048" cy="5040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674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57629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Technical Arrangement</a:t>
            </a:r>
            <a:endParaRPr lang="el-GR" sz="2800" dirty="0" smtClean="0">
              <a:solidFill>
                <a:srgbClr val="FF0000"/>
              </a:solidFill>
            </a:endParaRPr>
          </a:p>
        </p:txBody>
      </p:sp>
      <p:sp>
        <p:nvSpPr>
          <p:cNvPr id="6148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8CF5226-373C-45C7-9F91-910B993C1C96}" type="slidenum">
              <a:rPr lang="el-GR"/>
              <a:pPr/>
              <a:t>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497902" y="1844824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4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MOU between countries A and B who will co-produce a paper chart based on S-57 data and the Cartographic Boundary</a:t>
            </a:r>
            <a:endParaRPr lang="en-US" sz="2800" b="1" dirty="0">
              <a:solidFill>
                <a:srgbClr val="004E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8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857629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INT Chart Co-production Flow Chart</a:t>
            </a:r>
            <a:endParaRPr lang="el-GR" sz="2800" dirty="0" smtClean="0">
              <a:solidFill>
                <a:srgbClr val="FF0000"/>
              </a:solidFill>
            </a:endParaRPr>
          </a:p>
        </p:txBody>
      </p:sp>
      <p:sp>
        <p:nvSpPr>
          <p:cNvPr id="6148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8CF5226-373C-45C7-9F91-910B993C1C96}" type="slidenum">
              <a:rPr lang="el-GR"/>
              <a:pPr/>
              <a:t>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066" y="1571872"/>
            <a:ext cx="4689326" cy="4840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4399944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4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Provider (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</a:t>
            </a:r>
            <a:r>
              <a:rPr lang="en-US" sz="2000" b="1" dirty="0" smtClean="0">
                <a:solidFill>
                  <a:srgbClr val="004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4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 Compiler (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</a:t>
            </a:r>
            <a:r>
              <a:rPr lang="en-US" sz="2000" b="1" dirty="0" smtClean="0">
                <a:solidFill>
                  <a:srgbClr val="004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4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 Validator (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</a:t>
            </a:r>
            <a:r>
              <a:rPr lang="en-US" sz="2000" b="1" dirty="0" smtClean="0">
                <a:solidFill>
                  <a:srgbClr val="004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b="1" dirty="0">
              <a:solidFill>
                <a:srgbClr val="004E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565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57629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Benefits from this proposal</a:t>
            </a:r>
            <a:endParaRPr lang="el-GR" sz="2800" dirty="0" smtClean="0">
              <a:solidFill>
                <a:srgbClr val="FF0000"/>
              </a:solidFill>
            </a:endParaRPr>
          </a:p>
        </p:txBody>
      </p:sp>
      <p:sp>
        <p:nvSpPr>
          <p:cNvPr id="6148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8CF5226-373C-45C7-9F91-910B993C1C96}" type="slidenum">
              <a:rPr lang="el-GR"/>
              <a:pPr/>
              <a:t>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497902" y="1844824"/>
            <a:ext cx="8208912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4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Settlement of the INT chart issue in the Aegean.</a:t>
            </a:r>
          </a:p>
          <a:p>
            <a:pPr marL="342900" indent="-34290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srgbClr val="004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solution for ENCs and INT paper charts ensuring harmonization between </a:t>
            </a:r>
            <a:r>
              <a:rPr lang="en-US" sz="2800" b="1" dirty="0" smtClean="0">
                <a:solidFill>
                  <a:srgbClr val="004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products.</a:t>
            </a:r>
          </a:p>
          <a:p>
            <a:pPr marL="342900" indent="-34290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4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Avoidance of errors in toponyms and data in general of the </a:t>
            </a:r>
            <a:r>
              <a:rPr lang="en-US" sz="2800" b="1" smtClean="0">
                <a:solidFill>
                  <a:srgbClr val="004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neighboring country.</a:t>
            </a:r>
            <a:endParaRPr lang="en-US" sz="2800" b="1" dirty="0">
              <a:solidFill>
                <a:srgbClr val="004E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7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ΘΓΣΠ - συνέδριο Χρηστών ArcGIS (20 -11-09)_3</Template>
  <TotalTime>6078</TotalTime>
  <Words>257</Words>
  <Application>Microsoft Office PowerPoint</Application>
  <PresentationFormat>On-screen Show (4:3)</PresentationFormat>
  <Paragraphs>58</Paragraphs>
  <Slides>11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Hellenic Navy Hydrographic Service  (Proposal for solving the MBSHC  Cartographic Issues using the concept of the Cartographic Boundary for ENCs)  </vt:lpstr>
      <vt:lpstr>WEND Principles Cartographic Boundary</vt:lpstr>
      <vt:lpstr>Cartographic Boundary Concept</vt:lpstr>
      <vt:lpstr>CDB – Organization in Thematic Layers</vt:lpstr>
      <vt:lpstr>INT Chart based on S-57 Data</vt:lpstr>
      <vt:lpstr>INT Chart based on S-57 Data</vt:lpstr>
      <vt:lpstr>Technical Arrangement</vt:lpstr>
      <vt:lpstr>INT Chart Co-production Flow Chart</vt:lpstr>
      <vt:lpstr>Benefits from this proposal</vt:lpstr>
      <vt:lpstr>INT Charts 3706, 3710, 3712, 3716</vt:lpstr>
      <vt:lpstr>PowerPoint Presentation</vt:lpstr>
    </vt:vector>
  </TitlesOfParts>
  <Company>HNHS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Υδρογραφική Υπηρεσία Πολεμικού Ναυτικού Υποδομές και χρήση Χωρικών Δεδομένων  (Εισήγηση στα πλαίσια της Ημερίδας για την οδηγία INSPIRE)</dc:title>
  <dc:creator>Alexis Hadjiantoniou</dc:creator>
  <cp:lastModifiedBy>Alexis Hadjiantoniou</cp:lastModifiedBy>
  <cp:revision>596</cp:revision>
  <dcterms:created xsi:type="dcterms:W3CDTF">2006-10-29T13:17:41Z</dcterms:created>
  <dcterms:modified xsi:type="dcterms:W3CDTF">2015-06-25T07:56:57Z</dcterms:modified>
</cp:coreProperties>
</file>