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5" r:id="rId2"/>
    <p:sldId id="286" r:id="rId3"/>
    <p:sldId id="289" r:id="rId4"/>
    <p:sldId id="283" r:id="rId5"/>
    <p:sldId id="284" r:id="rId6"/>
    <p:sldId id="278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xmlns="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334" autoAdjust="0"/>
    <p:restoredTop sz="86376" autoAdjust="0"/>
  </p:normalViewPr>
  <p:slideViewPr>
    <p:cSldViewPr snapToGrid="0">
      <p:cViewPr>
        <p:scale>
          <a:sx n="80" d="100"/>
          <a:sy n="80" d="100"/>
        </p:scale>
        <p:origin x="-46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63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85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101254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dirty="0" smtClean="0"/>
              <a:t>IHO HSSC-11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Inter-Regional Coordination Committee</a:t>
            </a:r>
          </a:p>
          <a:p>
            <a:r>
              <a:rPr lang="en-AU" i="1" dirty="0" err="1" smtClean="0"/>
              <a:t>Comité</a:t>
            </a:r>
            <a:r>
              <a:rPr lang="en-AU" i="1" dirty="0" smtClean="0"/>
              <a:t> de coordination inter-</a:t>
            </a:r>
            <a:r>
              <a:rPr lang="en-AU" i="1" dirty="0" err="1" smtClean="0"/>
              <a:t>régional</a:t>
            </a:r>
            <a:endParaRPr lang="en-US" i="1" dirty="0"/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b="1" dirty="0" smtClean="0"/>
              <a:t>Report of the</a:t>
            </a:r>
            <a:br>
              <a:rPr lang="en-AU" sz="3600" b="1" dirty="0" smtClean="0"/>
            </a:br>
            <a:r>
              <a:rPr lang="en-AU" sz="3600" b="1" dirty="0" smtClean="0"/>
              <a:t> </a:t>
            </a:r>
            <a:endParaRPr lang="en-AU" sz="3600" b="1" dirty="0"/>
          </a:p>
          <a:p>
            <a:pPr eaLnBrk="1" hangingPunct="1">
              <a:defRPr/>
            </a:pPr>
            <a:r>
              <a:rPr lang="fr-FR" sz="3600" b="1" dirty="0" smtClean="0"/>
              <a:t>IHO-EU Network WG (IENWG)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en-AU" sz="3600" b="1" dirty="0"/>
          </a:p>
          <a:p>
            <a:pPr eaLnBrk="1" hangingPunct="1">
              <a:defRPr/>
            </a:pPr>
            <a:endParaRPr lang="en-AU" sz="36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CHMMN-21</a:t>
            </a:r>
            <a:r>
              <a:rPr lang="de-DE" dirty="0" smtClean="0"/>
              <a:t>, </a:t>
            </a:r>
            <a:r>
              <a:rPr lang="de-DE" dirty="0" smtClean="0"/>
              <a:t>C</a:t>
            </a:r>
            <a:r>
              <a:rPr lang="de-DE" dirty="0" smtClean="0">
                <a:latin typeface="Arial"/>
                <a:cs typeface="Arial"/>
              </a:rPr>
              <a:t>ádiz</a:t>
            </a:r>
            <a:r>
              <a:rPr lang="de-DE" dirty="0" smtClean="0"/>
              <a:t>, </a:t>
            </a:r>
            <a:r>
              <a:rPr lang="de-DE" dirty="0" err="1" smtClean="0"/>
              <a:t>España</a:t>
            </a:r>
            <a:r>
              <a:rPr lang="de-DE" dirty="0" smtClean="0"/>
              <a:t>,  11- 13 de </a:t>
            </a:r>
            <a:r>
              <a:rPr lang="de-DE" dirty="0" err="1" smtClean="0"/>
              <a:t>junio</a:t>
            </a:r>
            <a:r>
              <a:rPr lang="de-DE" dirty="0" smtClean="0"/>
              <a:t> </a:t>
            </a:r>
            <a:r>
              <a:rPr lang="de-DE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EOOS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56904"/>
            <a:ext cx="10515600" cy="5308270"/>
          </a:xfrm>
        </p:spPr>
        <p:txBody>
          <a:bodyPr>
            <a:normAutofit/>
          </a:bodyPr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European Ocean Observing System</a:t>
            </a:r>
          </a:p>
          <a:p>
            <a:pPr lvl="1"/>
            <a:endParaRPr lang="en-GB" sz="2800" dirty="0" smtClean="0"/>
          </a:p>
          <a:p>
            <a:pPr lvl="0"/>
            <a:r>
              <a:rPr lang="en-GB" dirty="0" smtClean="0"/>
              <a:t>Concern for interoperability, re-use of scientific </a:t>
            </a:r>
            <a:r>
              <a:rPr lang="en-GB" dirty="0" smtClean="0"/>
              <a:t>data - </a:t>
            </a:r>
            <a:r>
              <a:rPr lang="en-GB" i="1" dirty="0" err="1" smtClean="0"/>
              <a:t>Intérêt</a:t>
            </a:r>
            <a:r>
              <a:rPr lang="en-GB" i="1" dirty="0" smtClean="0"/>
              <a:t> pour </a:t>
            </a:r>
            <a:r>
              <a:rPr lang="en-GB" i="1" dirty="0" err="1" smtClean="0"/>
              <a:t>l’intéropérabilité</a:t>
            </a:r>
            <a:r>
              <a:rPr lang="en-GB" i="1" dirty="0" smtClean="0"/>
              <a:t>, la </a:t>
            </a:r>
            <a:r>
              <a:rPr lang="en-GB" i="1" dirty="0" err="1" smtClean="0"/>
              <a:t>réutilisation</a:t>
            </a:r>
            <a:r>
              <a:rPr lang="en-GB" i="1" dirty="0" smtClean="0"/>
              <a:t> des </a:t>
            </a:r>
            <a:r>
              <a:rPr lang="en-GB" i="1" dirty="0" err="1" smtClean="0"/>
              <a:t>données</a:t>
            </a:r>
            <a:r>
              <a:rPr lang="en-GB" i="1" dirty="0" smtClean="0"/>
              <a:t> </a:t>
            </a:r>
            <a:r>
              <a:rPr lang="en-GB" i="1" dirty="0" err="1" smtClean="0"/>
              <a:t>scientifiques</a:t>
            </a:r>
            <a:endParaRPr lang="en-GB" i="1" dirty="0" smtClean="0"/>
          </a:p>
          <a:p>
            <a:pPr lvl="0"/>
            <a:endParaRPr lang="en-GB" dirty="0"/>
          </a:p>
          <a:p>
            <a:pPr lvl="0"/>
            <a:r>
              <a:rPr lang="en-GB" dirty="0" smtClean="0"/>
              <a:t>Promotion of B-12 (CSB</a:t>
            </a:r>
            <a:r>
              <a:rPr lang="en-GB" dirty="0" smtClean="0"/>
              <a:t>) - </a:t>
            </a:r>
            <a:r>
              <a:rPr lang="en-GB" i="1" dirty="0" smtClean="0"/>
              <a:t>Promotion du guide de </a:t>
            </a:r>
            <a:r>
              <a:rPr lang="en-GB" i="1" dirty="0" err="1" smtClean="0"/>
              <a:t>l’OHI</a:t>
            </a:r>
            <a:r>
              <a:rPr lang="en-GB" i="1" dirty="0" smtClean="0"/>
              <a:t> </a:t>
            </a:r>
            <a:r>
              <a:rPr lang="en-GB" i="1" dirty="0" err="1" smtClean="0"/>
              <a:t>sur</a:t>
            </a:r>
            <a:r>
              <a:rPr lang="en-GB" i="1" dirty="0" smtClean="0"/>
              <a:t> la </a:t>
            </a:r>
            <a:r>
              <a:rPr lang="en-GB" i="1" dirty="0" err="1" smtClean="0"/>
              <a:t>bathymétrie</a:t>
            </a:r>
            <a:r>
              <a:rPr lang="en-GB" i="1" dirty="0" smtClean="0"/>
              <a:t> collaborative</a:t>
            </a:r>
            <a:endParaRPr lang="en-GB" i="1" dirty="0" smtClean="0"/>
          </a:p>
          <a:p>
            <a:pPr lvl="1"/>
            <a:endParaRPr lang="en-GB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CHMMN-21</a:t>
            </a:r>
            <a:r>
              <a:rPr lang="de-DE" dirty="0" smtClean="0"/>
              <a:t>, </a:t>
            </a:r>
            <a:r>
              <a:rPr lang="de-DE" dirty="0" smtClean="0"/>
              <a:t>C</a:t>
            </a:r>
            <a:r>
              <a:rPr lang="de-DE" dirty="0" smtClean="0">
                <a:latin typeface="Arial"/>
                <a:cs typeface="Arial"/>
              </a:rPr>
              <a:t>ádiz</a:t>
            </a:r>
            <a:r>
              <a:rPr lang="de-DE" dirty="0" smtClean="0"/>
              <a:t>, </a:t>
            </a:r>
            <a:r>
              <a:rPr lang="de-DE" dirty="0" err="1" smtClean="0"/>
              <a:t>España</a:t>
            </a:r>
            <a:r>
              <a:rPr lang="de-DE" dirty="0" smtClean="0"/>
              <a:t>,  11- 13 de </a:t>
            </a:r>
            <a:r>
              <a:rPr lang="de-DE" dirty="0" err="1" smtClean="0"/>
              <a:t>junio</a:t>
            </a:r>
            <a:r>
              <a:rPr lang="de-DE" dirty="0" smtClean="0"/>
              <a:t> </a:t>
            </a:r>
            <a:r>
              <a:rPr lang="de-DE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416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54065"/>
            <a:ext cx="10813946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b="1" dirty="0" err="1" smtClean="0"/>
              <a:t>EMODNet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28894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en-GB" sz="2400" b="1" dirty="0" smtClean="0"/>
          </a:p>
          <a:p>
            <a:pPr algn="just">
              <a:defRPr/>
            </a:pPr>
            <a:r>
              <a:rPr lang="en-GB" dirty="0" smtClean="0"/>
              <a:t>European Marine Observation and Data Network (</a:t>
            </a:r>
            <a:r>
              <a:rPr lang="en-GB" sz="2400" i="1" dirty="0" err="1" smtClean="0"/>
              <a:t>bathymétry</a:t>
            </a:r>
            <a:r>
              <a:rPr lang="en-GB" sz="2400" i="1" dirty="0" smtClean="0"/>
              <a:t>, geology, habitats, chemistry, biology, physics, human activities</a:t>
            </a:r>
            <a:r>
              <a:rPr lang="en-GB" dirty="0" smtClean="0"/>
              <a:t>) - 3</a:t>
            </a:r>
            <a:r>
              <a:rPr lang="en-GB" baseline="30000" dirty="0" smtClean="0"/>
              <a:t>rd</a:t>
            </a:r>
            <a:r>
              <a:rPr lang="en-GB" dirty="0" smtClean="0"/>
              <a:t> phase. </a:t>
            </a:r>
            <a:endParaRPr lang="en-GB" dirty="0" smtClean="0"/>
          </a:p>
          <a:p>
            <a:pPr algn="just">
              <a:defRPr/>
            </a:pPr>
            <a:endParaRPr lang="en-GB" dirty="0" smtClean="0"/>
          </a:p>
          <a:p>
            <a:pPr algn="just">
              <a:defRPr/>
            </a:pPr>
            <a:r>
              <a:rPr lang="en-GB" dirty="0" err="1" smtClean="0"/>
              <a:t>EMODNet</a:t>
            </a:r>
            <a:r>
              <a:rPr lang="en-GB" dirty="0" smtClean="0"/>
              <a:t>-Bathymetry led by the chair of </a:t>
            </a:r>
            <a:r>
              <a:rPr lang="en-GB" dirty="0" smtClean="0"/>
              <a:t>GEBCO/TSCOM - </a:t>
            </a:r>
            <a:r>
              <a:rPr lang="en-GB" i="1" dirty="0" err="1" smtClean="0"/>
              <a:t>EMODNet-bathymétrie</a:t>
            </a:r>
            <a:r>
              <a:rPr lang="en-GB" i="1" dirty="0" smtClean="0"/>
              <a:t>, </a:t>
            </a:r>
            <a:r>
              <a:rPr lang="en-GB" i="1" dirty="0" err="1" smtClean="0"/>
              <a:t>piloté</a:t>
            </a:r>
            <a:r>
              <a:rPr lang="en-GB" i="1" dirty="0"/>
              <a:t> </a:t>
            </a:r>
            <a:r>
              <a:rPr lang="en-GB" i="1" dirty="0" smtClean="0"/>
              <a:t>par le </a:t>
            </a:r>
            <a:r>
              <a:rPr lang="en-GB" i="1" dirty="0" err="1" smtClean="0"/>
              <a:t>président</a:t>
            </a:r>
            <a:r>
              <a:rPr lang="en-GB" i="1" dirty="0" smtClean="0"/>
              <a:t> du GEBCO/TSCM</a:t>
            </a:r>
            <a:endParaRPr lang="en-GB" i="1" dirty="0" smtClean="0"/>
          </a:p>
          <a:p>
            <a:pPr algn="just">
              <a:defRPr/>
            </a:pPr>
            <a:endParaRPr lang="en-GB" dirty="0" smtClean="0"/>
          </a:p>
          <a:p>
            <a:pPr algn="just">
              <a:defRPr/>
            </a:pPr>
            <a:r>
              <a:rPr lang="en-GB" dirty="0" smtClean="0"/>
              <a:t>Higher resolution, coastal </a:t>
            </a:r>
            <a:r>
              <a:rPr lang="en-GB" dirty="0" smtClean="0"/>
              <a:t>areas - </a:t>
            </a:r>
            <a:r>
              <a:rPr lang="en-GB" i="1" dirty="0" smtClean="0"/>
              <a:t>Haute </a:t>
            </a:r>
            <a:r>
              <a:rPr lang="en-GB" i="1" dirty="0" err="1" smtClean="0"/>
              <a:t>résolution</a:t>
            </a:r>
            <a:r>
              <a:rPr lang="en-GB" i="1" dirty="0" smtClean="0"/>
              <a:t>, zones </a:t>
            </a:r>
            <a:r>
              <a:rPr lang="en-GB" i="1" dirty="0" err="1" smtClean="0"/>
              <a:t>côtières</a:t>
            </a:r>
            <a:endParaRPr lang="en-GB" i="1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CHMMN-21</a:t>
            </a:r>
            <a:r>
              <a:rPr lang="de-DE" dirty="0" smtClean="0"/>
              <a:t>, </a:t>
            </a:r>
            <a:r>
              <a:rPr lang="de-DE" dirty="0" smtClean="0"/>
              <a:t>C</a:t>
            </a:r>
            <a:r>
              <a:rPr lang="de-DE" dirty="0" smtClean="0">
                <a:latin typeface="Arial"/>
                <a:cs typeface="Arial"/>
              </a:rPr>
              <a:t>ádiz</a:t>
            </a:r>
            <a:r>
              <a:rPr lang="de-DE" dirty="0" smtClean="0"/>
              <a:t>, </a:t>
            </a:r>
            <a:r>
              <a:rPr lang="de-DE" dirty="0" err="1" smtClean="0"/>
              <a:t>España</a:t>
            </a:r>
            <a:r>
              <a:rPr lang="de-DE" dirty="0" smtClean="0"/>
              <a:t>,  11- 13 de </a:t>
            </a:r>
            <a:r>
              <a:rPr lang="de-DE" dirty="0" err="1" smtClean="0"/>
              <a:t>junio</a:t>
            </a:r>
            <a:r>
              <a:rPr lang="de-DE" dirty="0" smtClean="0"/>
              <a:t> </a:t>
            </a:r>
            <a:r>
              <a:rPr lang="de-DE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96863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83164"/>
            <a:ext cx="10515600" cy="540511"/>
          </a:xfrm>
        </p:spPr>
        <p:txBody>
          <a:bodyPr>
            <a:noAutofit/>
          </a:bodyPr>
          <a:lstStyle/>
          <a:p>
            <a:pPr lvl="0"/>
            <a:r>
              <a:rPr lang="en-GB" sz="3600" b="1" dirty="0" smtClean="0"/>
              <a:t>Maritime Spatial </a:t>
            </a:r>
            <a:r>
              <a:rPr lang="en-GB" sz="3600" b="1" dirty="0" smtClean="0"/>
              <a:t>Planning (MSP) – </a:t>
            </a:r>
            <a:r>
              <a:rPr lang="en-GB" sz="3600" b="1" i="1" dirty="0" err="1" smtClean="0"/>
              <a:t>Planification</a:t>
            </a:r>
            <a:r>
              <a:rPr lang="en-GB" sz="3600" b="1" i="1" dirty="0" smtClean="0"/>
              <a:t> de </a:t>
            </a:r>
            <a:r>
              <a:rPr lang="en-GB" sz="3600" b="1" i="1" dirty="0" err="1" smtClean="0"/>
              <a:t>l’espace</a:t>
            </a:r>
            <a:r>
              <a:rPr lang="en-GB" sz="3600" b="1" i="1" dirty="0" smtClean="0"/>
              <a:t> maritime (PEM)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82535"/>
            <a:ext cx="10515600" cy="489442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MSP Directive </a:t>
            </a:r>
            <a:r>
              <a:rPr lang="en-GB" dirty="0" smtClean="0"/>
              <a:t>2014/89/EU</a:t>
            </a:r>
          </a:p>
          <a:p>
            <a:pPr lvl="2"/>
            <a:endParaRPr lang="en-GB" dirty="0" smtClean="0"/>
          </a:p>
          <a:p>
            <a:pPr lvl="0"/>
            <a:r>
              <a:rPr lang="en-GB" dirty="0" smtClean="0"/>
              <a:t>IENWG represented at the European Commission Expert sub-group on </a:t>
            </a:r>
            <a:r>
              <a:rPr lang="en-GB" dirty="0" smtClean="0"/>
              <a:t>MSP - </a:t>
            </a:r>
            <a:r>
              <a:rPr lang="en-GB" i="1" dirty="0" smtClean="0"/>
              <a:t>IENWG </a:t>
            </a:r>
            <a:r>
              <a:rPr lang="en-GB" i="1" dirty="0" err="1" smtClean="0"/>
              <a:t>représenté</a:t>
            </a:r>
            <a:r>
              <a:rPr lang="en-GB" i="1" dirty="0" smtClean="0"/>
              <a:t> au </a:t>
            </a:r>
            <a:r>
              <a:rPr lang="en-GB" i="1" dirty="0" err="1" smtClean="0"/>
              <a:t>groupe</a:t>
            </a:r>
            <a:r>
              <a:rPr lang="en-GB" i="1" dirty="0" smtClean="0"/>
              <a:t> </a:t>
            </a:r>
            <a:r>
              <a:rPr lang="en-GB" i="1" dirty="0" err="1" smtClean="0"/>
              <a:t>d’experts</a:t>
            </a:r>
            <a:r>
              <a:rPr lang="en-GB" i="1" dirty="0" smtClean="0"/>
              <a:t> de la Commission </a:t>
            </a:r>
            <a:r>
              <a:rPr lang="en-GB" i="1" dirty="0" err="1" smtClean="0"/>
              <a:t>européenne</a:t>
            </a:r>
            <a:r>
              <a:rPr lang="en-GB" i="1" dirty="0" smtClean="0"/>
              <a:t> </a:t>
            </a:r>
            <a:r>
              <a:rPr lang="en-GB" i="1" dirty="0" err="1" smtClean="0"/>
              <a:t>sur</a:t>
            </a:r>
            <a:r>
              <a:rPr lang="en-GB" i="1" dirty="0" smtClean="0"/>
              <a:t> la PEM</a:t>
            </a:r>
            <a:endParaRPr lang="en-GB" dirty="0" smtClean="0"/>
          </a:p>
          <a:p>
            <a:pPr lvl="0"/>
            <a:r>
              <a:rPr lang="en-GB" dirty="0" smtClean="0"/>
              <a:t>Necessity </a:t>
            </a:r>
            <a:r>
              <a:rPr lang="en-GB" dirty="0" smtClean="0"/>
              <a:t>to develop cooperation between EU MS for interoperability of </a:t>
            </a:r>
            <a:r>
              <a:rPr lang="en-GB" dirty="0" smtClean="0"/>
              <a:t>data - </a:t>
            </a:r>
            <a:r>
              <a:rPr lang="en-GB" i="1" dirty="0" err="1" smtClean="0"/>
              <a:t>Coopération</a:t>
            </a:r>
            <a:r>
              <a:rPr lang="en-GB" i="1" dirty="0" smtClean="0"/>
              <a:t> </a:t>
            </a:r>
            <a:r>
              <a:rPr lang="en-GB" i="1" dirty="0" err="1" smtClean="0"/>
              <a:t>nécessaire</a:t>
            </a:r>
            <a:r>
              <a:rPr lang="en-GB" i="1" dirty="0" smtClean="0"/>
              <a:t> entre les EM pour </a:t>
            </a:r>
            <a:r>
              <a:rPr lang="en-GB" i="1" dirty="0" err="1" smtClean="0"/>
              <a:t>l’interopérabilité</a:t>
            </a:r>
            <a:r>
              <a:rPr lang="en-GB" i="1" dirty="0" smtClean="0"/>
              <a:t> des </a:t>
            </a:r>
            <a:r>
              <a:rPr lang="en-GB" i="1" dirty="0" err="1" smtClean="0"/>
              <a:t>données</a:t>
            </a:r>
            <a:endParaRPr lang="en-GB" i="1" dirty="0" smtClean="0"/>
          </a:p>
          <a:p>
            <a:pPr lvl="0"/>
            <a:r>
              <a:rPr lang="en-GB" dirty="0" smtClean="0"/>
              <a:t>Some data still to be </a:t>
            </a:r>
            <a:r>
              <a:rPr lang="en-GB" dirty="0" smtClean="0"/>
              <a:t>produced - </a:t>
            </a:r>
            <a:r>
              <a:rPr lang="en-GB" i="1" dirty="0" err="1" smtClean="0"/>
              <a:t>Certaines</a:t>
            </a:r>
            <a:r>
              <a:rPr lang="en-GB" i="1" dirty="0" smtClean="0"/>
              <a:t> </a:t>
            </a:r>
            <a:r>
              <a:rPr lang="en-GB" i="1" dirty="0" err="1" smtClean="0"/>
              <a:t>données</a:t>
            </a:r>
            <a:r>
              <a:rPr lang="en-GB" i="1" dirty="0" smtClean="0"/>
              <a:t> </a:t>
            </a:r>
            <a:r>
              <a:rPr lang="en-GB" i="1" dirty="0" err="1" smtClean="0"/>
              <a:t>manquent</a:t>
            </a:r>
            <a:endParaRPr lang="en-GB" i="1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CHMMN-21</a:t>
            </a:r>
            <a:r>
              <a:rPr lang="de-DE" dirty="0" smtClean="0"/>
              <a:t>, </a:t>
            </a:r>
            <a:r>
              <a:rPr lang="de-DE" dirty="0" smtClean="0"/>
              <a:t>C</a:t>
            </a:r>
            <a:r>
              <a:rPr lang="de-DE" dirty="0" smtClean="0">
                <a:latin typeface="Arial"/>
                <a:cs typeface="Arial"/>
              </a:rPr>
              <a:t>ádiz</a:t>
            </a:r>
            <a:r>
              <a:rPr lang="de-DE" dirty="0" smtClean="0"/>
              <a:t>, </a:t>
            </a:r>
            <a:r>
              <a:rPr lang="de-DE" dirty="0" err="1" smtClean="0"/>
              <a:t>España</a:t>
            </a:r>
            <a:r>
              <a:rPr lang="de-DE" dirty="0" smtClean="0"/>
              <a:t>,  11- 13 de </a:t>
            </a:r>
            <a:r>
              <a:rPr lang="de-DE" dirty="0" err="1" smtClean="0"/>
              <a:t>junio</a:t>
            </a:r>
            <a:r>
              <a:rPr lang="de-DE" dirty="0" smtClean="0"/>
              <a:t> </a:t>
            </a:r>
            <a:r>
              <a:rPr lang="de-DE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32570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GB" sz="3600" b="1" dirty="0" smtClean="0"/>
              <a:t>EU Directive on Public Sector Information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4930054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10000"/>
              </a:lnSpc>
            </a:pPr>
            <a:r>
              <a:rPr lang="fr-FR" dirty="0" err="1" smtClean="0"/>
              <a:t>Recast</a:t>
            </a:r>
            <a:r>
              <a:rPr lang="fr-FR" dirty="0" smtClean="0"/>
              <a:t> </a:t>
            </a:r>
            <a:r>
              <a:rPr lang="fr-FR" dirty="0" smtClean="0"/>
              <a:t>Directive </a:t>
            </a:r>
            <a:r>
              <a:rPr lang="fr-FR" dirty="0"/>
              <a:t>2013/37/EU</a:t>
            </a:r>
            <a:r>
              <a:rPr lang="en-GB" dirty="0" smtClean="0"/>
              <a:t>2.2 Public Sector </a:t>
            </a:r>
            <a:r>
              <a:rPr lang="en-GB" dirty="0" smtClean="0"/>
              <a:t>Information, renamed Open Data &amp; Public Sector Information - </a:t>
            </a:r>
            <a:r>
              <a:rPr lang="en-GB" i="1" dirty="0" err="1" smtClean="0"/>
              <a:t>Refonte</a:t>
            </a:r>
            <a:r>
              <a:rPr lang="en-GB" i="1" dirty="0" smtClean="0"/>
              <a:t> de la directive </a:t>
            </a:r>
            <a:r>
              <a:rPr lang="en-GB" i="1" dirty="0" err="1" smtClean="0"/>
              <a:t>sur</a:t>
            </a:r>
            <a:r>
              <a:rPr lang="en-GB" i="1" dirty="0" smtClean="0"/>
              <a:t> </a:t>
            </a:r>
            <a:r>
              <a:rPr lang="en-GB" i="1" dirty="0" err="1" smtClean="0"/>
              <a:t>l’information</a:t>
            </a:r>
            <a:r>
              <a:rPr lang="en-GB" i="1" dirty="0" smtClean="0"/>
              <a:t> du </a:t>
            </a:r>
            <a:r>
              <a:rPr lang="en-GB" i="1" dirty="0" err="1" smtClean="0"/>
              <a:t>secteur</a:t>
            </a:r>
            <a:r>
              <a:rPr lang="en-GB" i="1" dirty="0" smtClean="0"/>
              <a:t> public</a:t>
            </a:r>
            <a:endParaRPr lang="en-GB" i="1" dirty="0" smtClean="0"/>
          </a:p>
          <a:p>
            <a:pPr>
              <a:lnSpc>
                <a:spcPct val="110000"/>
              </a:lnSpc>
            </a:pPr>
            <a:r>
              <a:rPr lang="en-GB" dirty="0" smtClean="0"/>
              <a:t>New concept: High Value </a:t>
            </a:r>
            <a:r>
              <a:rPr lang="en-GB" dirty="0" smtClean="0"/>
              <a:t>Dataset (HVD) - </a:t>
            </a:r>
            <a:r>
              <a:rPr lang="en-GB" i="1" dirty="0" smtClean="0"/>
              <a:t>Nouveau concept : </a:t>
            </a:r>
            <a:r>
              <a:rPr lang="en-GB" i="1" dirty="0" err="1" smtClean="0"/>
              <a:t>jeux</a:t>
            </a:r>
            <a:r>
              <a:rPr lang="en-GB" i="1" dirty="0" smtClean="0"/>
              <a:t> de </a:t>
            </a:r>
            <a:r>
              <a:rPr lang="en-GB" i="1" dirty="0" err="1" smtClean="0"/>
              <a:t>données</a:t>
            </a:r>
            <a:r>
              <a:rPr lang="en-GB" i="1" dirty="0" smtClean="0"/>
              <a:t> de haute </a:t>
            </a:r>
            <a:r>
              <a:rPr lang="en-GB" i="1" dirty="0" err="1" smtClean="0"/>
              <a:t>valeur</a:t>
            </a:r>
            <a:r>
              <a:rPr lang="en-GB" i="1" dirty="0" smtClean="0"/>
              <a:t> (DHV)</a:t>
            </a:r>
            <a:endParaRPr lang="en-GB" i="1" dirty="0" smtClean="0"/>
          </a:p>
          <a:p>
            <a:pPr>
              <a:lnSpc>
                <a:spcPct val="110000"/>
              </a:lnSpc>
            </a:pPr>
            <a:r>
              <a:rPr lang="en-GB" dirty="0" smtClean="0"/>
              <a:t>Thematic</a:t>
            </a:r>
            <a:r>
              <a:rPr lang="en-GB" dirty="0" smtClean="0"/>
              <a:t> categories listed </a:t>
            </a:r>
            <a:r>
              <a:rPr lang="en-GB" dirty="0" smtClean="0"/>
              <a:t>in the </a:t>
            </a:r>
            <a:r>
              <a:rPr lang="en-GB" dirty="0" smtClean="0"/>
              <a:t>directive (</a:t>
            </a:r>
            <a:r>
              <a:rPr lang="en-GB" sz="2400" i="1" dirty="0" smtClean="0"/>
              <a:t>Geospatial, Earth observation &amp; environment, meteorological, …</a:t>
            </a:r>
            <a:r>
              <a:rPr lang="en-GB" dirty="0" smtClean="0"/>
              <a:t>) - </a:t>
            </a:r>
            <a:r>
              <a:rPr lang="en-GB" i="1" dirty="0" err="1" smtClean="0"/>
              <a:t>Catégories</a:t>
            </a:r>
            <a:r>
              <a:rPr lang="en-GB" i="1" dirty="0" smtClean="0"/>
              <a:t> </a:t>
            </a:r>
            <a:r>
              <a:rPr lang="en-GB" i="1" dirty="0" err="1" smtClean="0"/>
              <a:t>thématiques</a:t>
            </a:r>
            <a:r>
              <a:rPr lang="en-GB" i="1" dirty="0" smtClean="0"/>
              <a:t> </a:t>
            </a:r>
            <a:r>
              <a:rPr lang="en-GB" i="1" dirty="0" err="1" smtClean="0"/>
              <a:t>listées</a:t>
            </a:r>
            <a:r>
              <a:rPr lang="en-GB" i="1" dirty="0" smtClean="0"/>
              <a:t> </a:t>
            </a:r>
            <a:r>
              <a:rPr lang="en-GB" i="1" dirty="0" err="1" smtClean="0"/>
              <a:t>dans</a:t>
            </a:r>
            <a:r>
              <a:rPr lang="en-GB" i="1" dirty="0" smtClean="0"/>
              <a:t> la directive</a:t>
            </a:r>
            <a:endParaRPr lang="en-GB" i="1" dirty="0"/>
          </a:p>
          <a:p>
            <a:pPr>
              <a:lnSpc>
                <a:spcPct val="110000"/>
              </a:lnSpc>
            </a:pPr>
            <a:r>
              <a:rPr lang="en-GB" dirty="0" smtClean="0"/>
              <a:t>Future </a:t>
            </a:r>
            <a:r>
              <a:rPr lang="en-GB" dirty="0" smtClean="0"/>
              <a:t>“</a:t>
            </a:r>
            <a:r>
              <a:rPr lang="en-GB" dirty="0" smtClean="0"/>
              <a:t>implementing </a:t>
            </a:r>
            <a:r>
              <a:rPr lang="en-GB" dirty="0" smtClean="0"/>
              <a:t>act</a:t>
            </a:r>
            <a:r>
              <a:rPr lang="en-GB" dirty="0" smtClean="0"/>
              <a:t>” will lay down list of HVD belonging to these categories - </a:t>
            </a:r>
            <a:r>
              <a:rPr lang="en-GB" i="1" dirty="0" err="1" smtClean="0"/>
              <a:t>Acte</a:t>
            </a:r>
            <a:r>
              <a:rPr lang="en-GB" i="1" dirty="0" smtClean="0"/>
              <a:t> </a:t>
            </a:r>
            <a:r>
              <a:rPr lang="en-GB" i="1" dirty="0" err="1" smtClean="0"/>
              <a:t>d’exécution</a:t>
            </a:r>
            <a:r>
              <a:rPr lang="en-GB" i="1" dirty="0" smtClean="0"/>
              <a:t> à </a:t>
            </a:r>
            <a:r>
              <a:rPr lang="en-GB" i="1" dirty="0" err="1" smtClean="0"/>
              <a:t>venir</a:t>
            </a:r>
            <a:r>
              <a:rPr lang="en-GB" i="1" dirty="0" smtClean="0"/>
              <a:t>, pour </a:t>
            </a:r>
            <a:r>
              <a:rPr lang="en-GB" i="1" dirty="0" err="1" smtClean="0"/>
              <a:t>préciser</a:t>
            </a:r>
            <a:r>
              <a:rPr lang="en-GB" i="1" dirty="0" smtClean="0"/>
              <a:t> la </a:t>
            </a:r>
            <a:r>
              <a:rPr lang="en-GB" i="1" dirty="0" err="1" smtClean="0"/>
              <a:t>liste</a:t>
            </a:r>
            <a:r>
              <a:rPr lang="en-GB" i="1" dirty="0" smtClean="0"/>
              <a:t> des DHV au </a:t>
            </a:r>
            <a:r>
              <a:rPr lang="en-GB" i="1" dirty="0" err="1" smtClean="0"/>
              <a:t>sein</a:t>
            </a:r>
            <a:r>
              <a:rPr lang="en-GB" i="1" dirty="0" smtClean="0"/>
              <a:t> des </a:t>
            </a:r>
            <a:r>
              <a:rPr lang="en-GB" i="1" dirty="0" err="1" smtClean="0"/>
              <a:t>catégories</a:t>
            </a:r>
            <a:endParaRPr lang="en-GB" i="1" dirty="0" smtClean="0"/>
          </a:p>
          <a:p>
            <a:pPr>
              <a:lnSpc>
                <a:spcPct val="110000"/>
              </a:lnSpc>
            </a:pPr>
            <a:r>
              <a:rPr lang="en-GB" dirty="0" smtClean="0"/>
              <a:t>Potential impact on resources of EU national hydrographic offices </a:t>
            </a:r>
            <a:r>
              <a:rPr lang="en-GB" dirty="0" smtClean="0"/>
              <a:t>- </a:t>
            </a:r>
            <a:r>
              <a:rPr lang="en-GB" i="1" dirty="0" err="1" smtClean="0"/>
              <a:t>Effet</a:t>
            </a:r>
            <a:r>
              <a:rPr lang="en-GB" i="1" dirty="0" smtClean="0"/>
              <a:t> </a:t>
            </a:r>
            <a:r>
              <a:rPr lang="en-GB" i="1" dirty="0" err="1" smtClean="0"/>
              <a:t>potentiel</a:t>
            </a:r>
            <a:r>
              <a:rPr lang="en-GB" i="1" dirty="0" smtClean="0"/>
              <a:t> </a:t>
            </a:r>
            <a:r>
              <a:rPr lang="en-GB" i="1" dirty="0" err="1" smtClean="0"/>
              <a:t>sur</a:t>
            </a:r>
            <a:r>
              <a:rPr lang="en-GB" i="1" dirty="0" smtClean="0"/>
              <a:t> les </a:t>
            </a:r>
            <a:r>
              <a:rPr lang="en-GB" i="1" dirty="0" err="1" smtClean="0"/>
              <a:t>ressources</a:t>
            </a:r>
            <a:r>
              <a:rPr lang="en-GB" i="1" dirty="0" smtClean="0"/>
              <a:t> des services </a:t>
            </a:r>
            <a:r>
              <a:rPr lang="en-GB" i="1" dirty="0" err="1" smtClean="0"/>
              <a:t>hydrographiques</a:t>
            </a:r>
            <a:r>
              <a:rPr lang="en-GB" i="1" dirty="0" smtClean="0"/>
              <a:t> </a:t>
            </a:r>
            <a:r>
              <a:rPr lang="en-GB" i="1" dirty="0" err="1" smtClean="0"/>
              <a:t>nationaux</a:t>
            </a:r>
            <a:r>
              <a:rPr lang="en-GB" i="1" dirty="0" smtClean="0"/>
              <a:t> de </a:t>
            </a:r>
            <a:r>
              <a:rPr lang="en-GB" i="1" dirty="0" err="1" smtClean="0"/>
              <a:t>l’UE</a:t>
            </a:r>
            <a:endParaRPr lang="en-GB" i="1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CHMMN-21</a:t>
            </a:r>
            <a:r>
              <a:rPr lang="de-DE" dirty="0" smtClean="0"/>
              <a:t>, </a:t>
            </a:r>
            <a:r>
              <a:rPr lang="de-DE" dirty="0" smtClean="0"/>
              <a:t>C</a:t>
            </a:r>
            <a:r>
              <a:rPr lang="de-DE" dirty="0" smtClean="0">
                <a:latin typeface="Arial"/>
                <a:cs typeface="Arial"/>
              </a:rPr>
              <a:t>ádiz</a:t>
            </a:r>
            <a:r>
              <a:rPr lang="de-DE" dirty="0" smtClean="0"/>
              <a:t>, </a:t>
            </a:r>
            <a:r>
              <a:rPr lang="de-DE" dirty="0" err="1" smtClean="0"/>
              <a:t>España</a:t>
            </a:r>
            <a:r>
              <a:rPr lang="de-DE" dirty="0" smtClean="0"/>
              <a:t>,  11- 13 de </a:t>
            </a:r>
            <a:r>
              <a:rPr lang="de-DE" dirty="0" err="1" smtClean="0"/>
              <a:t>junio</a:t>
            </a:r>
            <a:r>
              <a:rPr lang="de-DE" dirty="0" smtClean="0"/>
              <a:t> </a:t>
            </a:r>
            <a:r>
              <a:rPr lang="de-DE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848414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b="1" dirty="0" smtClean="0"/>
              <a:t>Action required of </a:t>
            </a:r>
            <a:r>
              <a:rPr lang="en-AU" b="1" dirty="0" smtClean="0"/>
              <a:t>MBSHC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28894"/>
            <a:ext cx="10641495" cy="4530725"/>
          </a:xfrm>
        </p:spPr>
        <p:txBody>
          <a:bodyPr>
            <a:normAutofit/>
          </a:bodyPr>
          <a:lstStyle/>
          <a:p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GB" dirty="0" smtClean="0"/>
              <a:t>MBSHC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invited 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note the report</a:t>
            </a:r>
          </a:p>
          <a:p>
            <a:pPr marL="808038" lvl="1" indent="-350838">
              <a:buNone/>
              <a:tabLst>
                <a:tab pos="808038" algn="l"/>
              </a:tabLst>
            </a:pPr>
            <a:endParaRPr lang="en-GB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CHMMN-21</a:t>
            </a:r>
            <a:r>
              <a:rPr lang="de-DE" dirty="0" smtClean="0"/>
              <a:t>, </a:t>
            </a:r>
            <a:r>
              <a:rPr lang="de-DE" dirty="0" smtClean="0"/>
              <a:t>C</a:t>
            </a:r>
            <a:r>
              <a:rPr lang="de-DE" dirty="0" smtClean="0">
                <a:latin typeface="Arial"/>
                <a:cs typeface="Arial"/>
              </a:rPr>
              <a:t>ádiz</a:t>
            </a:r>
            <a:r>
              <a:rPr lang="de-DE" dirty="0" smtClean="0"/>
              <a:t>, </a:t>
            </a:r>
            <a:r>
              <a:rPr lang="de-DE" dirty="0" err="1" smtClean="0"/>
              <a:t>España</a:t>
            </a:r>
            <a:r>
              <a:rPr lang="de-DE" dirty="0" smtClean="0"/>
              <a:t>,  11- 13 de </a:t>
            </a:r>
            <a:r>
              <a:rPr lang="de-DE" dirty="0" err="1" smtClean="0"/>
              <a:t>junio</a:t>
            </a:r>
            <a:r>
              <a:rPr lang="de-DE" dirty="0" smtClean="0"/>
              <a:t> </a:t>
            </a:r>
            <a:r>
              <a:rPr lang="de-DE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2995</TotalTime>
  <Words>382</Words>
  <Application>Microsoft Office PowerPoint</Application>
  <PresentationFormat>Personnalisé</PresentationFormat>
  <Paragraphs>39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Report of the   IHO-EU Network WG (IENWG)   </vt:lpstr>
      <vt:lpstr>EOOS</vt:lpstr>
      <vt:lpstr>EMODNet</vt:lpstr>
      <vt:lpstr>Maritime Spatial Planning (MSP) – Planification de l’espace maritime (PEM)</vt:lpstr>
      <vt:lpstr>EU Directive on Public Sector Information</vt:lpstr>
      <vt:lpstr>Action required of MBSHC</vt:lpstr>
    </vt:vector>
  </TitlesOfParts>
  <Company>IHO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Bruno Frachon, SHOM</cp:lastModifiedBy>
  <cp:revision>114</cp:revision>
  <cp:lastPrinted>2017-10-13T08:19:11Z</cp:lastPrinted>
  <dcterms:created xsi:type="dcterms:W3CDTF">2017-10-09T13:46:17Z</dcterms:created>
  <dcterms:modified xsi:type="dcterms:W3CDTF">2019-06-11T16:07:54Z</dcterms:modified>
</cp:coreProperties>
</file>