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75" r:id="rId2"/>
    <p:sldId id="285" r:id="rId3"/>
    <p:sldId id="289" r:id="rId4"/>
    <p:sldId id="290" r:id="rId5"/>
    <p:sldId id="291" r:id="rId6"/>
    <p:sldId id="286" r:id="rId7"/>
    <p:sldId id="288" r:id="rId8"/>
    <p:sldId id="292" r:id="rId9"/>
    <p:sldId id="278" r:id="rId1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Tech" initials="Abr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6" autoAdjust="0"/>
    <p:restoredTop sz="96323" autoAdjust="0"/>
  </p:normalViewPr>
  <p:slideViewPr>
    <p:cSldViewPr snapToGrid="0">
      <p:cViewPr varScale="1">
        <p:scale>
          <a:sx n="114" d="100"/>
          <a:sy n="114" d="100"/>
        </p:scale>
        <p:origin x="368" y="1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3A9B22A-55EC-4A68-A1AE-1A1AE03C8C30}" type="datetimeFigureOut">
              <a:rPr lang="en-US" smtClean="0"/>
              <a:t>6/11/19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14B252-8EFF-4387-B930-F07556521AE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17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01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28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39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54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/>
              <a:t>IHO COUNCIL</a:t>
            </a:r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IHO COUNCIL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IHO COUNCIL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/>
              <a:t>IHO COUNCIL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6777" y="6276121"/>
            <a:ext cx="27432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IHO COUNCIL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IHO COUNCIL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IHO COUNCIL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IHO COUNCIL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IHO COUNCIL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IHO COUNCIL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IHO COUNCIL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IHO COUNCIL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682" y="505706"/>
            <a:ext cx="9144000" cy="1485932"/>
          </a:xfrm>
        </p:spPr>
        <p:txBody>
          <a:bodyPr>
            <a:noAutofit/>
          </a:bodyPr>
          <a:lstStyle/>
          <a:p>
            <a:endParaRPr lang="en-GB" sz="2800" dirty="0"/>
          </a:p>
          <a:p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MBSHC-21,  </a:t>
            </a:r>
            <a:r>
              <a:rPr lang="de-DE" dirty="0" err="1"/>
              <a:t>Cadiz</a:t>
            </a:r>
            <a:r>
              <a:rPr lang="en-GB" dirty="0"/>
              <a:t>, Spain (11-13 June 2019)</a:t>
            </a:r>
            <a:endParaRPr lang="de-DE" dirty="0"/>
          </a:p>
        </p:txBody>
      </p:sp>
      <p:sp>
        <p:nvSpPr>
          <p:cNvPr id="5" name="Subtitle 2"/>
          <p:cNvSpPr>
            <a:spLocks noGrp="1"/>
          </p:cNvSpPr>
          <p:nvPr>
            <p:ph type="ctrTitle"/>
          </p:nvPr>
        </p:nvSpPr>
        <p:spPr>
          <a:xfrm>
            <a:off x="1636734" y="2467626"/>
            <a:ext cx="9144000" cy="2179529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br>
              <a:rPr lang="it-IT" sz="5400" dirty="0"/>
            </a:br>
            <a:br>
              <a:rPr lang="it-IT" sz="5400" dirty="0"/>
            </a:br>
            <a:br>
              <a:rPr lang="it-IT" sz="5400" dirty="0"/>
            </a:br>
            <a:r>
              <a:rPr lang="en-GB" sz="5400" dirty="0"/>
              <a:t>IRCC11 main outcome that may affect MBSHC </a:t>
            </a:r>
            <a:br>
              <a:rPr lang="it-IT" sz="5400" dirty="0"/>
            </a:br>
            <a:br>
              <a:rPr lang="it-IT" sz="5400" dirty="0"/>
            </a:br>
            <a:r>
              <a:rPr lang="en-GB" sz="2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IRCC-10 Genova, Italy (3-5 June 2019)</a:t>
            </a:r>
            <a:br>
              <a:rPr lang="en-US" sz="2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en-AU" sz="54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7936282" y="62459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/>
              <a:t>Rear</a:t>
            </a:r>
            <a:r>
              <a:rPr lang="it-IT" dirty="0"/>
              <a:t> </a:t>
            </a:r>
            <a:r>
              <a:rPr lang="it-IT" dirty="0" err="1"/>
              <a:t>Admiral</a:t>
            </a:r>
            <a:r>
              <a:rPr lang="it-IT" dirty="0"/>
              <a:t> Luigi </a:t>
            </a:r>
            <a:r>
              <a:rPr lang="it-IT" dirty="0" err="1"/>
              <a:t>Sinapi</a:t>
            </a:r>
            <a:r>
              <a:rPr lang="it-IT" dirty="0"/>
              <a:t> – MBSHC Chair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291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AU" dirty="0"/>
              <a:t>Introduction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7936282" y="62459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/>
              <a:t>Rear</a:t>
            </a:r>
            <a:r>
              <a:rPr lang="it-IT" dirty="0"/>
              <a:t> </a:t>
            </a:r>
            <a:r>
              <a:rPr lang="it-IT" dirty="0" err="1"/>
              <a:t>Admiral</a:t>
            </a:r>
            <a:r>
              <a:rPr lang="it-IT" dirty="0"/>
              <a:t> Luigi </a:t>
            </a:r>
            <a:r>
              <a:rPr lang="it-IT" dirty="0" err="1"/>
              <a:t>Sinapi</a:t>
            </a:r>
            <a:r>
              <a:rPr lang="it-IT" dirty="0"/>
              <a:t> – MBSHC Chair</a:t>
            </a:r>
            <a:endParaRPr lang="de-DE" dirty="0"/>
          </a:p>
        </p:txBody>
      </p:sp>
      <p:sp>
        <p:nvSpPr>
          <p:cNvPr id="8" name="Rectangle 43"/>
          <p:cNvSpPr txBox="1">
            <a:spLocks noChangeArrowheads="1"/>
          </p:cNvSpPr>
          <p:nvPr/>
        </p:nvSpPr>
        <p:spPr>
          <a:xfrm>
            <a:off x="557213" y="1027134"/>
            <a:ext cx="11123308" cy="501041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endParaRPr lang="en-GB" sz="24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/>
              <a:t>MBSHC-21,  </a:t>
            </a:r>
            <a:r>
              <a:rPr lang="de-DE" dirty="0" err="1"/>
              <a:t>Cadiz</a:t>
            </a:r>
            <a:r>
              <a:rPr lang="en-GB" dirty="0"/>
              <a:t>, Spain (11-13 June 2019)</a:t>
            </a:r>
            <a:endParaRPr lang="de-DE" dirty="0"/>
          </a:p>
        </p:txBody>
      </p:sp>
      <p:pic>
        <p:nvPicPr>
          <p:cNvPr id="4" name="Immagine 3" descr="Immagine che contiene cielo, persona, esterni, edificio&#10;&#10;&#10;&#10;Descrizione generata automaticamente">
            <a:extLst>
              <a:ext uri="{FF2B5EF4-FFF2-40B4-BE49-F238E27FC236}">
                <a16:creationId xmlns:a16="http://schemas.microsoft.com/office/drawing/2014/main" id="{4F68C1AB-FE72-B94E-ACD2-6A45846CA6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78"/>
          <a:stretch/>
        </p:blipFill>
        <p:spPr>
          <a:xfrm>
            <a:off x="2578538" y="1617209"/>
            <a:ext cx="7034923" cy="4136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7B93AC-E971-9141-91BA-214FCDE6E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119" y="1014226"/>
            <a:ext cx="10641495" cy="45307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IRCC-11, Genova, 3-5 June</a:t>
            </a:r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304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AU" dirty="0"/>
              <a:t>RHC’s Reports outcomes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7936282" y="62459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/>
              <a:t>Rear</a:t>
            </a:r>
            <a:r>
              <a:rPr lang="it-IT" dirty="0"/>
              <a:t> </a:t>
            </a:r>
            <a:r>
              <a:rPr lang="it-IT" dirty="0" err="1"/>
              <a:t>Admiral</a:t>
            </a:r>
            <a:r>
              <a:rPr lang="it-IT" dirty="0"/>
              <a:t> Luigi </a:t>
            </a:r>
            <a:r>
              <a:rPr lang="it-IT" dirty="0" err="1"/>
              <a:t>Sinapi</a:t>
            </a:r>
            <a:r>
              <a:rPr lang="it-IT" dirty="0"/>
              <a:t> – MBSHC Chair</a:t>
            </a:r>
            <a:endParaRPr lang="de-DE" dirty="0"/>
          </a:p>
        </p:txBody>
      </p:sp>
      <p:sp>
        <p:nvSpPr>
          <p:cNvPr id="8" name="Rectangle 43"/>
          <p:cNvSpPr txBox="1">
            <a:spLocks noChangeArrowheads="1"/>
          </p:cNvSpPr>
          <p:nvPr/>
        </p:nvSpPr>
        <p:spPr>
          <a:xfrm>
            <a:off x="557213" y="1027134"/>
            <a:ext cx="11123308" cy="501041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endParaRPr lang="en-GB" sz="24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/>
              <a:t>MBSHC-21,  </a:t>
            </a:r>
            <a:r>
              <a:rPr lang="de-DE" dirty="0" err="1"/>
              <a:t>Cadiz</a:t>
            </a:r>
            <a:r>
              <a:rPr lang="en-GB" dirty="0"/>
              <a:t>, Spain (11-13 June 2019)</a:t>
            </a:r>
            <a:endParaRPr lang="de-D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7B93AC-E971-9141-91BA-214FCDE6E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46" y="1266976"/>
            <a:ext cx="11123308" cy="45307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Communication and cooperation as key</a:t>
            </a:r>
          </a:p>
          <a:p>
            <a:pPr>
              <a:lnSpc>
                <a:spcPct val="150000"/>
              </a:lnSpc>
            </a:pPr>
            <a:r>
              <a:rPr lang="en-US" dirty="0"/>
              <a:t>Extended the buffer limit of ENC overlap especially for UB1, UB2 and UB3 to be proposed</a:t>
            </a:r>
          </a:p>
          <a:p>
            <a:pPr>
              <a:lnSpc>
                <a:spcPct val="150000"/>
              </a:lnSpc>
            </a:pPr>
            <a:r>
              <a:rPr lang="en-US" dirty="0"/>
              <a:t>Products/services distribution through RENCs</a:t>
            </a:r>
          </a:p>
          <a:p>
            <a:pPr>
              <a:lnSpc>
                <a:spcPct val="150000"/>
              </a:lnSpc>
            </a:pPr>
            <a:r>
              <a:rPr lang="en-US" dirty="0"/>
              <a:t>MSDI activities at national and regional level</a:t>
            </a:r>
          </a:p>
          <a:p>
            <a:pPr>
              <a:lnSpc>
                <a:spcPct val="150000"/>
              </a:lnSpc>
            </a:pPr>
            <a:r>
              <a:rPr lang="en-US" dirty="0"/>
              <a:t>Regional level initiatives welcomed (</a:t>
            </a:r>
            <a:r>
              <a:rPr lang="en-US" dirty="0" err="1"/>
              <a:t>eg.</a:t>
            </a:r>
            <a:r>
              <a:rPr lang="en-US" dirty="0"/>
              <a:t> WGs, workshops….)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7850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AU" dirty="0"/>
              <a:t>Resolution 2/1997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7936282" y="62459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/>
              <a:t>Rear</a:t>
            </a:r>
            <a:r>
              <a:rPr lang="it-IT" dirty="0"/>
              <a:t> </a:t>
            </a:r>
            <a:r>
              <a:rPr lang="it-IT" dirty="0" err="1"/>
              <a:t>Admiral</a:t>
            </a:r>
            <a:r>
              <a:rPr lang="it-IT" dirty="0"/>
              <a:t> Luigi </a:t>
            </a:r>
            <a:r>
              <a:rPr lang="it-IT" dirty="0" err="1"/>
              <a:t>Sinapi</a:t>
            </a:r>
            <a:r>
              <a:rPr lang="it-IT" dirty="0"/>
              <a:t> – MBSHC Chair</a:t>
            </a:r>
            <a:endParaRPr lang="de-DE" dirty="0"/>
          </a:p>
        </p:txBody>
      </p:sp>
      <p:sp>
        <p:nvSpPr>
          <p:cNvPr id="8" name="Rectangle 43"/>
          <p:cNvSpPr txBox="1">
            <a:spLocks noChangeArrowheads="1"/>
          </p:cNvSpPr>
          <p:nvPr/>
        </p:nvSpPr>
        <p:spPr>
          <a:xfrm>
            <a:off x="557213" y="1027134"/>
            <a:ext cx="11123308" cy="501041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endParaRPr lang="en-GB" sz="24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/>
              <a:t>MBSHC-21,  </a:t>
            </a:r>
            <a:r>
              <a:rPr lang="de-DE" dirty="0" err="1"/>
              <a:t>Cadiz</a:t>
            </a:r>
            <a:r>
              <a:rPr lang="en-GB" dirty="0"/>
              <a:t>, Spain (11-13 June 2019)</a:t>
            </a:r>
            <a:endParaRPr lang="de-D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7B93AC-E971-9141-91BA-214FCDE6E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252" y="1266976"/>
            <a:ext cx="10641495" cy="453072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CL 8/2019 – 1</a:t>
            </a:r>
            <a:r>
              <a:rPr lang="en-GB" baseline="30000" dirty="0"/>
              <a:t>st</a:t>
            </a:r>
            <a:r>
              <a:rPr lang="en-GB" dirty="0"/>
              <a:t> Revision approval</a:t>
            </a:r>
          </a:p>
          <a:p>
            <a:r>
              <a:rPr lang="en-GB" dirty="0"/>
              <a:t>New comments provided to NGA and discussed at IRCC -11</a:t>
            </a:r>
          </a:p>
          <a:p>
            <a:r>
              <a:rPr lang="en-GB" dirty="0"/>
              <a:t>2</a:t>
            </a:r>
            <a:r>
              <a:rPr lang="en-GB" baseline="30000" dirty="0"/>
              <a:t>nd </a:t>
            </a:r>
            <a:r>
              <a:rPr lang="en-GB" dirty="0"/>
              <a:t>revision endorsed at IRCC-11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itchFamily="2" charset="2"/>
              <a:buChar char="à"/>
            </a:pPr>
            <a:r>
              <a:rPr lang="en-GB" dirty="0"/>
              <a:t>Structure of National Report</a:t>
            </a:r>
          </a:p>
          <a:p>
            <a:pPr>
              <a:buFont typeface="Wingdings" pitchFamily="2" charset="2"/>
              <a:buChar char="à"/>
            </a:pPr>
            <a:r>
              <a:rPr lang="en-GB" dirty="0"/>
              <a:t>New section encouraging Regional Level initiatives (</a:t>
            </a:r>
            <a:r>
              <a:rPr lang="en-GB" dirty="0" err="1"/>
              <a:t>eg.</a:t>
            </a:r>
            <a:r>
              <a:rPr lang="en-GB" dirty="0"/>
              <a:t> Charting WGs, MSDI WGs, Bathymetry WGs)</a:t>
            </a:r>
          </a:p>
          <a:p>
            <a:pPr>
              <a:buFont typeface="Wingdings" pitchFamily="2" charset="2"/>
              <a:buChar char="à"/>
            </a:pPr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MBSHC Statutes to be checked </a:t>
            </a:r>
            <a:r>
              <a:rPr lang="en-GB" dirty="0">
                <a:sym typeface="Wingdings" pitchFamily="2" charset="2"/>
              </a:rPr>
              <a:t>accordingly </a:t>
            </a:r>
          </a:p>
          <a:p>
            <a:pPr marL="0" indent="0">
              <a:buNone/>
            </a:pPr>
            <a:endParaRPr lang="en-GB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GB" b="1" dirty="0">
                <a:sym typeface="Wingdings" pitchFamily="2" charset="2"/>
              </a:rPr>
              <a:t>Resolution to be submitted at C-3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787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6546A9-408E-EB40-96F9-67CDF9BF8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Seabed 2030 involvement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64B25E-2BB8-7E41-82DE-81807115F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100931"/>
            <a:ext cx="1135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Joint initiative (IT, FR, UK, USA, IHO </a:t>
            </a:r>
            <a:r>
              <a:rPr lang="en-GB" dirty="0" err="1"/>
              <a:t>Secr</a:t>
            </a:r>
            <a:r>
              <a:rPr lang="en-GB" dirty="0"/>
              <a:t>.)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sz="3200" dirty="0"/>
              <a:t>Proposal to designate a REGIONAL SEABED DATA COORDINATOR:</a:t>
            </a:r>
          </a:p>
          <a:p>
            <a:pPr lvl="1">
              <a:buFont typeface="Wingdings" pitchFamily="2" charset="2"/>
              <a:buChar char="à"/>
            </a:pPr>
            <a:r>
              <a:rPr lang="en-GB" sz="2800" dirty="0"/>
              <a:t>Coordinate HOs contribution at Regional Level</a:t>
            </a:r>
          </a:p>
          <a:p>
            <a:pPr lvl="1">
              <a:buFont typeface="Wingdings" pitchFamily="2" charset="2"/>
              <a:buChar char="à"/>
            </a:pPr>
            <a:r>
              <a:rPr lang="en-GB" sz="2800" dirty="0"/>
              <a:t>Provide support </a:t>
            </a:r>
            <a:r>
              <a:rPr lang="en-GB" sz="2800"/>
              <a:t>to HOs</a:t>
            </a:r>
            <a:endParaRPr lang="en-GB" sz="2800" dirty="0"/>
          </a:p>
          <a:p>
            <a:pPr lvl="1">
              <a:buFont typeface="Wingdings" pitchFamily="2" charset="2"/>
              <a:buChar char="à"/>
            </a:pPr>
            <a:r>
              <a:rPr lang="en-GB" sz="2800" dirty="0"/>
              <a:t>Clarify connection with GEBCO</a:t>
            </a:r>
          </a:p>
          <a:p>
            <a:pPr lvl="1">
              <a:buFont typeface="Wingdings" pitchFamily="2" charset="2"/>
              <a:buChar char="à"/>
            </a:pPr>
            <a:r>
              <a:rPr lang="en-GB" sz="2800" dirty="0" err="1"/>
              <a:t>Liase</a:t>
            </a:r>
            <a:r>
              <a:rPr lang="en-GB" sz="2800" dirty="0"/>
              <a:t> with GEBCO representatives and the IHO DCDB Manager</a:t>
            </a:r>
          </a:p>
          <a:p>
            <a:pPr lvl="1">
              <a:buFont typeface="Wingdings" pitchFamily="2" charset="2"/>
              <a:buChar char="à"/>
            </a:pPr>
            <a:r>
              <a:rPr lang="en-GB" sz="2800" dirty="0"/>
              <a:t>Encourage data submission</a:t>
            </a:r>
          </a:p>
          <a:p>
            <a:pPr lvl="1">
              <a:buFont typeface="Wingdings" pitchFamily="2" charset="2"/>
              <a:buChar char="à"/>
            </a:pPr>
            <a:r>
              <a:rPr lang="en-GB" sz="2800" dirty="0"/>
              <a:t>Report the state of regional mapping efforts</a:t>
            </a:r>
          </a:p>
          <a:p>
            <a:pPr marL="457200" lvl="1" indent="0">
              <a:buNone/>
            </a:pPr>
            <a:endParaRPr lang="en-GB" sz="280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9D11C88-06B5-144D-8B5D-04D9E3627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IHO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876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AU" dirty="0"/>
              <a:t>Actions 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7936282" y="62459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/>
              <a:t>Rear</a:t>
            </a:r>
            <a:r>
              <a:rPr lang="it-IT" dirty="0"/>
              <a:t> </a:t>
            </a:r>
            <a:r>
              <a:rPr lang="it-IT" dirty="0" err="1"/>
              <a:t>Admiral</a:t>
            </a:r>
            <a:r>
              <a:rPr lang="it-IT" dirty="0"/>
              <a:t> Luigi </a:t>
            </a:r>
            <a:r>
              <a:rPr lang="it-IT" dirty="0" err="1"/>
              <a:t>Sinapi</a:t>
            </a:r>
            <a:r>
              <a:rPr lang="it-IT" dirty="0"/>
              <a:t> – MBSHC Chair</a:t>
            </a:r>
            <a:endParaRPr lang="de-DE" dirty="0"/>
          </a:p>
        </p:txBody>
      </p:sp>
      <p:sp>
        <p:nvSpPr>
          <p:cNvPr id="8" name="Rectangle 43"/>
          <p:cNvSpPr txBox="1">
            <a:spLocks noChangeArrowheads="1"/>
          </p:cNvSpPr>
          <p:nvPr/>
        </p:nvSpPr>
        <p:spPr>
          <a:xfrm>
            <a:off x="557213" y="1027134"/>
            <a:ext cx="11123308" cy="501041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endParaRPr lang="en-GB" sz="24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55719" y="6454371"/>
            <a:ext cx="4114800" cy="365125"/>
          </a:xfrm>
        </p:spPr>
        <p:txBody>
          <a:bodyPr/>
          <a:lstStyle/>
          <a:p>
            <a:r>
              <a:rPr lang="de-DE" dirty="0"/>
              <a:t>MBSHC-21,  </a:t>
            </a:r>
            <a:r>
              <a:rPr lang="de-DE" dirty="0" err="1"/>
              <a:t>Cadiz</a:t>
            </a:r>
            <a:r>
              <a:rPr lang="en-GB" dirty="0"/>
              <a:t>, Spain (11-13 June 2019)</a:t>
            </a:r>
            <a:endParaRPr lang="de-D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7B93AC-E971-9141-91BA-214FCDE6E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382" y="1331227"/>
            <a:ext cx="11984618" cy="4372180"/>
          </a:xfrm>
        </p:spPr>
        <p:txBody>
          <a:bodyPr>
            <a:normAutofit/>
          </a:bodyPr>
          <a:lstStyle/>
          <a:p>
            <a:r>
              <a:rPr lang="en-GB" dirty="0"/>
              <a:t>Provide a brief </a:t>
            </a:r>
            <a:r>
              <a:rPr lang="en-GB" dirty="0">
                <a:solidFill>
                  <a:srgbClr val="FF0000"/>
                </a:solidFill>
              </a:rPr>
              <a:t>history about the MBSHC </a:t>
            </a:r>
            <a:r>
              <a:rPr lang="en-GB" dirty="0"/>
              <a:t>to be posted on the IHO web page </a:t>
            </a:r>
            <a:r>
              <a:rPr lang="en-GB" i="1" dirty="0"/>
              <a:t>(action 2)  </a:t>
            </a:r>
          </a:p>
          <a:p>
            <a:r>
              <a:rPr lang="en-GB" dirty="0"/>
              <a:t>RHC Chair to request National Coordinators to review </a:t>
            </a:r>
            <a:r>
              <a:rPr lang="en-GB" i="1" dirty="0"/>
              <a:t>(Action 8)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>
                <a:sym typeface="Wingdings" pitchFamily="2" charset="2"/>
              </a:rPr>
              <a:t> Relevant Annex of </a:t>
            </a:r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GMDSS Master Plan</a:t>
            </a:r>
          </a:p>
          <a:p>
            <a:pPr marL="0" indent="0">
              <a:buNone/>
            </a:pPr>
            <a:r>
              <a:rPr lang="en-GB" dirty="0">
                <a:sym typeface="Wingdings" pitchFamily="2" charset="2"/>
              </a:rPr>
              <a:t>	 IHO Publ. </a:t>
            </a:r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C-55</a:t>
            </a:r>
            <a:r>
              <a:rPr lang="en-GB" dirty="0">
                <a:sym typeface="Wingdings" pitchFamily="2" charset="2"/>
              </a:rPr>
              <a:t> </a:t>
            </a:r>
          </a:p>
          <a:p>
            <a:r>
              <a:rPr lang="en-GB" dirty="0">
                <a:sym typeface="Wingdings" pitchFamily="2" charset="2"/>
              </a:rPr>
              <a:t>RHC Chairs to consider the duties for the </a:t>
            </a:r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Regional Seabed 2030 Coordinator</a:t>
            </a:r>
            <a:r>
              <a:rPr lang="en-GB" dirty="0">
                <a:sym typeface="Wingdings" pitchFamily="2" charset="2"/>
              </a:rPr>
              <a:t>/ Mechanism  </a:t>
            </a:r>
            <a:r>
              <a:rPr lang="en-GB" i="1" dirty="0">
                <a:sym typeface="Wingdings" pitchFamily="2" charset="2"/>
              </a:rPr>
              <a:t>(Action 12)</a:t>
            </a:r>
          </a:p>
          <a:p>
            <a:r>
              <a:rPr lang="en-GB" dirty="0">
                <a:sym typeface="Wingdings" pitchFamily="2" charset="2"/>
              </a:rPr>
              <a:t>Include </a:t>
            </a:r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Seabed 2030 in the RHCs work plan </a:t>
            </a:r>
            <a:r>
              <a:rPr lang="en-GB" i="1" dirty="0">
                <a:sym typeface="Wingdings" pitchFamily="2" charset="2"/>
              </a:rPr>
              <a:t>(Action 12)</a:t>
            </a:r>
          </a:p>
          <a:p>
            <a:r>
              <a:rPr lang="en-GB" dirty="0">
                <a:sym typeface="Wingdings" pitchFamily="2" charset="2"/>
              </a:rPr>
              <a:t>RHCs Chairs to report to A-2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6612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56F9B5-BBE0-C74D-9AD3-5A483BF04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Recommendations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10192C-2D82-EB4C-834F-ED04833E4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2354"/>
            <a:ext cx="10515600" cy="4351338"/>
          </a:xfrm>
        </p:spPr>
        <p:txBody>
          <a:bodyPr/>
          <a:lstStyle/>
          <a:p>
            <a:r>
              <a:rPr lang="en-GB"/>
              <a:t>Encourage closer engagement of the National MSI Coordinators of MSs with the relevant NAVAREA Coordinators</a:t>
            </a:r>
          </a:p>
          <a:p>
            <a:endParaRPr lang="en-GB"/>
          </a:p>
          <a:p>
            <a:r>
              <a:rPr lang="en-GB"/>
              <a:t>RHCs to encourage MSs to use appropriate CATZOC values as input for for C-55 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RHCs to encourage MSs to use meaningful CATZOC values (CATZOC U not to be used)</a:t>
            </a:r>
          </a:p>
          <a:p>
            <a:endParaRPr lang="en-GB"/>
          </a:p>
          <a:p>
            <a:pPr marL="0" indent="0">
              <a:buNone/>
            </a:pPr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548A3FD-A6BE-D94F-9717-1A75937C1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IHO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99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56F9B5-BBE0-C74D-9AD3-5A483BF04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Recommendations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10192C-2D82-EB4C-834F-ED04833E4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5494"/>
            <a:ext cx="10515600" cy="4567011"/>
          </a:xfrm>
        </p:spPr>
        <p:txBody>
          <a:bodyPr>
            <a:normAutofit fontScale="77500" lnSpcReduction="20000"/>
          </a:bodyPr>
          <a:lstStyle/>
          <a:p>
            <a:r>
              <a:rPr lang="en-GB" sz="3300" dirty="0"/>
              <a:t>MSs to support the production of S-100 showcase and S-100 products test bed platform</a:t>
            </a:r>
          </a:p>
          <a:p>
            <a:endParaRPr lang="en-GB" sz="3300" dirty="0"/>
          </a:p>
          <a:p>
            <a:r>
              <a:rPr lang="en-GB" sz="3300" dirty="0"/>
              <a:t>MSs to contribute to S-122 and S-123 dataset</a:t>
            </a:r>
          </a:p>
          <a:p>
            <a:endParaRPr lang="en-GB" sz="3300" dirty="0"/>
          </a:p>
          <a:p>
            <a:r>
              <a:rPr lang="en-GB" sz="3300" dirty="0"/>
              <a:t>MSs to participate to PSs development</a:t>
            </a:r>
          </a:p>
          <a:p>
            <a:endParaRPr lang="en-GB" sz="3300" dirty="0"/>
          </a:p>
          <a:p>
            <a:r>
              <a:rPr lang="en-GB" sz="3300" dirty="0"/>
              <a:t>MSs to Support development of IHO Hydrographic dictionary (Spanish and Russian)</a:t>
            </a:r>
          </a:p>
          <a:p>
            <a:endParaRPr lang="en-GB" sz="3300" dirty="0"/>
          </a:p>
          <a:p>
            <a:r>
              <a:rPr lang="en-GB" sz="3300" dirty="0"/>
              <a:t>RHC Chair to consider to include an agenda item in RHC meetings to support the IHR Editorial Board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548A3FD-A6BE-D94F-9717-1A75937C1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IHO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631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/>
              <a:t>Action requested of MBSHC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MBSHC21 is invited to</a:t>
            </a:r>
            <a:r>
              <a:rPr lang="en-GB" dirty="0"/>
              <a:t>: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sz="2800" dirty="0"/>
              <a:t>Note the report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sz="2800" dirty="0"/>
              <a:t>Take any action deemed necessary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7936282" y="62459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/>
              <a:t>Rear</a:t>
            </a:r>
            <a:r>
              <a:rPr lang="it-IT" dirty="0"/>
              <a:t> </a:t>
            </a:r>
            <a:r>
              <a:rPr lang="it-IT" dirty="0" err="1"/>
              <a:t>Admiral</a:t>
            </a:r>
            <a:r>
              <a:rPr lang="it-IT" dirty="0"/>
              <a:t> Luigi </a:t>
            </a:r>
            <a:r>
              <a:rPr lang="it-IT" dirty="0" err="1"/>
              <a:t>Sinapi</a:t>
            </a:r>
            <a:r>
              <a:rPr lang="it-IT" dirty="0"/>
              <a:t> – MBSHC Chair</a:t>
            </a:r>
            <a:endParaRPr lang="de-DE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/>
              <a:t>MBSHC-21,  </a:t>
            </a:r>
            <a:r>
              <a:rPr lang="de-DE" dirty="0" err="1"/>
              <a:t>Cadiz</a:t>
            </a:r>
            <a:r>
              <a:rPr lang="en-GB" dirty="0"/>
              <a:t>, Spain (11-13 June 2019)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6354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" id="{C657DD33-74A5-46FF-87DC-702489CC64DD}" vid="{C4CF7E2C-A930-4DFE-9432-DAC967E2A5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 presentations template</Template>
  <TotalTime>2345</TotalTime>
  <Words>443</Words>
  <Application>Microsoft Macintosh PowerPoint</Application>
  <PresentationFormat>Widescreen</PresentationFormat>
  <Paragraphs>92</Paragraphs>
  <Slides>9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   IRCC11 main outcome that may affect MBSHC   IRCC-10 Genova, Italy (3-5 June 2019) </vt:lpstr>
      <vt:lpstr>Introduction</vt:lpstr>
      <vt:lpstr>RHC’s Reports outcomes</vt:lpstr>
      <vt:lpstr>Resolution 2/1997</vt:lpstr>
      <vt:lpstr>Seabed 2030 involvement</vt:lpstr>
      <vt:lpstr>Actions </vt:lpstr>
      <vt:lpstr>Recommendations</vt:lpstr>
      <vt:lpstr>Recommendations </vt:lpstr>
      <vt:lpstr>Action requested of MBSHC</vt:lpstr>
    </vt:vector>
  </TitlesOfParts>
  <Company>IHO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DTech</dc:creator>
  <cp:lastModifiedBy>Marta Pratellesi</cp:lastModifiedBy>
  <cp:revision>154</cp:revision>
  <cp:lastPrinted>2017-10-13T08:19:11Z</cp:lastPrinted>
  <dcterms:created xsi:type="dcterms:W3CDTF">2017-10-09T13:46:17Z</dcterms:created>
  <dcterms:modified xsi:type="dcterms:W3CDTF">2019-06-11T05:16:07Z</dcterms:modified>
</cp:coreProperties>
</file>