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1"/>
  </p:notesMasterIdLst>
  <p:handoutMasterIdLst>
    <p:handoutMasterId r:id="rId42"/>
  </p:handoutMasterIdLst>
  <p:sldIdLst>
    <p:sldId id="256" r:id="rId2"/>
    <p:sldId id="330" r:id="rId3"/>
    <p:sldId id="331" r:id="rId4"/>
    <p:sldId id="333" r:id="rId5"/>
    <p:sldId id="364" r:id="rId6"/>
    <p:sldId id="362" r:id="rId7"/>
    <p:sldId id="365" r:id="rId8"/>
    <p:sldId id="309" r:id="rId9"/>
    <p:sldId id="323" r:id="rId10"/>
    <p:sldId id="322" r:id="rId11"/>
    <p:sldId id="324" r:id="rId12"/>
    <p:sldId id="363" r:id="rId13"/>
    <p:sldId id="328" r:id="rId14"/>
    <p:sldId id="329" r:id="rId15"/>
    <p:sldId id="360" r:id="rId16"/>
    <p:sldId id="327" r:id="rId17"/>
    <p:sldId id="334" r:id="rId18"/>
    <p:sldId id="335" r:id="rId19"/>
    <p:sldId id="336" r:id="rId20"/>
    <p:sldId id="339" r:id="rId21"/>
    <p:sldId id="340" r:id="rId22"/>
    <p:sldId id="341" r:id="rId23"/>
    <p:sldId id="342" r:id="rId24"/>
    <p:sldId id="343" r:id="rId25"/>
    <p:sldId id="344" r:id="rId26"/>
    <p:sldId id="345" r:id="rId27"/>
    <p:sldId id="346" r:id="rId28"/>
    <p:sldId id="347" r:id="rId29"/>
    <p:sldId id="348" r:id="rId30"/>
    <p:sldId id="361" r:id="rId31"/>
    <p:sldId id="357" r:id="rId32"/>
    <p:sldId id="355" r:id="rId33"/>
    <p:sldId id="352" r:id="rId34"/>
    <p:sldId id="353" r:id="rId35"/>
    <p:sldId id="358" r:id="rId36"/>
    <p:sldId id="354" r:id="rId37"/>
    <p:sldId id="366" r:id="rId38"/>
    <p:sldId id="359" r:id="rId39"/>
    <p:sldId id="28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ke Osborne" initials="M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autoAdjust="0"/>
  </p:normalViewPr>
  <p:slideViewPr>
    <p:cSldViewPr>
      <p:cViewPr>
        <p:scale>
          <a:sx n="62" d="100"/>
          <a:sy n="62" d="100"/>
        </p:scale>
        <p:origin x="-3024" y="-11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80E8D8-2671-994E-8BEF-69E2D560B301}" type="doc">
      <dgm:prSet loTypeId="urn:microsoft.com/office/officeart/2005/8/layout/pyramid1" loCatId="pyramid" qsTypeId="urn:microsoft.com/office/officeart/2005/8/quickstyle/simple4" qsCatId="simple" csTypeId="urn:microsoft.com/office/officeart/2005/8/colors/accent1_2" csCatId="accent1" phldr="1"/>
      <dgm:spPr/>
    </dgm:pt>
    <dgm:pt modelId="{B34E345D-BD08-1C4B-BB80-76F9AAE01ED6}">
      <dgm:prSet phldrT="[Text]"/>
      <dgm:spPr/>
      <dgm:t>
        <a:bodyPr/>
        <a:lstStyle/>
        <a:p>
          <a:r>
            <a:rPr lang="en-US" dirty="0" smtClean="0"/>
            <a:t>Knowledge</a:t>
          </a:r>
          <a:endParaRPr lang="en-US" dirty="0"/>
        </a:p>
      </dgm:t>
    </dgm:pt>
    <dgm:pt modelId="{92D1E4BF-ED7E-5A45-A7DF-1BBBDD4576D7}" type="parTrans" cxnId="{FAD6FC94-B98F-144D-9593-86D9A30DA546}">
      <dgm:prSet/>
      <dgm:spPr/>
      <dgm:t>
        <a:bodyPr/>
        <a:lstStyle/>
        <a:p>
          <a:endParaRPr lang="en-US"/>
        </a:p>
      </dgm:t>
    </dgm:pt>
    <dgm:pt modelId="{FAE27DC3-A8C2-1E4B-9DAA-FB24E86745A9}" type="sibTrans" cxnId="{FAD6FC94-B98F-144D-9593-86D9A30DA546}">
      <dgm:prSet/>
      <dgm:spPr/>
      <dgm:t>
        <a:bodyPr/>
        <a:lstStyle/>
        <a:p>
          <a:endParaRPr lang="en-US"/>
        </a:p>
      </dgm:t>
    </dgm:pt>
    <dgm:pt modelId="{F50329E4-18DF-1C4D-AC67-54521E98C914}">
      <dgm:prSet phldrT="[Text]"/>
      <dgm:spPr/>
      <dgm:t>
        <a:bodyPr/>
        <a:lstStyle/>
        <a:p>
          <a:r>
            <a:rPr lang="en-US" dirty="0" smtClean="0"/>
            <a:t>Information</a:t>
          </a:r>
          <a:endParaRPr lang="en-US" dirty="0"/>
        </a:p>
      </dgm:t>
    </dgm:pt>
    <dgm:pt modelId="{217FD9D1-AA7D-BF4C-B28C-7EC44B3A20FE}" type="parTrans" cxnId="{230C6248-6487-6843-B30E-5D39C34CAE4A}">
      <dgm:prSet/>
      <dgm:spPr/>
      <dgm:t>
        <a:bodyPr/>
        <a:lstStyle/>
        <a:p>
          <a:endParaRPr lang="en-US"/>
        </a:p>
      </dgm:t>
    </dgm:pt>
    <dgm:pt modelId="{DECCE908-6429-C949-9DDA-49129FE73FCF}" type="sibTrans" cxnId="{230C6248-6487-6843-B30E-5D39C34CAE4A}">
      <dgm:prSet/>
      <dgm:spPr/>
      <dgm:t>
        <a:bodyPr/>
        <a:lstStyle/>
        <a:p>
          <a:endParaRPr lang="en-US"/>
        </a:p>
      </dgm:t>
    </dgm:pt>
    <dgm:pt modelId="{A0979019-79BD-844B-B9A7-3A31696B8302}">
      <dgm:prSet phldrT="[Text]"/>
      <dgm:spPr/>
      <dgm:t>
        <a:bodyPr/>
        <a:lstStyle/>
        <a:p>
          <a:r>
            <a:rPr lang="en-US" dirty="0" smtClean="0"/>
            <a:t>Data</a:t>
          </a:r>
          <a:endParaRPr lang="en-US" dirty="0"/>
        </a:p>
      </dgm:t>
    </dgm:pt>
    <dgm:pt modelId="{D39B6FE4-D646-144D-893F-AC85012F0B1E}" type="parTrans" cxnId="{3E8903C9-DA07-B749-8651-45E530ABD3B4}">
      <dgm:prSet/>
      <dgm:spPr/>
      <dgm:t>
        <a:bodyPr/>
        <a:lstStyle/>
        <a:p>
          <a:endParaRPr lang="en-US"/>
        </a:p>
      </dgm:t>
    </dgm:pt>
    <dgm:pt modelId="{F8858332-8564-D144-845D-6CED22DD7014}" type="sibTrans" cxnId="{3E8903C9-DA07-B749-8651-45E530ABD3B4}">
      <dgm:prSet/>
      <dgm:spPr/>
      <dgm:t>
        <a:bodyPr/>
        <a:lstStyle/>
        <a:p>
          <a:endParaRPr lang="en-US"/>
        </a:p>
      </dgm:t>
    </dgm:pt>
    <dgm:pt modelId="{533ED9DD-BA96-D84F-9784-4F852A80CB97}" type="pres">
      <dgm:prSet presAssocID="{9780E8D8-2671-994E-8BEF-69E2D560B301}" presName="Name0" presStyleCnt="0">
        <dgm:presLayoutVars>
          <dgm:dir/>
          <dgm:animLvl val="lvl"/>
          <dgm:resizeHandles val="exact"/>
        </dgm:presLayoutVars>
      </dgm:prSet>
      <dgm:spPr/>
    </dgm:pt>
    <dgm:pt modelId="{9DA802F5-AAA1-9542-BFBD-3AF11F54DCC2}" type="pres">
      <dgm:prSet presAssocID="{B34E345D-BD08-1C4B-BB80-76F9AAE01ED6}" presName="Name8" presStyleCnt="0"/>
      <dgm:spPr/>
    </dgm:pt>
    <dgm:pt modelId="{B4F118CD-EB2D-B244-88AF-A9ED882541A2}" type="pres">
      <dgm:prSet presAssocID="{B34E345D-BD08-1C4B-BB80-76F9AAE01ED6}" presName="level" presStyleLbl="node1" presStyleIdx="0" presStyleCnt="3">
        <dgm:presLayoutVars>
          <dgm:chMax val="1"/>
          <dgm:bulletEnabled val="1"/>
        </dgm:presLayoutVars>
      </dgm:prSet>
      <dgm:spPr/>
      <dgm:t>
        <a:bodyPr/>
        <a:lstStyle/>
        <a:p>
          <a:endParaRPr lang="en-US"/>
        </a:p>
      </dgm:t>
    </dgm:pt>
    <dgm:pt modelId="{3C1A7259-8455-FB43-A32E-21D8243E1460}" type="pres">
      <dgm:prSet presAssocID="{B34E345D-BD08-1C4B-BB80-76F9AAE01ED6}" presName="levelTx" presStyleLbl="revTx" presStyleIdx="0" presStyleCnt="0">
        <dgm:presLayoutVars>
          <dgm:chMax val="1"/>
          <dgm:bulletEnabled val="1"/>
        </dgm:presLayoutVars>
      </dgm:prSet>
      <dgm:spPr/>
      <dgm:t>
        <a:bodyPr/>
        <a:lstStyle/>
        <a:p>
          <a:endParaRPr lang="en-US"/>
        </a:p>
      </dgm:t>
    </dgm:pt>
    <dgm:pt modelId="{B3B9634C-C10D-5C40-966D-3C010660CF6E}" type="pres">
      <dgm:prSet presAssocID="{F50329E4-18DF-1C4D-AC67-54521E98C914}" presName="Name8" presStyleCnt="0"/>
      <dgm:spPr/>
    </dgm:pt>
    <dgm:pt modelId="{A80CDBC4-D3BF-7545-AAD4-450841FA36A0}" type="pres">
      <dgm:prSet presAssocID="{F50329E4-18DF-1C4D-AC67-54521E98C914}" presName="level" presStyleLbl="node1" presStyleIdx="1" presStyleCnt="3">
        <dgm:presLayoutVars>
          <dgm:chMax val="1"/>
          <dgm:bulletEnabled val="1"/>
        </dgm:presLayoutVars>
      </dgm:prSet>
      <dgm:spPr/>
      <dgm:t>
        <a:bodyPr/>
        <a:lstStyle/>
        <a:p>
          <a:endParaRPr lang="en-US"/>
        </a:p>
      </dgm:t>
    </dgm:pt>
    <dgm:pt modelId="{C0405A11-69F8-514A-AEC7-7555AEDA4D20}" type="pres">
      <dgm:prSet presAssocID="{F50329E4-18DF-1C4D-AC67-54521E98C914}" presName="levelTx" presStyleLbl="revTx" presStyleIdx="0" presStyleCnt="0">
        <dgm:presLayoutVars>
          <dgm:chMax val="1"/>
          <dgm:bulletEnabled val="1"/>
        </dgm:presLayoutVars>
      </dgm:prSet>
      <dgm:spPr/>
      <dgm:t>
        <a:bodyPr/>
        <a:lstStyle/>
        <a:p>
          <a:endParaRPr lang="en-US"/>
        </a:p>
      </dgm:t>
    </dgm:pt>
    <dgm:pt modelId="{063E34E6-95DE-FB40-BAD5-DB0CED8FD76D}" type="pres">
      <dgm:prSet presAssocID="{A0979019-79BD-844B-B9A7-3A31696B8302}" presName="Name8" presStyleCnt="0"/>
      <dgm:spPr/>
    </dgm:pt>
    <dgm:pt modelId="{BC2564D2-EEC2-3B42-8E59-2DDF0568190C}" type="pres">
      <dgm:prSet presAssocID="{A0979019-79BD-844B-B9A7-3A31696B8302}" presName="level" presStyleLbl="node1" presStyleIdx="2" presStyleCnt="3">
        <dgm:presLayoutVars>
          <dgm:chMax val="1"/>
          <dgm:bulletEnabled val="1"/>
        </dgm:presLayoutVars>
      </dgm:prSet>
      <dgm:spPr/>
      <dgm:t>
        <a:bodyPr/>
        <a:lstStyle/>
        <a:p>
          <a:endParaRPr lang="en-US"/>
        </a:p>
      </dgm:t>
    </dgm:pt>
    <dgm:pt modelId="{7643ED20-13F5-DE45-AF58-1434773D96AD}" type="pres">
      <dgm:prSet presAssocID="{A0979019-79BD-844B-B9A7-3A31696B8302}" presName="levelTx" presStyleLbl="revTx" presStyleIdx="0" presStyleCnt="0">
        <dgm:presLayoutVars>
          <dgm:chMax val="1"/>
          <dgm:bulletEnabled val="1"/>
        </dgm:presLayoutVars>
      </dgm:prSet>
      <dgm:spPr/>
      <dgm:t>
        <a:bodyPr/>
        <a:lstStyle/>
        <a:p>
          <a:endParaRPr lang="en-US"/>
        </a:p>
      </dgm:t>
    </dgm:pt>
  </dgm:ptLst>
  <dgm:cxnLst>
    <dgm:cxn modelId="{230C6248-6487-6843-B30E-5D39C34CAE4A}" srcId="{9780E8D8-2671-994E-8BEF-69E2D560B301}" destId="{F50329E4-18DF-1C4D-AC67-54521E98C914}" srcOrd="1" destOrd="0" parTransId="{217FD9D1-AA7D-BF4C-B28C-7EC44B3A20FE}" sibTransId="{DECCE908-6429-C949-9DDA-49129FE73FCF}"/>
    <dgm:cxn modelId="{D3F90F86-301C-45CB-A191-0819D7B28DBE}" type="presOf" srcId="{F50329E4-18DF-1C4D-AC67-54521E98C914}" destId="{A80CDBC4-D3BF-7545-AAD4-450841FA36A0}" srcOrd="0" destOrd="0" presId="urn:microsoft.com/office/officeart/2005/8/layout/pyramid1"/>
    <dgm:cxn modelId="{41B752E1-C455-456F-B0B6-0D981187D41F}" type="presOf" srcId="{B34E345D-BD08-1C4B-BB80-76F9AAE01ED6}" destId="{3C1A7259-8455-FB43-A32E-21D8243E1460}" srcOrd="1" destOrd="0" presId="urn:microsoft.com/office/officeart/2005/8/layout/pyramid1"/>
    <dgm:cxn modelId="{3E8903C9-DA07-B749-8651-45E530ABD3B4}" srcId="{9780E8D8-2671-994E-8BEF-69E2D560B301}" destId="{A0979019-79BD-844B-B9A7-3A31696B8302}" srcOrd="2" destOrd="0" parTransId="{D39B6FE4-D646-144D-893F-AC85012F0B1E}" sibTransId="{F8858332-8564-D144-845D-6CED22DD7014}"/>
    <dgm:cxn modelId="{C3AA2483-7DAA-4C02-8C9F-CDBE427997EF}" type="presOf" srcId="{9780E8D8-2671-994E-8BEF-69E2D560B301}" destId="{533ED9DD-BA96-D84F-9784-4F852A80CB97}" srcOrd="0" destOrd="0" presId="urn:microsoft.com/office/officeart/2005/8/layout/pyramid1"/>
    <dgm:cxn modelId="{17569A8F-FC02-4FB1-8228-DA0D2AE27AEF}" type="presOf" srcId="{A0979019-79BD-844B-B9A7-3A31696B8302}" destId="{BC2564D2-EEC2-3B42-8E59-2DDF0568190C}" srcOrd="0" destOrd="0" presId="urn:microsoft.com/office/officeart/2005/8/layout/pyramid1"/>
    <dgm:cxn modelId="{51B68C8E-910E-4AC0-9FA9-547CB8134873}" type="presOf" srcId="{F50329E4-18DF-1C4D-AC67-54521E98C914}" destId="{C0405A11-69F8-514A-AEC7-7555AEDA4D20}" srcOrd="1" destOrd="0" presId="urn:microsoft.com/office/officeart/2005/8/layout/pyramid1"/>
    <dgm:cxn modelId="{DB89B942-D0A9-46E4-912A-832BEA9B072F}" type="presOf" srcId="{B34E345D-BD08-1C4B-BB80-76F9AAE01ED6}" destId="{B4F118CD-EB2D-B244-88AF-A9ED882541A2}" srcOrd="0" destOrd="0" presId="urn:microsoft.com/office/officeart/2005/8/layout/pyramid1"/>
    <dgm:cxn modelId="{FAD6FC94-B98F-144D-9593-86D9A30DA546}" srcId="{9780E8D8-2671-994E-8BEF-69E2D560B301}" destId="{B34E345D-BD08-1C4B-BB80-76F9AAE01ED6}" srcOrd="0" destOrd="0" parTransId="{92D1E4BF-ED7E-5A45-A7DF-1BBBDD4576D7}" sibTransId="{FAE27DC3-A8C2-1E4B-9DAA-FB24E86745A9}"/>
    <dgm:cxn modelId="{DB2675AC-DE80-48A1-BA83-4929A95CC8E3}" type="presOf" srcId="{A0979019-79BD-844B-B9A7-3A31696B8302}" destId="{7643ED20-13F5-DE45-AF58-1434773D96AD}" srcOrd="1" destOrd="0" presId="urn:microsoft.com/office/officeart/2005/8/layout/pyramid1"/>
    <dgm:cxn modelId="{67A4F57E-A214-4021-B35B-7CCD9A17E2D4}" type="presParOf" srcId="{533ED9DD-BA96-D84F-9784-4F852A80CB97}" destId="{9DA802F5-AAA1-9542-BFBD-3AF11F54DCC2}" srcOrd="0" destOrd="0" presId="urn:microsoft.com/office/officeart/2005/8/layout/pyramid1"/>
    <dgm:cxn modelId="{9CA6EB39-402F-4FD6-8F95-46A3585AF141}" type="presParOf" srcId="{9DA802F5-AAA1-9542-BFBD-3AF11F54DCC2}" destId="{B4F118CD-EB2D-B244-88AF-A9ED882541A2}" srcOrd="0" destOrd="0" presId="urn:microsoft.com/office/officeart/2005/8/layout/pyramid1"/>
    <dgm:cxn modelId="{956EF0EC-A9CA-42E3-A856-7193682548BB}" type="presParOf" srcId="{9DA802F5-AAA1-9542-BFBD-3AF11F54DCC2}" destId="{3C1A7259-8455-FB43-A32E-21D8243E1460}" srcOrd="1" destOrd="0" presId="urn:microsoft.com/office/officeart/2005/8/layout/pyramid1"/>
    <dgm:cxn modelId="{5B530F31-973B-43C3-A877-C82F495ED760}" type="presParOf" srcId="{533ED9DD-BA96-D84F-9784-4F852A80CB97}" destId="{B3B9634C-C10D-5C40-966D-3C010660CF6E}" srcOrd="1" destOrd="0" presId="urn:microsoft.com/office/officeart/2005/8/layout/pyramid1"/>
    <dgm:cxn modelId="{E7B11B42-9F08-478D-A07C-DCB7D7CD52F0}" type="presParOf" srcId="{B3B9634C-C10D-5C40-966D-3C010660CF6E}" destId="{A80CDBC4-D3BF-7545-AAD4-450841FA36A0}" srcOrd="0" destOrd="0" presId="urn:microsoft.com/office/officeart/2005/8/layout/pyramid1"/>
    <dgm:cxn modelId="{A62A815D-21E9-47EF-85C7-9023F2C9709E}" type="presParOf" srcId="{B3B9634C-C10D-5C40-966D-3C010660CF6E}" destId="{C0405A11-69F8-514A-AEC7-7555AEDA4D20}" srcOrd="1" destOrd="0" presId="urn:microsoft.com/office/officeart/2005/8/layout/pyramid1"/>
    <dgm:cxn modelId="{45529223-33A5-4864-A4B2-263A1B3F83D9}" type="presParOf" srcId="{533ED9DD-BA96-D84F-9784-4F852A80CB97}" destId="{063E34E6-95DE-FB40-BAD5-DB0CED8FD76D}" srcOrd="2" destOrd="0" presId="urn:microsoft.com/office/officeart/2005/8/layout/pyramid1"/>
    <dgm:cxn modelId="{4EEBEA04-E940-4FDF-9895-09101DA26B63}" type="presParOf" srcId="{063E34E6-95DE-FB40-BAD5-DB0CED8FD76D}" destId="{BC2564D2-EEC2-3B42-8E59-2DDF0568190C}" srcOrd="0" destOrd="0" presId="urn:microsoft.com/office/officeart/2005/8/layout/pyramid1"/>
    <dgm:cxn modelId="{65A2E938-CFCC-463E-ABB4-257E8BD24B64}" type="presParOf" srcId="{063E34E6-95DE-FB40-BAD5-DB0CED8FD76D}" destId="{7643ED20-13F5-DE45-AF58-1434773D96A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EB9C4A-9E71-664F-9227-454D5F4392D4}" type="doc">
      <dgm:prSet loTypeId="urn:microsoft.com/office/officeart/2005/8/layout/matrix2" loCatId="matrix" qsTypeId="urn:microsoft.com/office/officeart/2005/8/quickstyle/simple4" qsCatId="simple" csTypeId="urn:microsoft.com/office/officeart/2005/8/colors/accent1_2" csCatId="accent1" phldr="1"/>
      <dgm:spPr/>
      <dgm:t>
        <a:bodyPr/>
        <a:lstStyle/>
        <a:p>
          <a:endParaRPr lang="en-US"/>
        </a:p>
      </dgm:t>
    </dgm:pt>
    <dgm:pt modelId="{1B4444F5-3C8A-1049-93D0-334291BC28E5}">
      <dgm:prSet phldrT="[Text]"/>
      <dgm:spPr>
        <a:solidFill>
          <a:schemeClr val="bg2">
            <a:lumMod val="25000"/>
          </a:schemeClr>
        </a:solidFill>
      </dgm:spPr>
      <dgm:t>
        <a:bodyPr/>
        <a:lstStyle/>
        <a:p>
          <a:r>
            <a:rPr lang="en-US" dirty="0" smtClean="0"/>
            <a:t>Policy &amp; Governance</a:t>
          </a:r>
        </a:p>
        <a:p>
          <a:r>
            <a:rPr lang="en-US" dirty="0" smtClean="0"/>
            <a:t>(People)</a:t>
          </a:r>
          <a:endParaRPr lang="en-US" dirty="0"/>
        </a:p>
      </dgm:t>
    </dgm:pt>
    <dgm:pt modelId="{B89BAD5F-1028-7D4B-8059-1A11393E3834}" type="parTrans" cxnId="{2147CC56-1F98-3344-B6E9-4D92B7B5F194}">
      <dgm:prSet/>
      <dgm:spPr/>
      <dgm:t>
        <a:bodyPr/>
        <a:lstStyle/>
        <a:p>
          <a:endParaRPr lang="en-US"/>
        </a:p>
      </dgm:t>
    </dgm:pt>
    <dgm:pt modelId="{6FDB86B7-FBE1-FA4E-9050-F3262DC0E3E1}" type="sibTrans" cxnId="{2147CC56-1F98-3344-B6E9-4D92B7B5F194}">
      <dgm:prSet/>
      <dgm:spPr/>
      <dgm:t>
        <a:bodyPr/>
        <a:lstStyle/>
        <a:p>
          <a:endParaRPr lang="en-US"/>
        </a:p>
      </dgm:t>
    </dgm:pt>
    <dgm:pt modelId="{4B10F53D-D9C5-984D-9E5E-397C8CDCF005}">
      <dgm:prSet phldrT="[Text]"/>
      <dgm:spPr>
        <a:solidFill>
          <a:schemeClr val="accent1">
            <a:lumMod val="75000"/>
          </a:schemeClr>
        </a:solidFill>
      </dgm:spPr>
      <dgm:t>
        <a:bodyPr/>
        <a:lstStyle/>
        <a:p>
          <a:r>
            <a:rPr lang="en-US" dirty="0" smtClean="0"/>
            <a:t>Technical Standards</a:t>
          </a:r>
        </a:p>
        <a:p>
          <a:r>
            <a:rPr lang="en-US" dirty="0" smtClean="0"/>
            <a:t>(Standards)</a:t>
          </a:r>
          <a:endParaRPr lang="en-US" dirty="0"/>
        </a:p>
      </dgm:t>
    </dgm:pt>
    <dgm:pt modelId="{1B0A0ECB-8462-CA4D-9FB1-FF87167595C1}" type="parTrans" cxnId="{81413B7C-6F34-674C-943D-4CF7658DAA7E}">
      <dgm:prSet/>
      <dgm:spPr/>
      <dgm:t>
        <a:bodyPr/>
        <a:lstStyle/>
        <a:p>
          <a:endParaRPr lang="en-US"/>
        </a:p>
      </dgm:t>
    </dgm:pt>
    <dgm:pt modelId="{FADEEF32-3214-D043-83C7-AB421AF647B5}" type="sibTrans" cxnId="{81413B7C-6F34-674C-943D-4CF7658DAA7E}">
      <dgm:prSet/>
      <dgm:spPr/>
      <dgm:t>
        <a:bodyPr/>
        <a:lstStyle/>
        <a:p>
          <a:endParaRPr lang="en-US"/>
        </a:p>
      </dgm:t>
    </dgm:pt>
    <dgm:pt modelId="{B69EC3BF-5B1C-6E4A-BCFC-ECF00C3FB916}">
      <dgm:prSet phldrT="[Text]"/>
      <dgm:spPr>
        <a:solidFill>
          <a:srgbClr val="FF6600"/>
        </a:solidFill>
      </dgm:spPr>
      <dgm:t>
        <a:bodyPr/>
        <a:lstStyle/>
        <a:p>
          <a:r>
            <a:rPr lang="en-US" dirty="0" smtClean="0"/>
            <a:t>Information Systems</a:t>
          </a:r>
        </a:p>
        <a:p>
          <a:r>
            <a:rPr lang="en-US" dirty="0" smtClean="0"/>
            <a:t>(ICT)</a:t>
          </a:r>
          <a:endParaRPr lang="en-US" dirty="0"/>
        </a:p>
      </dgm:t>
    </dgm:pt>
    <dgm:pt modelId="{59FB7F78-CAA9-3B4A-81A7-0509EC8B876C}" type="parTrans" cxnId="{29D72BE7-FC80-E54D-A0EB-C9D3A2EBC0FD}">
      <dgm:prSet/>
      <dgm:spPr/>
      <dgm:t>
        <a:bodyPr/>
        <a:lstStyle/>
        <a:p>
          <a:endParaRPr lang="en-US"/>
        </a:p>
      </dgm:t>
    </dgm:pt>
    <dgm:pt modelId="{92A110DB-EB75-AD4D-BAB6-EFDAC8BA672F}" type="sibTrans" cxnId="{29D72BE7-FC80-E54D-A0EB-C9D3A2EBC0FD}">
      <dgm:prSet/>
      <dgm:spPr/>
      <dgm:t>
        <a:bodyPr/>
        <a:lstStyle/>
        <a:p>
          <a:endParaRPr lang="en-US"/>
        </a:p>
      </dgm:t>
    </dgm:pt>
    <dgm:pt modelId="{746DEBC7-44F6-5246-BB3E-7852BEE94DE0}">
      <dgm:prSet phldrT="[Text]"/>
      <dgm:spPr>
        <a:solidFill>
          <a:schemeClr val="accent6">
            <a:lumMod val="75000"/>
          </a:schemeClr>
        </a:solidFill>
      </dgm:spPr>
      <dgm:t>
        <a:bodyPr/>
        <a:lstStyle/>
        <a:p>
          <a:r>
            <a:rPr lang="en-US" dirty="0" smtClean="0"/>
            <a:t>Geographic Content</a:t>
          </a:r>
        </a:p>
        <a:p>
          <a:r>
            <a:rPr lang="en-US" dirty="0" smtClean="0"/>
            <a:t>(Data)</a:t>
          </a:r>
          <a:endParaRPr lang="en-US" dirty="0"/>
        </a:p>
      </dgm:t>
    </dgm:pt>
    <dgm:pt modelId="{8D7D8C1B-8CAC-6C4B-A0D1-1B97BE5DF514}" type="parTrans" cxnId="{C3799C3F-4B13-574C-AFA3-F05BF87B87D4}">
      <dgm:prSet/>
      <dgm:spPr/>
      <dgm:t>
        <a:bodyPr/>
        <a:lstStyle/>
        <a:p>
          <a:endParaRPr lang="en-US"/>
        </a:p>
      </dgm:t>
    </dgm:pt>
    <dgm:pt modelId="{087B7E2B-E420-7746-83E7-7D1049DA58AA}" type="sibTrans" cxnId="{C3799C3F-4B13-574C-AFA3-F05BF87B87D4}">
      <dgm:prSet/>
      <dgm:spPr/>
      <dgm:t>
        <a:bodyPr/>
        <a:lstStyle/>
        <a:p>
          <a:endParaRPr lang="en-US"/>
        </a:p>
      </dgm:t>
    </dgm:pt>
    <dgm:pt modelId="{ABC0C6E4-B576-424F-AEB5-E9EE07D2B789}" type="pres">
      <dgm:prSet presAssocID="{27EB9C4A-9E71-664F-9227-454D5F4392D4}" presName="matrix" presStyleCnt="0">
        <dgm:presLayoutVars>
          <dgm:chMax val="1"/>
          <dgm:dir/>
          <dgm:resizeHandles val="exact"/>
        </dgm:presLayoutVars>
      </dgm:prSet>
      <dgm:spPr/>
      <dgm:t>
        <a:bodyPr/>
        <a:lstStyle/>
        <a:p>
          <a:endParaRPr lang="en-US"/>
        </a:p>
      </dgm:t>
    </dgm:pt>
    <dgm:pt modelId="{1DB65BCD-CA7D-7140-A4A6-BD50730B14BD}" type="pres">
      <dgm:prSet presAssocID="{27EB9C4A-9E71-664F-9227-454D5F4392D4}" presName="axisShape" presStyleLbl="bgShp" presStyleIdx="0" presStyleCnt="1"/>
      <dgm:spPr/>
    </dgm:pt>
    <dgm:pt modelId="{173026CE-4DDC-764F-889F-ACCBEA408443}" type="pres">
      <dgm:prSet presAssocID="{27EB9C4A-9E71-664F-9227-454D5F4392D4}" presName="rect1" presStyleLbl="node1" presStyleIdx="0" presStyleCnt="4">
        <dgm:presLayoutVars>
          <dgm:chMax val="0"/>
          <dgm:chPref val="0"/>
          <dgm:bulletEnabled val="1"/>
        </dgm:presLayoutVars>
      </dgm:prSet>
      <dgm:spPr/>
      <dgm:t>
        <a:bodyPr/>
        <a:lstStyle/>
        <a:p>
          <a:endParaRPr lang="en-US"/>
        </a:p>
      </dgm:t>
    </dgm:pt>
    <dgm:pt modelId="{EE7F49F1-FA0F-9749-9AD9-975CB0E1108D}" type="pres">
      <dgm:prSet presAssocID="{27EB9C4A-9E71-664F-9227-454D5F4392D4}" presName="rect2" presStyleLbl="node1" presStyleIdx="1" presStyleCnt="4">
        <dgm:presLayoutVars>
          <dgm:chMax val="0"/>
          <dgm:chPref val="0"/>
          <dgm:bulletEnabled val="1"/>
        </dgm:presLayoutVars>
      </dgm:prSet>
      <dgm:spPr/>
      <dgm:t>
        <a:bodyPr/>
        <a:lstStyle/>
        <a:p>
          <a:endParaRPr lang="en-US"/>
        </a:p>
      </dgm:t>
    </dgm:pt>
    <dgm:pt modelId="{1C57E717-D009-F44D-A196-A9593FE3E298}" type="pres">
      <dgm:prSet presAssocID="{27EB9C4A-9E71-664F-9227-454D5F4392D4}" presName="rect3" presStyleLbl="node1" presStyleIdx="2" presStyleCnt="4">
        <dgm:presLayoutVars>
          <dgm:chMax val="0"/>
          <dgm:chPref val="0"/>
          <dgm:bulletEnabled val="1"/>
        </dgm:presLayoutVars>
      </dgm:prSet>
      <dgm:spPr/>
      <dgm:t>
        <a:bodyPr/>
        <a:lstStyle/>
        <a:p>
          <a:endParaRPr lang="en-US"/>
        </a:p>
      </dgm:t>
    </dgm:pt>
    <dgm:pt modelId="{B80C6DA1-8764-FB44-B12E-04B909FEB167}" type="pres">
      <dgm:prSet presAssocID="{27EB9C4A-9E71-664F-9227-454D5F4392D4}" presName="rect4" presStyleLbl="node1" presStyleIdx="3" presStyleCnt="4">
        <dgm:presLayoutVars>
          <dgm:chMax val="0"/>
          <dgm:chPref val="0"/>
          <dgm:bulletEnabled val="1"/>
        </dgm:presLayoutVars>
      </dgm:prSet>
      <dgm:spPr/>
      <dgm:t>
        <a:bodyPr/>
        <a:lstStyle/>
        <a:p>
          <a:endParaRPr lang="en-US"/>
        </a:p>
      </dgm:t>
    </dgm:pt>
  </dgm:ptLst>
  <dgm:cxnLst>
    <dgm:cxn modelId="{C3799C3F-4B13-574C-AFA3-F05BF87B87D4}" srcId="{27EB9C4A-9E71-664F-9227-454D5F4392D4}" destId="{746DEBC7-44F6-5246-BB3E-7852BEE94DE0}" srcOrd="3" destOrd="0" parTransId="{8D7D8C1B-8CAC-6C4B-A0D1-1B97BE5DF514}" sibTransId="{087B7E2B-E420-7746-83E7-7D1049DA58AA}"/>
    <dgm:cxn modelId="{81413B7C-6F34-674C-943D-4CF7658DAA7E}" srcId="{27EB9C4A-9E71-664F-9227-454D5F4392D4}" destId="{4B10F53D-D9C5-984D-9E5E-397C8CDCF005}" srcOrd="1" destOrd="0" parTransId="{1B0A0ECB-8462-CA4D-9FB1-FF87167595C1}" sibTransId="{FADEEF32-3214-D043-83C7-AB421AF647B5}"/>
    <dgm:cxn modelId="{29D72BE7-FC80-E54D-A0EB-C9D3A2EBC0FD}" srcId="{27EB9C4A-9E71-664F-9227-454D5F4392D4}" destId="{B69EC3BF-5B1C-6E4A-BCFC-ECF00C3FB916}" srcOrd="2" destOrd="0" parTransId="{59FB7F78-CAA9-3B4A-81A7-0509EC8B876C}" sibTransId="{92A110DB-EB75-AD4D-BAB6-EFDAC8BA672F}"/>
    <dgm:cxn modelId="{14BBA61B-B1F2-4C0B-8CEE-9FE73C97BF7F}" type="presOf" srcId="{746DEBC7-44F6-5246-BB3E-7852BEE94DE0}" destId="{B80C6DA1-8764-FB44-B12E-04B909FEB167}" srcOrd="0" destOrd="0" presId="urn:microsoft.com/office/officeart/2005/8/layout/matrix2"/>
    <dgm:cxn modelId="{B07DA42A-1140-4E27-BFA8-E3D719075EAA}" type="presOf" srcId="{27EB9C4A-9E71-664F-9227-454D5F4392D4}" destId="{ABC0C6E4-B576-424F-AEB5-E9EE07D2B789}" srcOrd="0" destOrd="0" presId="urn:microsoft.com/office/officeart/2005/8/layout/matrix2"/>
    <dgm:cxn modelId="{A3FDEA63-CE45-4A59-8BEB-2D9328DA485E}" type="presOf" srcId="{4B10F53D-D9C5-984D-9E5E-397C8CDCF005}" destId="{EE7F49F1-FA0F-9749-9AD9-975CB0E1108D}" srcOrd="0" destOrd="0" presId="urn:microsoft.com/office/officeart/2005/8/layout/matrix2"/>
    <dgm:cxn modelId="{3CF0507A-421E-40A7-A7A5-FB5534EB2B91}" type="presOf" srcId="{1B4444F5-3C8A-1049-93D0-334291BC28E5}" destId="{173026CE-4DDC-764F-889F-ACCBEA408443}" srcOrd="0" destOrd="0" presId="urn:microsoft.com/office/officeart/2005/8/layout/matrix2"/>
    <dgm:cxn modelId="{04C6812C-3F40-46E4-862D-76D0CFE1CF8A}" type="presOf" srcId="{B69EC3BF-5B1C-6E4A-BCFC-ECF00C3FB916}" destId="{1C57E717-D009-F44D-A196-A9593FE3E298}" srcOrd="0" destOrd="0" presId="urn:microsoft.com/office/officeart/2005/8/layout/matrix2"/>
    <dgm:cxn modelId="{2147CC56-1F98-3344-B6E9-4D92B7B5F194}" srcId="{27EB9C4A-9E71-664F-9227-454D5F4392D4}" destId="{1B4444F5-3C8A-1049-93D0-334291BC28E5}" srcOrd="0" destOrd="0" parTransId="{B89BAD5F-1028-7D4B-8059-1A11393E3834}" sibTransId="{6FDB86B7-FBE1-FA4E-9050-F3262DC0E3E1}"/>
    <dgm:cxn modelId="{EFA215AC-B5B6-4351-8510-9DED93A43D50}" type="presParOf" srcId="{ABC0C6E4-B576-424F-AEB5-E9EE07D2B789}" destId="{1DB65BCD-CA7D-7140-A4A6-BD50730B14BD}" srcOrd="0" destOrd="0" presId="urn:microsoft.com/office/officeart/2005/8/layout/matrix2"/>
    <dgm:cxn modelId="{F0854962-2C28-44BD-A4B0-2F3DB9B3C006}" type="presParOf" srcId="{ABC0C6E4-B576-424F-AEB5-E9EE07D2B789}" destId="{173026CE-4DDC-764F-889F-ACCBEA408443}" srcOrd="1" destOrd="0" presId="urn:microsoft.com/office/officeart/2005/8/layout/matrix2"/>
    <dgm:cxn modelId="{FB8EED3B-2B23-4142-B0A3-0EA5D9E74547}" type="presParOf" srcId="{ABC0C6E4-B576-424F-AEB5-E9EE07D2B789}" destId="{EE7F49F1-FA0F-9749-9AD9-975CB0E1108D}" srcOrd="2" destOrd="0" presId="urn:microsoft.com/office/officeart/2005/8/layout/matrix2"/>
    <dgm:cxn modelId="{3DFB1C70-A07F-4FEC-9B68-E33A54A8114B}" type="presParOf" srcId="{ABC0C6E4-B576-424F-AEB5-E9EE07D2B789}" destId="{1C57E717-D009-F44D-A196-A9593FE3E298}" srcOrd="3" destOrd="0" presId="urn:microsoft.com/office/officeart/2005/8/layout/matrix2"/>
    <dgm:cxn modelId="{3C675372-A5A8-4351-8C70-256DC4DE5B67}" type="presParOf" srcId="{ABC0C6E4-B576-424F-AEB5-E9EE07D2B789}" destId="{B80C6DA1-8764-FB44-B12E-04B909FEB167}"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6FDEE8-8F8E-48F3-B73A-690072F0A957}" type="doc">
      <dgm:prSet loTypeId="urn:microsoft.com/office/officeart/2005/8/layout/chevron2" loCatId="list" qsTypeId="urn:microsoft.com/office/officeart/2005/8/quickstyle/simple1" qsCatId="simple" csTypeId="urn:microsoft.com/office/officeart/2005/8/colors/accent6_5" csCatId="accent6" phldr="1"/>
      <dgm:spPr/>
      <dgm:t>
        <a:bodyPr/>
        <a:lstStyle/>
        <a:p>
          <a:endParaRPr lang="en-GB"/>
        </a:p>
      </dgm:t>
    </dgm:pt>
    <dgm:pt modelId="{76B0990F-19F5-4AFE-9F18-260E7C9AE2D7}">
      <dgm:prSet phldrT="[Text]" custT="1"/>
      <dgm:spPr/>
      <dgm:t>
        <a:bodyPr/>
        <a:lstStyle/>
        <a:p>
          <a:r>
            <a:rPr lang="en-GB" sz="1800" dirty="0" smtClean="0">
              <a:latin typeface="+mj-lt"/>
            </a:rPr>
            <a:t>People</a:t>
          </a:r>
          <a:endParaRPr lang="en-GB" sz="1800" dirty="0">
            <a:latin typeface="+mj-lt"/>
          </a:endParaRPr>
        </a:p>
      </dgm:t>
    </dgm:pt>
    <dgm:pt modelId="{3FBEF50F-9EF7-47A7-8799-87465B2F2A44}" type="parTrans" cxnId="{86A82203-B7D4-48B5-B893-A64D900DD50C}">
      <dgm:prSet/>
      <dgm:spPr/>
      <dgm:t>
        <a:bodyPr/>
        <a:lstStyle/>
        <a:p>
          <a:endParaRPr lang="en-GB" sz="2000"/>
        </a:p>
      </dgm:t>
    </dgm:pt>
    <dgm:pt modelId="{9B1159B8-C2D5-41E5-AD68-E30D3D123AAB}" type="sibTrans" cxnId="{86A82203-B7D4-48B5-B893-A64D900DD50C}">
      <dgm:prSet/>
      <dgm:spPr/>
      <dgm:t>
        <a:bodyPr/>
        <a:lstStyle/>
        <a:p>
          <a:endParaRPr lang="en-GB" sz="2000"/>
        </a:p>
      </dgm:t>
    </dgm:pt>
    <dgm:pt modelId="{FB0C8DF2-63B2-4598-AFB0-97F3CC0CA948}">
      <dgm:prSet phldrT="[Text]" custT="1"/>
      <dgm:spPr/>
      <dgm:t>
        <a:bodyPr/>
        <a:lstStyle/>
        <a:p>
          <a:r>
            <a:rPr lang="en-GB" sz="2100" dirty="0" smtClean="0">
              <a:latin typeface="+mj-lt"/>
              <a:cs typeface="Arial"/>
            </a:rPr>
            <a:t>Data inaccessible or restrictive licensing conditions</a:t>
          </a:r>
          <a:endParaRPr lang="en-GB" sz="2100" dirty="0">
            <a:latin typeface="+mj-lt"/>
            <a:cs typeface="Arial"/>
          </a:endParaRPr>
        </a:p>
      </dgm:t>
    </dgm:pt>
    <dgm:pt modelId="{7D3A90F8-8512-4EE0-8B79-717B5CF90E0A}" type="parTrans" cxnId="{E8A71CC2-7F66-46CC-A2CE-CDCBD2C0362D}">
      <dgm:prSet/>
      <dgm:spPr/>
      <dgm:t>
        <a:bodyPr/>
        <a:lstStyle/>
        <a:p>
          <a:endParaRPr lang="en-GB" sz="2000"/>
        </a:p>
      </dgm:t>
    </dgm:pt>
    <dgm:pt modelId="{728A11E8-296C-411E-AF2F-E53AE54BF46C}" type="sibTrans" cxnId="{E8A71CC2-7F66-46CC-A2CE-CDCBD2C0362D}">
      <dgm:prSet/>
      <dgm:spPr/>
      <dgm:t>
        <a:bodyPr/>
        <a:lstStyle/>
        <a:p>
          <a:endParaRPr lang="en-GB" sz="2000"/>
        </a:p>
      </dgm:t>
    </dgm:pt>
    <dgm:pt modelId="{13CE342B-38B2-4DEC-82D3-0ACADBFC79FB}">
      <dgm:prSet phldrT="[Text]" custT="1"/>
      <dgm:spPr/>
      <dgm:t>
        <a:bodyPr/>
        <a:lstStyle/>
        <a:p>
          <a:r>
            <a:rPr lang="en-GB" sz="1400" dirty="0" smtClean="0">
              <a:latin typeface="+mj-lt"/>
            </a:rPr>
            <a:t>Standards</a:t>
          </a:r>
          <a:endParaRPr lang="en-GB" sz="1400" dirty="0">
            <a:latin typeface="+mj-lt"/>
          </a:endParaRPr>
        </a:p>
      </dgm:t>
    </dgm:pt>
    <dgm:pt modelId="{BC03C74E-C730-4AD5-AB0A-751FE52FAC43}" type="parTrans" cxnId="{704C09B8-811A-4C15-A28B-5414E2CB2F92}">
      <dgm:prSet/>
      <dgm:spPr/>
      <dgm:t>
        <a:bodyPr/>
        <a:lstStyle/>
        <a:p>
          <a:endParaRPr lang="en-GB" sz="2000"/>
        </a:p>
      </dgm:t>
    </dgm:pt>
    <dgm:pt modelId="{93DE750F-13C2-4943-B2CA-D8CF9ADCEA06}" type="sibTrans" cxnId="{704C09B8-811A-4C15-A28B-5414E2CB2F92}">
      <dgm:prSet/>
      <dgm:spPr/>
      <dgm:t>
        <a:bodyPr/>
        <a:lstStyle/>
        <a:p>
          <a:endParaRPr lang="en-GB" sz="2000"/>
        </a:p>
      </dgm:t>
    </dgm:pt>
    <dgm:pt modelId="{8DAE22E6-98B2-4F1D-9BB7-9091C8A284A0}">
      <dgm:prSet phldrT="[Text]" custT="1"/>
      <dgm:spPr/>
      <dgm:t>
        <a:bodyPr/>
        <a:lstStyle/>
        <a:p>
          <a:r>
            <a:rPr lang="en-GB" sz="2100" dirty="0" smtClean="0">
              <a:latin typeface="+mj-lt"/>
              <a:cs typeface="Arial"/>
            </a:rPr>
            <a:t>Data acquired or processed to differing standards</a:t>
          </a:r>
          <a:endParaRPr lang="en-GB" sz="2100" dirty="0">
            <a:latin typeface="+mj-lt"/>
            <a:cs typeface="Arial"/>
          </a:endParaRPr>
        </a:p>
      </dgm:t>
    </dgm:pt>
    <dgm:pt modelId="{B6F4F976-0533-47F2-94F7-787EF81FD480}" type="parTrans" cxnId="{311C19C7-BE2E-488C-884A-FC955ACC008F}">
      <dgm:prSet/>
      <dgm:spPr/>
      <dgm:t>
        <a:bodyPr/>
        <a:lstStyle/>
        <a:p>
          <a:endParaRPr lang="en-GB" sz="2000"/>
        </a:p>
      </dgm:t>
    </dgm:pt>
    <dgm:pt modelId="{AF0E009A-DDD6-4CDD-86E2-06776EE0E3E1}" type="sibTrans" cxnId="{311C19C7-BE2E-488C-884A-FC955ACC008F}">
      <dgm:prSet/>
      <dgm:spPr/>
      <dgm:t>
        <a:bodyPr/>
        <a:lstStyle/>
        <a:p>
          <a:endParaRPr lang="en-GB" sz="2000"/>
        </a:p>
      </dgm:t>
    </dgm:pt>
    <dgm:pt modelId="{3D36D2EE-0DA9-4B80-8344-C96733927AF9}">
      <dgm:prSet phldrT="[Text]" custT="1"/>
      <dgm:spPr/>
      <dgm:t>
        <a:bodyPr/>
        <a:lstStyle/>
        <a:p>
          <a:r>
            <a:rPr lang="en-GB" sz="1800" dirty="0" smtClean="0">
              <a:latin typeface="+mj-lt"/>
            </a:rPr>
            <a:t>ICT</a:t>
          </a:r>
          <a:endParaRPr lang="en-GB" sz="1800" dirty="0">
            <a:latin typeface="+mj-lt"/>
          </a:endParaRPr>
        </a:p>
      </dgm:t>
    </dgm:pt>
    <dgm:pt modelId="{51B4B1A7-9888-4E15-951F-27F9D4F2A5C0}" type="parTrans" cxnId="{21007F88-BFD8-4008-B98A-7AF0403047E6}">
      <dgm:prSet/>
      <dgm:spPr/>
      <dgm:t>
        <a:bodyPr/>
        <a:lstStyle/>
        <a:p>
          <a:endParaRPr lang="en-GB" sz="2000"/>
        </a:p>
      </dgm:t>
    </dgm:pt>
    <dgm:pt modelId="{CB0D4BB7-8067-479B-B093-FBB3F95C5FBB}" type="sibTrans" cxnId="{21007F88-BFD8-4008-B98A-7AF0403047E6}">
      <dgm:prSet/>
      <dgm:spPr/>
      <dgm:t>
        <a:bodyPr/>
        <a:lstStyle/>
        <a:p>
          <a:endParaRPr lang="en-GB" sz="2000"/>
        </a:p>
      </dgm:t>
    </dgm:pt>
    <dgm:pt modelId="{14B96735-DBA9-4184-A54B-0A741A2BD64F}">
      <dgm:prSet phldrT="[Text]" custT="1"/>
      <dgm:spPr/>
      <dgm:t>
        <a:bodyPr/>
        <a:lstStyle/>
        <a:p>
          <a:r>
            <a:rPr lang="en-GB" sz="2100" dirty="0" smtClean="0">
              <a:latin typeface="+mj-lt"/>
              <a:cs typeface="Arial"/>
            </a:rPr>
            <a:t>Creation and discovery of metadata difficult</a:t>
          </a:r>
          <a:endParaRPr lang="en-GB" sz="2100" dirty="0">
            <a:latin typeface="+mj-lt"/>
            <a:cs typeface="Arial"/>
          </a:endParaRPr>
        </a:p>
      </dgm:t>
    </dgm:pt>
    <dgm:pt modelId="{E39B9540-9249-43CD-AF0C-E807482C9BFF}" type="parTrans" cxnId="{06C095B7-B43D-4C24-9C7C-E1364806745E}">
      <dgm:prSet/>
      <dgm:spPr/>
      <dgm:t>
        <a:bodyPr/>
        <a:lstStyle/>
        <a:p>
          <a:endParaRPr lang="en-GB" sz="2000"/>
        </a:p>
      </dgm:t>
    </dgm:pt>
    <dgm:pt modelId="{FFC60D0A-B3B5-4BB0-A13B-6C5DFD0815DE}" type="sibTrans" cxnId="{06C095B7-B43D-4C24-9C7C-E1364806745E}">
      <dgm:prSet/>
      <dgm:spPr/>
      <dgm:t>
        <a:bodyPr/>
        <a:lstStyle/>
        <a:p>
          <a:endParaRPr lang="en-GB" sz="2000"/>
        </a:p>
      </dgm:t>
    </dgm:pt>
    <dgm:pt modelId="{94146F15-3BEB-6F46-9E8B-54F4DD4BB6F0}">
      <dgm:prSet phldrT="[Text]" custT="1"/>
      <dgm:spPr/>
      <dgm:t>
        <a:bodyPr/>
        <a:lstStyle/>
        <a:p>
          <a:r>
            <a:rPr lang="en-GB" sz="2100" dirty="0" smtClean="0">
              <a:latin typeface="+mj-lt"/>
              <a:cs typeface="Arial"/>
            </a:rPr>
            <a:t>Standards used are incomplete or misunderstood</a:t>
          </a:r>
          <a:endParaRPr lang="en-GB" sz="2100" dirty="0">
            <a:latin typeface="+mj-lt"/>
            <a:cs typeface="Arial"/>
          </a:endParaRPr>
        </a:p>
      </dgm:t>
    </dgm:pt>
    <dgm:pt modelId="{BF1D7B7D-36A2-9D46-82E1-4AD9E03ABABC}" type="parTrans" cxnId="{152F6779-F4E8-3D40-8F12-110CFC6C375E}">
      <dgm:prSet/>
      <dgm:spPr/>
      <dgm:t>
        <a:bodyPr/>
        <a:lstStyle/>
        <a:p>
          <a:endParaRPr lang="en-US" sz="2000"/>
        </a:p>
      </dgm:t>
    </dgm:pt>
    <dgm:pt modelId="{3653CC46-8EFF-BF46-91DA-A43BA38A2413}" type="sibTrans" cxnId="{152F6779-F4E8-3D40-8F12-110CFC6C375E}">
      <dgm:prSet/>
      <dgm:spPr/>
      <dgm:t>
        <a:bodyPr/>
        <a:lstStyle/>
        <a:p>
          <a:endParaRPr lang="en-US" sz="2000"/>
        </a:p>
      </dgm:t>
    </dgm:pt>
    <dgm:pt modelId="{9E76FC24-EFB4-AB49-9683-5214A22673C5}">
      <dgm:prSet phldrT="[Text]" custT="1"/>
      <dgm:spPr/>
      <dgm:t>
        <a:bodyPr/>
        <a:lstStyle/>
        <a:p>
          <a:r>
            <a:rPr lang="en-GB" sz="2100" dirty="0" smtClean="0">
              <a:latin typeface="+mj-lt"/>
              <a:cs typeface="Arial"/>
            </a:rPr>
            <a:t>No basic data management or publishing facilities</a:t>
          </a:r>
          <a:endParaRPr lang="en-GB" sz="2100" dirty="0">
            <a:latin typeface="+mj-lt"/>
            <a:cs typeface="Arial"/>
          </a:endParaRPr>
        </a:p>
      </dgm:t>
    </dgm:pt>
    <dgm:pt modelId="{C6897BE4-F508-BF4B-A33B-FEA3F3AE88CB}" type="sibTrans" cxnId="{92F74D03-A716-6946-9065-D8619FEF045B}">
      <dgm:prSet/>
      <dgm:spPr/>
      <dgm:t>
        <a:bodyPr/>
        <a:lstStyle/>
        <a:p>
          <a:endParaRPr lang="en-US" sz="2000"/>
        </a:p>
      </dgm:t>
    </dgm:pt>
    <dgm:pt modelId="{52A0E735-9AC4-DB48-B5D8-2A3E51F9B312}" type="parTrans" cxnId="{92F74D03-A716-6946-9065-D8619FEF045B}">
      <dgm:prSet/>
      <dgm:spPr/>
      <dgm:t>
        <a:bodyPr/>
        <a:lstStyle/>
        <a:p>
          <a:endParaRPr lang="en-US" sz="2000"/>
        </a:p>
      </dgm:t>
    </dgm:pt>
    <dgm:pt modelId="{9FF5CCC8-62F3-D149-829B-98BE7CBF6889}">
      <dgm:prSet phldrT="[Text]" custT="1"/>
      <dgm:spPr/>
      <dgm:t>
        <a:bodyPr/>
        <a:lstStyle/>
        <a:p>
          <a:r>
            <a:rPr lang="en-GB" sz="1800" dirty="0" smtClean="0">
              <a:latin typeface="+mj-lt"/>
              <a:cs typeface="Arial" charset="0"/>
            </a:rPr>
            <a:t>Data</a:t>
          </a:r>
          <a:endParaRPr lang="en-GB" sz="1800" dirty="0">
            <a:latin typeface="+mj-lt"/>
            <a:cs typeface="Arial" charset="0"/>
          </a:endParaRPr>
        </a:p>
      </dgm:t>
    </dgm:pt>
    <dgm:pt modelId="{F474B4A9-00D9-0748-B74F-22A82FA8A86D}" type="parTrans" cxnId="{64676E4B-5C43-F749-A1D4-13A7E85407A4}">
      <dgm:prSet/>
      <dgm:spPr/>
      <dgm:t>
        <a:bodyPr/>
        <a:lstStyle/>
        <a:p>
          <a:endParaRPr lang="en-US" sz="2000"/>
        </a:p>
      </dgm:t>
    </dgm:pt>
    <dgm:pt modelId="{FDABA074-2B6A-B240-B8B7-E2A3BEADD2C2}" type="sibTrans" cxnId="{64676E4B-5C43-F749-A1D4-13A7E85407A4}">
      <dgm:prSet/>
      <dgm:spPr/>
      <dgm:t>
        <a:bodyPr/>
        <a:lstStyle/>
        <a:p>
          <a:endParaRPr lang="en-US" sz="2000"/>
        </a:p>
      </dgm:t>
    </dgm:pt>
    <dgm:pt modelId="{33E5F4E2-A5D1-E44E-931F-767AF0F622D8}">
      <dgm:prSet phldrT="[Text]" custT="1"/>
      <dgm:spPr/>
      <dgm:t>
        <a:bodyPr/>
        <a:lstStyle/>
        <a:p>
          <a:r>
            <a:rPr lang="en-GB" sz="2100" dirty="0" smtClean="0">
              <a:latin typeface="+mj-lt"/>
              <a:cs typeface="Arial"/>
            </a:rPr>
            <a:t>Data often captured from product and used inappropriately</a:t>
          </a:r>
          <a:endParaRPr lang="en-GB" sz="2100" dirty="0">
            <a:latin typeface="+mj-lt"/>
            <a:cs typeface="Arial"/>
          </a:endParaRPr>
        </a:p>
      </dgm:t>
    </dgm:pt>
    <dgm:pt modelId="{5E7CB1DB-A280-D94B-A04E-43FAA5AF81A8}" type="parTrans" cxnId="{09EF66ED-07D3-B94C-91F9-3F8683F2CE8C}">
      <dgm:prSet/>
      <dgm:spPr/>
      <dgm:t>
        <a:bodyPr/>
        <a:lstStyle/>
        <a:p>
          <a:endParaRPr lang="en-US" sz="2000"/>
        </a:p>
      </dgm:t>
    </dgm:pt>
    <dgm:pt modelId="{83C77903-6864-9C4D-A166-BD5902BD2A3F}" type="sibTrans" cxnId="{09EF66ED-07D3-B94C-91F9-3F8683F2CE8C}">
      <dgm:prSet/>
      <dgm:spPr/>
      <dgm:t>
        <a:bodyPr/>
        <a:lstStyle/>
        <a:p>
          <a:endParaRPr lang="en-US" sz="2000"/>
        </a:p>
      </dgm:t>
    </dgm:pt>
    <dgm:pt modelId="{88705045-FE59-864D-98AA-8CDF4521BB88}">
      <dgm:prSet phldrT="[Text]" custT="1"/>
      <dgm:spPr/>
      <dgm:t>
        <a:bodyPr/>
        <a:lstStyle/>
        <a:p>
          <a:r>
            <a:rPr lang="en-GB" sz="2100" dirty="0" smtClean="0">
              <a:latin typeface="+mj-lt"/>
              <a:cs typeface="Arial"/>
            </a:rPr>
            <a:t>Little or no requirement to collaborate or share data  </a:t>
          </a:r>
          <a:endParaRPr lang="en-GB" sz="2100" dirty="0">
            <a:latin typeface="+mj-lt"/>
            <a:cs typeface="Arial"/>
          </a:endParaRPr>
        </a:p>
      </dgm:t>
    </dgm:pt>
    <dgm:pt modelId="{791B0168-EE4A-3742-B72C-21C1980C187B}" type="parTrans" cxnId="{55927519-57DD-E243-ADE5-28FE15C149B9}">
      <dgm:prSet/>
      <dgm:spPr/>
      <dgm:t>
        <a:bodyPr/>
        <a:lstStyle/>
        <a:p>
          <a:endParaRPr lang="en-US"/>
        </a:p>
      </dgm:t>
    </dgm:pt>
    <dgm:pt modelId="{64E3002D-240E-434C-8C51-BEC49246BDBC}" type="sibTrans" cxnId="{55927519-57DD-E243-ADE5-28FE15C149B9}">
      <dgm:prSet/>
      <dgm:spPr/>
      <dgm:t>
        <a:bodyPr/>
        <a:lstStyle/>
        <a:p>
          <a:endParaRPr lang="en-US"/>
        </a:p>
      </dgm:t>
    </dgm:pt>
    <dgm:pt modelId="{2797625D-2A32-8C4A-A11F-38E8C62D1232}">
      <dgm:prSet phldrT="[Text]" custT="1"/>
      <dgm:spPr/>
      <dgm:t>
        <a:bodyPr/>
        <a:lstStyle/>
        <a:p>
          <a:r>
            <a:rPr lang="en-GB" sz="2100" dirty="0" smtClean="0">
              <a:latin typeface="+mj-lt"/>
              <a:cs typeface="Arial"/>
            </a:rPr>
            <a:t>Data acquired or processed for single use only</a:t>
          </a:r>
          <a:endParaRPr lang="en-GB" sz="2100" dirty="0">
            <a:latin typeface="+mj-lt"/>
            <a:cs typeface="Arial"/>
          </a:endParaRPr>
        </a:p>
      </dgm:t>
    </dgm:pt>
    <dgm:pt modelId="{CBB9622F-DDCB-F343-A1D8-AE9CD83B5C6F}" type="parTrans" cxnId="{83B6D8AD-DBDD-6B41-ACB5-B0A8316BB4D1}">
      <dgm:prSet/>
      <dgm:spPr/>
      <dgm:t>
        <a:bodyPr/>
        <a:lstStyle/>
        <a:p>
          <a:endParaRPr lang="en-US"/>
        </a:p>
      </dgm:t>
    </dgm:pt>
    <dgm:pt modelId="{01C0F501-7A08-B049-B7B5-31CA6A93EF79}" type="sibTrans" cxnId="{83B6D8AD-DBDD-6B41-ACB5-B0A8316BB4D1}">
      <dgm:prSet/>
      <dgm:spPr/>
      <dgm:t>
        <a:bodyPr/>
        <a:lstStyle/>
        <a:p>
          <a:endParaRPr lang="en-US"/>
        </a:p>
      </dgm:t>
    </dgm:pt>
    <dgm:pt modelId="{E35C9F98-D253-4B97-8EA7-BA1A4B0E273D}" type="pres">
      <dgm:prSet presAssocID="{706FDEE8-8F8E-48F3-B73A-690072F0A957}" presName="linearFlow" presStyleCnt="0">
        <dgm:presLayoutVars>
          <dgm:dir/>
          <dgm:animLvl val="lvl"/>
          <dgm:resizeHandles val="exact"/>
        </dgm:presLayoutVars>
      </dgm:prSet>
      <dgm:spPr/>
      <dgm:t>
        <a:bodyPr/>
        <a:lstStyle/>
        <a:p>
          <a:endParaRPr lang="en-GB"/>
        </a:p>
      </dgm:t>
    </dgm:pt>
    <dgm:pt modelId="{267CAB2E-D6A0-433F-B8DD-79F35C473F6B}" type="pres">
      <dgm:prSet presAssocID="{76B0990F-19F5-4AFE-9F18-260E7C9AE2D7}" presName="composite" presStyleCnt="0"/>
      <dgm:spPr/>
      <dgm:t>
        <a:bodyPr/>
        <a:lstStyle/>
        <a:p>
          <a:endParaRPr lang="en-US"/>
        </a:p>
      </dgm:t>
    </dgm:pt>
    <dgm:pt modelId="{C7456E4F-0613-42D8-AEDA-A76A62965E0C}" type="pres">
      <dgm:prSet presAssocID="{76B0990F-19F5-4AFE-9F18-260E7C9AE2D7}" presName="parentText" presStyleLbl="alignNode1" presStyleIdx="0" presStyleCnt="4">
        <dgm:presLayoutVars>
          <dgm:chMax val="1"/>
          <dgm:bulletEnabled val="1"/>
        </dgm:presLayoutVars>
      </dgm:prSet>
      <dgm:spPr/>
      <dgm:t>
        <a:bodyPr/>
        <a:lstStyle/>
        <a:p>
          <a:endParaRPr lang="en-GB"/>
        </a:p>
      </dgm:t>
    </dgm:pt>
    <dgm:pt modelId="{E29AE542-49CD-48A2-A389-D9BD6B910BFE}" type="pres">
      <dgm:prSet presAssocID="{76B0990F-19F5-4AFE-9F18-260E7C9AE2D7}" presName="descendantText" presStyleLbl="alignAcc1" presStyleIdx="0" presStyleCnt="4">
        <dgm:presLayoutVars>
          <dgm:bulletEnabled val="1"/>
        </dgm:presLayoutVars>
      </dgm:prSet>
      <dgm:spPr/>
      <dgm:t>
        <a:bodyPr/>
        <a:lstStyle/>
        <a:p>
          <a:endParaRPr lang="en-GB"/>
        </a:p>
      </dgm:t>
    </dgm:pt>
    <dgm:pt modelId="{DEB7F361-39F5-442A-80B4-CC40D0222DCB}" type="pres">
      <dgm:prSet presAssocID="{9B1159B8-C2D5-41E5-AD68-E30D3D123AAB}" presName="sp" presStyleCnt="0"/>
      <dgm:spPr/>
      <dgm:t>
        <a:bodyPr/>
        <a:lstStyle/>
        <a:p>
          <a:endParaRPr lang="en-US"/>
        </a:p>
      </dgm:t>
    </dgm:pt>
    <dgm:pt modelId="{B9EAF52F-96BC-421F-971F-AE25A52F3617}" type="pres">
      <dgm:prSet presAssocID="{13CE342B-38B2-4DEC-82D3-0ACADBFC79FB}" presName="composite" presStyleCnt="0"/>
      <dgm:spPr/>
      <dgm:t>
        <a:bodyPr/>
        <a:lstStyle/>
        <a:p>
          <a:endParaRPr lang="en-US"/>
        </a:p>
      </dgm:t>
    </dgm:pt>
    <dgm:pt modelId="{D8FB8A24-5CE5-40A1-9478-19AE37A92447}" type="pres">
      <dgm:prSet presAssocID="{13CE342B-38B2-4DEC-82D3-0ACADBFC79FB}" presName="parentText" presStyleLbl="alignNode1" presStyleIdx="1" presStyleCnt="4">
        <dgm:presLayoutVars>
          <dgm:chMax val="1"/>
          <dgm:bulletEnabled val="1"/>
        </dgm:presLayoutVars>
      </dgm:prSet>
      <dgm:spPr/>
      <dgm:t>
        <a:bodyPr/>
        <a:lstStyle/>
        <a:p>
          <a:endParaRPr lang="en-GB"/>
        </a:p>
      </dgm:t>
    </dgm:pt>
    <dgm:pt modelId="{7F074DC3-1252-4E0F-9C1E-E19C6B8F678B}" type="pres">
      <dgm:prSet presAssocID="{13CE342B-38B2-4DEC-82D3-0ACADBFC79FB}" presName="descendantText" presStyleLbl="alignAcc1" presStyleIdx="1" presStyleCnt="4">
        <dgm:presLayoutVars>
          <dgm:bulletEnabled val="1"/>
        </dgm:presLayoutVars>
      </dgm:prSet>
      <dgm:spPr/>
      <dgm:t>
        <a:bodyPr/>
        <a:lstStyle/>
        <a:p>
          <a:endParaRPr lang="en-GB"/>
        </a:p>
      </dgm:t>
    </dgm:pt>
    <dgm:pt modelId="{BA7DBEB5-CDA0-48A8-8F69-140EC1BBE5E5}" type="pres">
      <dgm:prSet presAssocID="{93DE750F-13C2-4943-B2CA-D8CF9ADCEA06}" presName="sp" presStyleCnt="0"/>
      <dgm:spPr/>
      <dgm:t>
        <a:bodyPr/>
        <a:lstStyle/>
        <a:p>
          <a:endParaRPr lang="en-US"/>
        </a:p>
      </dgm:t>
    </dgm:pt>
    <dgm:pt modelId="{69A9D2E2-3A87-4BAF-9EA6-4192B45FFF1B}" type="pres">
      <dgm:prSet presAssocID="{3D36D2EE-0DA9-4B80-8344-C96733927AF9}" presName="composite" presStyleCnt="0"/>
      <dgm:spPr/>
      <dgm:t>
        <a:bodyPr/>
        <a:lstStyle/>
        <a:p>
          <a:endParaRPr lang="en-US"/>
        </a:p>
      </dgm:t>
    </dgm:pt>
    <dgm:pt modelId="{E1550DE2-88CD-45DE-A0A3-9D5BD1F9CB19}" type="pres">
      <dgm:prSet presAssocID="{3D36D2EE-0DA9-4B80-8344-C96733927AF9}" presName="parentText" presStyleLbl="alignNode1" presStyleIdx="2" presStyleCnt="4">
        <dgm:presLayoutVars>
          <dgm:chMax val="1"/>
          <dgm:bulletEnabled val="1"/>
        </dgm:presLayoutVars>
      </dgm:prSet>
      <dgm:spPr/>
      <dgm:t>
        <a:bodyPr/>
        <a:lstStyle/>
        <a:p>
          <a:endParaRPr lang="en-GB"/>
        </a:p>
      </dgm:t>
    </dgm:pt>
    <dgm:pt modelId="{B220989A-7057-4DF2-8288-49DBCA6E785A}" type="pres">
      <dgm:prSet presAssocID="{3D36D2EE-0DA9-4B80-8344-C96733927AF9}" presName="descendantText" presStyleLbl="alignAcc1" presStyleIdx="2" presStyleCnt="4">
        <dgm:presLayoutVars>
          <dgm:bulletEnabled val="1"/>
        </dgm:presLayoutVars>
      </dgm:prSet>
      <dgm:spPr/>
      <dgm:t>
        <a:bodyPr/>
        <a:lstStyle/>
        <a:p>
          <a:endParaRPr lang="en-GB"/>
        </a:p>
      </dgm:t>
    </dgm:pt>
    <dgm:pt modelId="{6A00E25A-10E8-464C-ADDB-A92FF3E99560}" type="pres">
      <dgm:prSet presAssocID="{CB0D4BB7-8067-479B-B093-FBB3F95C5FBB}" presName="sp" presStyleCnt="0"/>
      <dgm:spPr/>
      <dgm:t>
        <a:bodyPr/>
        <a:lstStyle/>
        <a:p>
          <a:endParaRPr lang="en-US"/>
        </a:p>
      </dgm:t>
    </dgm:pt>
    <dgm:pt modelId="{3B7388CD-0C20-B443-B116-33D37D139DBF}" type="pres">
      <dgm:prSet presAssocID="{9FF5CCC8-62F3-D149-829B-98BE7CBF6889}" presName="composite" presStyleCnt="0"/>
      <dgm:spPr/>
      <dgm:t>
        <a:bodyPr/>
        <a:lstStyle/>
        <a:p>
          <a:endParaRPr lang="en-US"/>
        </a:p>
      </dgm:t>
    </dgm:pt>
    <dgm:pt modelId="{ECC01509-6E75-4F43-8423-159B41823B49}" type="pres">
      <dgm:prSet presAssocID="{9FF5CCC8-62F3-D149-829B-98BE7CBF6889}" presName="parentText" presStyleLbl="alignNode1" presStyleIdx="3" presStyleCnt="4">
        <dgm:presLayoutVars>
          <dgm:chMax val="1"/>
          <dgm:bulletEnabled val="1"/>
        </dgm:presLayoutVars>
      </dgm:prSet>
      <dgm:spPr/>
      <dgm:t>
        <a:bodyPr/>
        <a:lstStyle/>
        <a:p>
          <a:endParaRPr lang="en-US"/>
        </a:p>
      </dgm:t>
    </dgm:pt>
    <dgm:pt modelId="{DD1EDCD7-2CC6-534E-8A14-316A96C66422}" type="pres">
      <dgm:prSet presAssocID="{9FF5CCC8-62F3-D149-829B-98BE7CBF6889}" presName="descendantText" presStyleLbl="alignAcc1" presStyleIdx="3" presStyleCnt="4">
        <dgm:presLayoutVars>
          <dgm:bulletEnabled val="1"/>
        </dgm:presLayoutVars>
      </dgm:prSet>
      <dgm:spPr/>
      <dgm:t>
        <a:bodyPr/>
        <a:lstStyle/>
        <a:p>
          <a:endParaRPr lang="en-US"/>
        </a:p>
      </dgm:t>
    </dgm:pt>
  </dgm:ptLst>
  <dgm:cxnLst>
    <dgm:cxn modelId="{09EF66ED-07D3-B94C-91F9-3F8683F2CE8C}" srcId="{9FF5CCC8-62F3-D149-829B-98BE7CBF6889}" destId="{33E5F4E2-A5D1-E44E-931F-767AF0F622D8}" srcOrd="0" destOrd="0" parTransId="{5E7CB1DB-A280-D94B-A04E-43FAA5AF81A8}" sibTransId="{83C77903-6864-9C4D-A166-BD5902BD2A3F}"/>
    <dgm:cxn modelId="{86A82203-B7D4-48B5-B893-A64D900DD50C}" srcId="{706FDEE8-8F8E-48F3-B73A-690072F0A957}" destId="{76B0990F-19F5-4AFE-9F18-260E7C9AE2D7}" srcOrd="0" destOrd="0" parTransId="{3FBEF50F-9EF7-47A7-8799-87465B2F2A44}" sibTransId="{9B1159B8-C2D5-41E5-AD68-E30D3D123AAB}"/>
    <dgm:cxn modelId="{BE5FBBDA-F988-497A-9F89-340AECB54ED1}" type="presOf" srcId="{13CE342B-38B2-4DEC-82D3-0ACADBFC79FB}" destId="{D8FB8A24-5CE5-40A1-9478-19AE37A92447}" srcOrd="0" destOrd="0" presId="urn:microsoft.com/office/officeart/2005/8/layout/chevron2"/>
    <dgm:cxn modelId="{E8A71CC2-7F66-46CC-A2CE-CDCBD2C0362D}" srcId="{76B0990F-19F5-4AFE-9F18-260E7C9AE2D7}" destId="{FB0C8DF2-63B2-4598-AFB0-97F3CC0CA948}" srcOrd="0" destOrd="0" parTransId="{7D3A90F8-8512-4EE0-8B79-717B5CF90E0A}" sibTransId="{728A11E8-296C-411E-AF2F-E53AE54BF46C}"/>
    <dgm:cxn modelId="{4DFB990A-DE64-4206-BBB9-0AA7A058FE3C}" type="presOf" srcId="{33E5F4E2-A5D1-E44E-931F-767AF0F622D8}" destId="{DD1EDCD7-2CC6-534E-8A14-316A96C66422}" srcOrd="0" destOrd="0" presId="urn:microsoft.com/office/officeart/2005/8/layout/chevron2"/>
    <dgm:cxn modelId="{B0C8F095-1BB2-4804-93A9-DA2BF6F8D26E}" type="presOf" srcId="{FB0C8DF2-63B2-4598-AFB0-97F3CC0CA948}" destId="{E29AE542-49CD-48A2-A389-D9BD6B910BFE}" srcOrd="0" destOrd="0" presId="urn:microsoft.com/office/officeart/2005/8/layout/chevron2"/>
    <dgm:cxn modelId="{64676E4B-5C43-F749-A1D4-13A7E85407A4}" srcId="{706FDEE8-8F8E-48F3-B73A-690072F0A957}" destId="{9FF5CCC8-62F3-D149-829B-98BE7CBF6889}" srcOrd="3" destOrd="0" parTransId="{F474B4A9-00D9-0748-B74F-22A82FA8A86D}" sibTransId="{FDABA074-2B6A-B240-B8B7-E2A3BEADD2C2}"/>
    <dgm:cxn modelId="{152F6779-F4E8-3D40-8F12-110CFC6C375E}" srcId="{13CE342B-38B2-4DEC-82D3-0ACADBFC79FB}" destId="{94146F15-3BEB-6F46-9E8B-54F4DD4BB6F0}" srcOrd="1" destOrd="0" parTransId="{BF1D7B7D-36A2-9D46-82E1-4AD9E03ABABC}" sibTransId="{3653CC46-8EFF-BF46-91DA-A43BA38A2413}"/>
    <dgm:cxn modelId="{92F74D03-A716-6946-9065-D8619FEF045B}" srcId="{3D36D2EE-0DA9-4B80-8344-C96733927AF9}" destId="{9E76FC24-EFB4-AB49-9683-5214A22673C5}" srcOrd="1" destOrd="0" parTransId="{52A0E735-9AC4-DB48-B5D8-2A3E51F9B312}" sibTransId="{C6897BE4-F508-BF4B-A33B-FEA3F3AE88CB}"/>
    <dgm:cxn modelId="{21007F88-BFD8-4008-B98A-7AF0403047E6}" srcId="{706FDEE8-8F8E-48F3-B73A-690072F0A957}" destId="{3D36D2EE-0DA9-4B80-8344-C96733927AF9}" srcOrd="2" destOrd="0" parTransId="{51B4B1A7-9888-4E15-951F-27F9D4F2A5C0}" sibTransId="{CB0D4BB7-8067-479B-B093-FBB3F95C5FBB}"/>
    <dgm:cxn modelId="{06C095B7-B43D-4C24-9C7C-E1364806745E}" srcId="{3D36D2EE-0DA9-4B80-8344-C96733927AF9}" destId="{14B96735-DBA9-4184-A54B-0A741A2BD64F}" srcOrd="0" destOrd="0" parTransId="{E39B9540-9249-43CD-AF0C-E807482C9BFF}" sibTransId="{FFC60D0A-B3B5-4BB0-A13B-6C5DFD0815DE}"/>
    <dgm:cxn modelId="{55927519-57DD-E243-ADE5-28FE15C149B9}" srcId="{76B0990F-19F5-4AFE-9F18-260E7C9AE2D7}" destId="{88705045-FE59-864D-98AA-8CDF4521BB88}" srcOrd="1" destOrd="0" parTransId="{791B0168-EE4A-3742-B72C-21C1980C187B}" sibTransId="{64E3002D-240E-434C-8C51-BEC49246BDBC}"/>
    <dgm:cxn modelId="{83B6D8AD-DBDD-6B41-ACB5-B0A8316BB4D1}" srcId="{9FF5CCC8-62F3-D149-829B-98BE7CBF6889}" destId="{2797625D-2A32-8C4A-A11F-38E8C62D1232}" srcOrd="1" destOrd="0" parTransId="{CBB9622F-DDCB-F343-A1D8-AE9CD83B5C6F}" sibTransId="{01C0F501-7A08-B049-B7B5-31CA6A93EF79}"/>
    <dgm:cxn modelId="{5D0DC7E2-3875-466E-A7F2-42BDDD0B0999}" type="presOf" srcId="{2797625D-2A32-8C4A-A11F-38E8C62D1232}" destId="{DD1EDCD7-2CC6-534E-8A14-316A96C66422}" srcOrd="0" destOrd="1" presId="urn:microsoft.com/office/officeart/2005/8/layout/chevron2"/>
    <dgm:cxn modelId="{71B3FD9A-48A7-47CD-8560-86E2BDDCBF45}" type="presOf" srcId="{14B96735-DBA9-4184-A54B-0A741A2BD64F}" destId="{B220989A-7057-4DF2-8288-49DBCA6E785A}" srcOrd="0" destOrd="0" presId="urn:microsoft.com/office/officeart/2005/8/layout/chevron2"/>
    <dgm:cxn modelId="{5705133B-CF46-48EB-8877-370D255C4582}" type="presOf" srcId="{3D36D2EE-0DA9-4B80-8344-C96733927AF9}" destId="{E1550DE2-88CD-45DE-A0A3-9D5BD1F9CB19}" srcOrd="0" destOrd="0" presId="urn:microsoft.com/office/officeart/2005/8/layout/chevron2"/>
    <dgm:cxn modelId="{311C19C7-BE2E-488C-884A-FC955ACC008F}" srcId="{13CE342B-38B2-4DEC-82D3-0ACADBFC79FB}" destId="{8DAE22E6-98B2-4F1D-9BB7-9091C8A284A0}" srcOrd="0" destOrd="0" parTransId="{B6F4F976-0533-47F2-94F7-787EF81FD480}" sibTransId="{AF0E009A-DDD6-4CDD-86E2-06776EE0E3E1}"/>
    <dgm:cxn modelId="{2778BA81-93B7-4270-A191-1AA899D51812}" type="presOf" srcId="{9FF5CCC8-62F3-D149-829B-98BE7CBF6889}" destId="{ECC01509-6E75-4F43-8423-159B41823B49}" srcOrd="0" destOrd="0" presId="urn:microsoft.com/office/officeart/2005/8/layout/chevron2"/>
    <dgm:cxn modelId="{4768C58D-1FA3-49CA-8825-E84A6890B8AB}" type="presOf" srcId="{706FDEE8-8F8E-48F3-B73A-690072F0A957}" destId="{E35C9F98-D253-4B97-8EA7-BA1A4B0E273D}" srcOrd="0" destOrd="0" presId="urn:microsoft.com/office/officeart/2005/8/layout/chevron2"/>
    <dgm:cxn modelId="{6DEDE7CF-22CA-4E61-ADF9-BD8DF8CFC924}" type="presOf" srcId="{9E76FC24-EFB4-AB49-9683-5214A22673C5}" destId="{B220989A-7057-4DF2-8288-49DBCA6E785A}" srcOrd="0" destOrd="1" presId="urn:microsoft.com/office/officeart/2005/8/layout/chevron2"/>
    <dgm:cxn modelId="{8CA1B2FA-16F5-43BA-BCCB-C351B799A684}" type="presOf" srcId="{94146F15-3BEB-6F46-9E8B-54F4DD4BB6F0}" destId="{7F074DC3-1252-4E0F-9C1E-E19C6B8F678B}" srcOrd="0" destOrd="1" presId="urn:microsoft.com/office/officeart/2005/8/layout/chevron2"/>
    <dgm:cxn modelId="{AD615F72-2AFE-425E-B841-CFEAD7CCFEB6}" type="presOf" srcId="{88705045-FE59-864D-98AA-8CDF4521BB88}" destId="{E29AE542-49CD-48A2-A389-D9BD6B910BFE}" srcOrd="0" destOrd="1" presId="urn:microsoft.com/office/officeart/2005/8/layout/chevron2"/>
    <dgm:cxn modelId="{704C09B8-811A-4C15-A28B-5414E2CB2F92}" srcId="{706FDEE8-8F8E-48F3-B73A-690072F0A957}" destId="{13CE342B-38B2-4DEC-82D3-0ACADBFC79FB}" srcOrd="1" destOrd="0" parTransId="{BC03C74E-C730-4AD5-AB0A-751FE52FAC43}" sibTransId="{93DE750F-13C2-4943-B2CA-D8CF9ADCEA06}"/>
    <dgm:cxn modelId="{E9341C94-32D0-4AFA-9CE1-0AA40CAABAAC}" type="presOf" srcId="{76B0990F-19F5-4AFE-9F18-260E7C9AE2D7}" destId="{C7456E4F-0613-42D8-AEDA-A76A62965E0C}" srcOrd="0" destOrd="0" presId="urn:microsoft.com/office/officeart/2005/8/layout/chevron2"/>
    <dgm:cxn modelId="{99128D47-39CD-41C7-9F4B-9F2E67F7FD39}" type="presOf" srcId="{8DAE22E6-98B2-4F1D-9BB7-9091C8A284A0}" destId="{7F074DC3-1252-4E0F-9C1E-E19C6B8F678B}" srcOrd="0" destOrd="0" presId="urn:microsoft.com/office/officeart/2005/8/layout/chevron2"/>
    <dgm:cxn modelId="{4A73A9D9-1772-4235-9BDB-B683233935F3}" type="presParOf" srcId="{E35C9F98-D253-4B97-8EA7-BA1A4B0E273D}" destId="{267CAB2E-D6A0-433F-B8DD-79F35C473F6B}" srcOrd="0" destOrd="0" presId="urn:microsoft.com/office/officeart/2005/8/layout/chevron2"/>
    <dgm:cxn modelId="{B92D2D6D-D2C9-4BBF-A153-1EB30CEDB2FB}" type="presParOf" srcId="{267CAB2E-D6A0-433F-B8DD-79F35C473F6B}" destId="{C7456E4F-0613-42D8-AEDA-A76A62965E0C}" srcOrd="0" destOrd="0" presId="urn:microsoft.com/office/officeart/2005/8/layout/chevron2"/>
    <dgm:cxn modelId="{72BA97D1-0BBC-4D75-A142-7BE238DBD1EE}" type="presParOf" srcId="{267CAB2E-D6A0-433F-B8DD-79F35C473F6B}" destId="{E29AE542-49CD-48A2-A389-D9BD6B910BFE}" srcOrd="1" destOrd="0" presId="urn:microsoft.com/office/officeart/2005/8/layout/chevron2"/>
    <dgm:cxn modelId="{87659CF8-A518-4DB3-8E3D-00F04AEA89E7}" type="presParOf" srcId="{E35C9F98-D253-4B97-8EA7-BA1A4B0E273D}" destId="{DEB7F361-39F5-442A-80B4-CC40D0222DCB}" srcOrd="1" destOrd="0" presId="urn:microsoft.com/office/officeart/2005/8/layout/chevron2"/>
    <dgm:cxn modelId="{6C6760E6-D171-4FDE-8F65-BB51D5742184}" type="presParOf" srcId="{E35C9F98-D253-4B97-8EA7-BA1A4B0E273D}" destId="{B9EAF52F-96BC-421F-971F-AE25A52F3617}" srcOrd="2" destOrd="0" presId="urn:microsoft.com/office/officeart/2005/8/layout/chevron2"/>
    <dgm:cxn modelId="{AA2451DC-F584-41DF-B272-903E1010F0F5}" type="presParOf" srcId="{B9EAF52F-96BC-421F-971F-AE25A52F3617}" destId="{D8FB8A24-5CE5-40A1-9478-19AE37A92447}" srcOrd="0" destOrd="0" presId="urn:microsoft.com/office/officeart/2005/8/layout/chevron2"/>
    <dgm:cxn modelId="{EA55E7F4-24B3-4D58-BB4C-344EE16E461D}" type="presParOf" srcId="{B9EAF52F-96BC-421F-971F-AE25A52F3617}" destId="{7F074DC3-1252-4E0F-9C1E-E19C6B8F678B}" srcOrd="1" destOrd="0" presId="urn:microsoft.com/office/officeart/2005/8/layout/chevron2"/>
    <dgm:cxn modelId="{A656573E-CE77-45AB-9BB7-6EBDD550A907}" type="presParOf" srcId="{E35C9F98-D253-4B97-8EA7-BA1A4B0E273D}" destId="{BA7DBEB5-CDA0-48A8-8F69-140EC1BBE5E5}" srcOrd="3" destOrd="0" presId="urn:microsoft.com/office/officeart/2005/8/layout/chevron2"/>
    <dgm:cxn modelId="{5870F20C-5607-4882-8220-5B350C42F8D1}" type="presParOf" srcId="{E35C9F98-D253-4B97-8EA7-BA1A4B0E273D}" destId="{69A9D2E2-3A87-4BAF-9EA6-4192B45FFF1B}" srcOrd="4" destOrd="0" presId="urn:microsoft.com/office/officeart/2005/8/layout/chevron2"/>
    <dgm:cxn modelId="{78BBE1F9-9B7D-4154-B2A1-1E9F1C8EAC1E}" type="presParOf" srcId="{69A9D2E2-3A87-4BAF-9EA6-4192B45FFF1B}" destId="{E1550DE2-88CD-45DE-A0A3-9D5BD1F9CB19}" srcOrd="0" destOrd="0" presId="urn:microsoft.com/office/officeart/2005/8/layout/chevron2"/>
    <dgm:cxn modelId="{A9A2494E-C181-4649-84F9-9DC7777F8F06}" type="presParOf" srcId="{69A9D2E2-3A87-4BAF-9EA6-4192B45FFF1B}" destId="{B220989A-7057-4DF2-8288-49DBCA6E785A}" srcOrd="1" destOrd="0" presId="urn:microsoft.com/office/officeart/2005/8/layout/chevron2"/>
    <dgm:cxn modelId="{A8F4FA72-FD2D-45C8-BA98-1E70E43D973A}" type="presParOf" srcId="{E35C9F98-D253-4B97-8EA7-BA1A4B0E273D}" destId="{6A00E25A-10E8-464C-ADDB-A92FF3E99560}" srcOrd="5" destOrd="0" presId="urn:microsoft.com/office/officeart/2005/8/layout/chevron2"/>
    <dgm:cxn modelId="{998C3141-77E9-446F-83E5-4584BED22BDB}" type="presParOf" srcId="{E35C9F98-D253-4B97-8EA7-BA1A4B0E273D}" destId="{3B7388CD-0C20-B443-B116-33D37D139DBF}" srcOrd="6" destOrd="0" presId="urn:microsoft.com/office/officeart/2005/8/layout/chevron2"/>
    <dgm:cxn modelId="{86058B5A-80D7-4B94-949F-FA2DCEE533E8}" type="presParOf" srcId="{3B7388CD-0C20-B443-B116-33D37D139DBF}" destId="{ECC01509-6E75-4F43-8423-159B41823B49}" srcOrd="0" destOrd="0" presId="urn:microsoft.com/office/officeart/2005/8/layout/chevron2"/>
    <dgm:cxn modelId="{42A10F59-FA8A-48DD-B23E-DC208AB57751}" type="presParOf" srcId="{3B7388CD-0C20-B443-B116-33D37D139DBF}" destId="{DD1EDCD7-2CC6-534E-8A14-316A96C6642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118CD-EB2D-B244-88AF-A9ED882541A2}">
      <dsp:nvSpPr>
        <dsp:cNvPr id="0" name=""/>
        <dsp:cNvSpPr/>
      </dsp:nvSpPr>
      <dsp:spPr>
        <a:xfrm>
          <a:off x="2032000" y="0"/>
          <a:ext cx="2032000" cy="1354666"/>
        </a:xfrm>
        <a:prstGeom prst="trapezoid">
          <a:avLst>
            <a:gd name="adj" fmla="val 75000"/>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Knowledge</a:t>
          </a:r>
          <a:endParaRPr lang="en-US" sz="3200" kern="1200" dirty="0"/>
        </a:p>
      </dsp:txBody>
      <dsp:txXfrm>
        <a:off x="2032000" y="0"/>
        <a:ext cx="2032000" cy="1354666"/>
      </dsp:txXfrm>
    </dsp:sp>
    <dsp:sp modelId="{A80CDBC4-D3BF-7545-AAD4-450841FA36A0}">
      <dsp:nvSpPr>
        <dsp:cNvPr id="0" name=""/>
        <dsp:cNvSpPr/>
      </dsp:nvSpPr>
      <dsp:spPr>
        <a:xfrm>
          <a:off x="1015999" y="1354666"/>
          <a:ext cx="4064000" cy="1354666"/>
        </a:xfrm>
        <a:prstGeom prst="trapezoid">
          <a:avLst>
            <a:gd name="adj" fmla="val 75000"/>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Information</a:t>
          </a:r>
          <a:endParaRPr lang="en-US" sz="3200" kern="1200" dirty="0"/>
        </a:p>
      </dsp:txBody>
      <dsp:txXfrm>
        <a:off x="1727199" y="1354666"/>
        <a:ext cx="2641600" cy="1354666"/>
      </dsp:txXfrm>
    </dsp:sp>
    <dsp:sp modelId="{BC2564D2-EEC2-3B42-8E59-2DDF0568190C}">
      <dsp:nvSpPr>
        <dsp:cNvPr id="0" name=""/>
        <dsp:cNvSpPr/>
      </dsp:nvSpPr>
      <dsp:spPr>
        <a:xfrm>
          <a:off x="0" y="2709333"/>
          <a:ext cx="6096000" cy="1354666"/>
        </a:xfrm>
        <a:prstGeom prst="trapezoid">
          <a:avLst>
            <a:gd name="adj" fmla="val 75000"/>
          </a:avLst>
        </a:prstGeom>
        <a:gradFill rotWithShape="0">
          <a:gsLst>
            <a:gs pos="0">
              <a:schemeClr val="accent1">
                <a:hueOff val="0"/>
                <a:satOff val="0"/>
                <a:lumOff val="0"/>
                <a:alphaOff val="0"/>
                <a:tint val="98000"/>
                <a:shade val="25000"/>
                <a:satMod val="250000"/>
              </a:schemeClr>
            </a:gs>
            <a:gs pos="68000">
              <a:schemeClr val="accent1">
                <a:hueOff val="0"/>
                <a:satOff val="0"/>
                <a:lumOff val="0"/>
                <a:alphaOff val="0"/>
                <a:tint val="86000"/>
                <a:satMod val="115000"/>
              </a:schemeClr>
            </a:gs>
            <a:gs pos="100000">
              <a:schemeClr val="accent1">
                <a:hueOff val="0"/>
                <a:satOff val="0"/>
                <a:lumOff val="0"/>
                <a:alphaOff val="0"/>
                <a:tint val="50000"/>
                <a:satMod val="1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Data</a:t>
          </a:r>
          <a:endParaRPr lang="en-US" sz="3200" kern="1200" dirty="0"/>
        </a:p>
      </dsp:txBody>
      <dsp:txXfrm>
        <a:off x="1066799" y="2709333"/>
        <a:ext cx="3962400" cy="1354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65BCD-CA7D-7140-A4A6-BD50730B14BD}">
      <dsp:nvSpPr>
        <dsp:cNvPr id="0" name=""/>
        <dsp:cNvSpPr/>
      </dsp:nvSpPr>
      <dsp:spPr>
        <a:xfrm>
          <a:off x="1904999" y="0"/>
          <a:ext cx="4648200" cy="464820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57150" dist="38100" dir="5400000" algn="ctr" rotWithShape="0">
            <a:schemeClr val="accent1">
              <a:tint val="40000"/>
              <a:hueOff val="0"/>
              <a:satOff val="0"/>
              <a:lumOff val="0"/>
              <a:alphaOff val="0"/>
              <a:shade val="9000"/>
              <a:satMod val="105000"/>
              <a:alpha val="48000"/>
            </a:schemeClr>
          </a:outerShdw>
        </a:effectLst>
      </dsp:spPr>
      <dsp:style>
        <a:lnRef idx="0">
          <a:scrgbClr r="0" g="0" b="0"/>
        </a:lnRef>
        <a:fillRef idx="1">
          <a:scrgbClr r="0" g="0" b="0"/>
        </a:fillRef>
        <a:effectRef idx="2">
          <a:scrgbClr r="0" g="0" b="0"/>
        </a:effectRef>
        <a:fontRef idx="minor"/>
      </dsp:style>
    </dsp:sp>
    <dsp:sp modelId="{173026CE-4DDC-764F-889F-ACCBEA408443}">
      <dsp:nvSpPr>
        <dsp:cNvPr id="0" name=""/>
        <dsp:cNvSpPr/>
      </dsp:nvSpPr>
      <dsp:spPr>
        <a:xfrm>
          <a:off x="2207132" y="302133"/>
          <a:ext cx="1859280" cy="1859280"/>
        </a:xfrm>
        <a:prstGeom prst="roundRect">
          <a:avLst/>
        </a:prstGeom>
        <a:solidFill>
          <a:schemeClr val="bg2">
            <a:lumMod val="25000"/>
          </a:schemeClr>
        </a:soli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Policy &amp; Governance</a:t>
          </a:r>
        </a:p>
        <a:p>
          <a:pPr lvl="0" algn="ctr" defTabSz="977900">
            <a:lnSpc>
              <a:spcPct val="90000"/>
            </a:lnSpc>
            <a:spcBef>
              <a:spcPct val="0"/>
            </a:spcBef>
            <a:spcAft>
              <a:spcPct val="35000"/>
            </a:spcAft>
          </a:pPr>
          <a:r>
            <a:rPr lang="en-US" sz="2200" kern="1200" dirty="0" smtClean="0"/>
            <a:t>(People)</a:t>
          </a:r>
          <a:endParaRPr lang="en-US" sz="2200" kern="1200" dirty="0"/>
        </a:p>
      </dsp:txBody>
      <dsp:txXfrm>
        <a:off x="2297895" y="392896"/>
        <a:ext cx="1677754" cy="1677754"/>
      </dsp:txXfrm>
    </dsp:sp>
    <dsp:sp modelId="{EE7F49F1-FA0F-9749-9AD9-975CB0E1108D}">
      <dsp:nvSpPr>
        <dsp:cNvPr id="0" name=""/>
        <dsp:cNvSpPr/>
      </dsp:nvSpPr>
      <dsp:spPr>
        <a:xfrm>
          <a:off x="4391787" y="302133"/>
          <a:ext cx="1859280" cy="1859280"/>
        </a:xfrm>
        <a:prstGeom prst="roundRect">
          <a:avLst/>
        </a:prstGeom>
        <a:solidFill>
          <a:schemeClr val="accent1">
            <a:lumMod val="75000"/>
          </a:schemeClr>
        </a:soli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Technical Standards</a:t>
          </a:r>
        </a:p>
        <a:p>
          <a:pPr lvl="0" algn="ctr" defTabSz="977900">
            <a:lnSpc>
              <a:spcPct val="90000"/>
            </a:lnSpc>
            <a:spcBef>
              <a:spcPct val="0"/>
            </a:spcBef>
            <a:spcAft>
              <a:spcPct val="35000"/>
            </a:spcAft>
          </a:pPr>
          <a:r>
            <a:rPr lang="en-US" sz="2200" kern="1200" dirty="0" smtClean="0"/>
            <a:t>(Standards)</a:t>
          </a:r>
          <a:endParaRPr lang="en-US" sz="2200" kern="1200" dirty="0"/>
        </a:p>
      </dsp:txBody>
      <dsp:txXfrm>
        <a:off x="4482550" y="392896"/>
        <a:ext cx="1677754" cy="1677754"/>
      </dsp:txXfrm>
    </dsp:sp>
    <dsp:sp modelId="{1C57E717-D009-F44D-A196-A9593FE3E298}">
      <dsp:nvSpPr>
        <dsp:cNvPr id="0" name=""/>
        <dsp:cNvSpPr/>
      </dsp:nvSpPr>
      <dsp:spPr>
        <a:xfrm>
          <a:off x="2207132" y="2486787"/>
          <a:ext cx="1859280" cy="1859280"/>
        </a:xfrm>
        <a:prstGeom prst="roundRect">
          <a:avLst/>
        </a:prstGeom>
        <a:solidFill>
          <a:srgbClr val="FF6600"/>
        </a:soli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Information Systems</a:t>
          </a:r>
        </a:p>
        <a:p>
          <a:pPr lvl="0" algn="ctr" defTabSz="977900">
            <a:lnSpc>
              <a:spcPct val="90000"/>
            </a:lnSpc>
            <a:spcBef>
              <a:spcPct val="0"/>
            </a:spcBef>
            <a:spcAft>
              <a:spcPct val="35000"/>
            </a:spcAft>
          </a:pPr>
          <a:r>
            <a:rPr lang="en-US" sz="2200" kern="1200" dirty="0" smtClean="0"/>
            <a:t>(ICT)</a:t>
          </a:r>
          <a:endParaRPr lang="en-US" sz="2200" kern="1200" dirty="0"/>
        </a:p>
      </dsp:txBody>
      <dsp:txXfrm>
        <a:off x="2297895" y="2577550"/>
        <a:ext cx="1677754" cy="1677754"/>
      </dsp:txXfrm>
    </dsp:sp>
    <dsp:sp modelId="{B80C6DA1-8764-FB44-B12E-04B909FEB167}">
      <dsp:nvSpPr>
        <dsp:cNvPr id="0" name=""/>
        <dsp:cNvSpPr/>
      </dsp:nvSpPr>
      <dsp:spPr>
        <a:xfrm>
          <a:off x="4391787" y="2486787"/>
          <a:ext cx="1859280" cy="1859280"/>
        </a:xfrm>
        <a:prstGeom prst="roundRect">
          <a:avLst/>
        </a:prstGeom>
        <a:solidFill>
          <a:schemeClr val="accent6">
            <a:lumMod val="75000"/>
          </a:schemeClr>
        </a:solidFill>
        <a:ln>
          <a:noFill/>
        </a:ln>
        <a:effectLst>
          <a:outerShdw blurRad="57150" dist="38100" dir="5400000" algn="ctr" rotWithShape="0">
            <a:schemeClr val="accent1">
              <a:hueOff val="0"/>
              <a:satOff val="0"/>
              <a:lumOff val="0"/>
              <a:alphaOff val="0"/>
              <a:shade val="9000"/>
              <a:satMod val="105000"/>
              <a:alpha val="48000"/>
            </a:scheme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Geographic Content</a:t>
          </a:r>
        </a:p>
        <a:p>
          <a:pPr lvl="0" algn="ctr" defTabSz="977900">
            <a:lnSpc>
              <a:spcPct val="90000"/>
            </a:lnSpc>
            <a:spcBef>
              <a:spcPct val="0"/>
            </a:spcBef>
            <a:spcAft>
              <a:spcPct val="35000"/>
            </a:spcAft>
          </a:pPr>
          <a:r>
            <a:rPr lang="en-US" sz="2200" kern="1200" dirty="0" smtClean="0"/>
            <a:t>(Data)</a:t>
          </a:r>
          <a:endParaRPr lang="en-US" sz="2200" kern="1200" dirty="0"/>
        </a:p>
      </dsp:txBody>
      <dsp:txXfrm>
        <a:off x="4482550" y="2577550"/>
        <a:ext cx="1677754" cy="16777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56E4F-0613-42D8-AEDA-A76A62965E0C}">
      <dsp:nvSpPr>
        <dsp:cNvPr id="0" name=""/>
        <dsp:cNvSpPr/>
      </dsp:nvSpPr>
      <dsp:spPr>
        <a:xfrm rot="5400000">
          <a:off x="-184421" y="186150"/>
          <a:ext cx="1229478" cy="860634"/>
        </a:xfrm>
        <a:prstGeom prst="chevron">
          <a:avLst/>
        </a:prstGeom>
        <a:solidFill>
          <a:schemeClr val="accent6">
            <a:alpha val="9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latin typeface="+mj-lt"/>
            </a:rPr>
            <a:t>People</a:t>
          </a:r>
          <a:endParaRPr lang="en-GB" sz="1800" kern="1200" dirty="0">
            <a:latin typeface="+mj-lt"/>
          </a:endParaRPr>
        </a:p>
      </dsp:txBody>
      <dsp:txXfrm rot="-5400000">
        <a:off x="1" y="432045"/>
        <a:ext cx="860634" cy="368844"/>
      </dsp:txXfrm>
    </dsp:sp>
    <dsp:sp modelId="{E29AE542-49CD-48A2-A389-D9BD6B910BFE}">
      <dsp:nvSpPr>
        <dsp:cNvPr id="0" name=""/>
        <dsp:cNvSpPr/>
      </dsp:nvSpPr>
      <dsp:spPr>
        <a:xfrm rot="5400000">
          <a:off x="3901696" y="-3039333"/>
          <a:ext cx="799160" cy="6881285"/>
        </a:xfrm>
        <a:prstGeom prst="round2SameRect">
          <a:avLst/>
        </a:prstGeom>
        <a:solidFill>
          <a:schemeClr val="lt1">
            <a:alpha val="9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smtClean="0">
              <a:latin typeface="+mj-lt"/>
              <a:cs typeface="Arial"/>
            </a:rPr>
            <a:t>Data inaccessible or restrictive licensing conditions</a:t>
          </a:r>
          <a:endParaRPr lang="en-GB" sz="2100" kern="1200" dirty="0">
            <a:latin typeface="+mj-lt"/>
            <a:cs typeface="Arial"/>
          </a:endParaRPr>
        </a:p>
        <a:p>
          <a:pPr marL="228600" lvl="1" indent="-228600" algn="l" defTabSz="933450">
            <a:lnSpc>
              <a:spcPct val="90000"/>
            </a:lnSpc>
            <a:spcBef>
              <a:spcPct val="0"/>
            </a:spcBef>
            <a:spcAft>
              <a:spcPct val="15000"/>
            </a:spcAft>
            <a:buChar char="••"/>
          </a:pPr>
          <a:r>
            <a:rPr lang="en-GB" sz="2100" kern="1200" dirty="0" smtClean="0">
              <a:latin typeface="+mj-lt"/>
              <a:cs typeface="Arial"/>
            </a:rPr>
            <a:t>Little or no requirement to collaborate or share data  </a:t>
          </a:r>
          <a:endParaRPr lang="en-GB" sz="2100" kern="1200" dirty="0">
            <a:latin typeface="+mj-lt"/>
            <a:cs typeface="Arial"/>
          </a:endParaRPr>
        </a:p>
      </dsp:txBody>
      <dsp:txXfrm rot="-5400000">
        <a:off x="860634" y="40741"/>
        <a:ext cx="6842273" cy="721136"/>
      </dsp:txXfrm>
    </dsp:sp>
    <dsp:sp modelId="{D8FB8A24-5CE5-40A1-9478-19AE37A92447}">
      <dsp:nvSpPr>
        <dsp:cNvPr id="0" name=""/>
        <dsp:cNvSpPr/>
      </dsp:nvSpPr>
      <dsp:spPr>
        <a:xfrm rot="5400000">
          <a:off x="-184421" y="1268630"/>
          <a:ext cx="1229478" cy="860634"/>
        </a:xfrm>
        <a:prstGeom prst="chevron">
          <a:avLst/>
        </a:prstGeom>
        <a:solidFill>
          <a:schemeClr val="accent6">
            <a:alpha val="90000"/>
            <a:hueOff val="0"/>
            <a:satOff val="0"/>
            <a:lumOff val="0"/>
            <a:alphaOff val="-13333"/>
          </a:schemeClr>
        </a:solidFill>
        <a:ln w="25400" cap="flat" cmpd="sng" algn="ctr">
          <a:solidFill>
            <a:schemeClr val="accent6">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latin typeface="+mj-lt"/>
            </a:rPr>
            <a:t>Standards</a:t>
          </a:r>
          <a:endParaRPr lang="en-GB" sz="1400" kern="1200" dirty="0">
            <a:latin typeface="+mj-lt"/>
          </a:endParaRPr>
        </a:p>
      </dsp:txBody>
      <dsp:txXfrm rot="-5400000">
        <a:off x="1" y="1514525"/>
        <a:ext cx="860634" cy="368844"/>
      </dsp:txXfrm>
    </dsp:sp>
    <dsp:sp modelId="{7F074DC3-1252-4E0F-9C1E-E19C6B8F678B}">
      <dsp:nvSpPr>
        <dsp:cNvPr id="0" name=""/>
        <dsp:cNvSpPr/>
      </dsp:nvSpPr>
      <dsp:spPr>
        <a:xfrm rot="5400000">
          <a:off x="3901696" y="-1956853"/>
          <a:ext cx="799160" cy="6881285"/>
        </a:xfrm>
        <a:prstGeom prst="round2SameRect">
          <a:avLst/>
        </a:prstGeom>
        <a:solidFill>
          <a:schemeClr val="lt1">
            <a:alpha val="90000"/>
            <a:hueOff val="0"/>
            <a:satOff val="0"/>
            <a:lumOff val="0"/>
            <a:alphaOff val="0"/>
          </a:schemeClr>
        </a:solidFill>
        <a:ln w="25400" cap="flat" cmpd="sng" algn="ctr">
          <a:solidFill>
            <a:schemeClr val="accent6">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smtClean="0">
              <a:latin typeface="+mj-lt"/>
              <a:cs typeface="Arial"/>
            </a:rPr>
            <a:t>Data acquired or processed to differing standards</a:t>
          </a:r>
          <a:endParaRPr lang="en-GB" sz="2100" kern="1200" dirty="0">
            <a:latin typeface="+mj-lt"/>
            <a:cs typeface="Arial"/>
          </a:endParaRPr>
        </a:p>
        <a:p>
          <a:pPr marL="228600" lvl="1" indent="-228600" algn="l" defTabSz="933450">
            <a:lnSpc>
              <a:spcPct val="90000"/>
            </a:lnSpc>
            <a:spcBef>
              <a:spcPct val="0"/>
            </a:spcBef>
            <a:spcAft>
              <a:spcPct val="15000"/>
            </a:spcAft>
            <a:buChar char="••"/>
          </a:pPr>
          <a:r>
            <a:rPr lang="en-GB" sz="2100" kern="1200" dirty="0" smtClean="0">
              <a:latin typeface="+mj-lt"/>
              <a:cs typeface="Arial"/>
            </a:rPr>
            <a:t>Standards used are incomplete or misunderstood</a:t>
          </a:r>
          <a:endParaRPr lang="en-GB" sz="2100" kern="1200" dirty="0">
            <a:latin typeface="+mj-lt"/>
            <a:cs typeface="Arial"/>
          </a:endParaRPr>
        </a:p>
      </dsp:txBody>
      <dsp:txXfrm rot="-5400000">
        <a:off x="860634" y="1123221"/>
        <a:ext cx="6842273" cy="721136"/>
      </dsp:txXfrm>
    </dsp:sp>
    <dsp:sp modelId="{E1550DE2-88CD-45DE-A0A3-9D5BD1F9CB19}">
      <dsp:nvSpPr>
        <dsp:cNvPr id="0" name=""/>
        <dsp:cNvSpPr/>
      </dsp:nvSpPr>
      <dsp:spPr>
        <a:xfrm rot="5400000">
          <a:off x="-184421" y="2351110"/>
          <a:ext cx="1229478" cy="860634"/>
        </a:xfrm>
        <a:prstGeom prst="chevron">
          <a:avLst/>
        </a:prstGeom>
        <a:solidFill>
          <a:schemeClr val="accent6">
            <a:alpha val="90000"/>
            <a:hueOff val="0"/>
            <a:satOff val="0"/>
            <a:lumOff val="0"/>
            <a:alphaOff val="-26667"/>
          </a:schemeClr>
        </a:solidFill>
        <a:ln w="25400" cap="flat" cmpd="sng" algn="ctr">
          <a:solidFill>
            <a:schemeClr val="accent6">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latin typeface="+mj-lt"/>
            </a:rPr>
            <a:t>ICT</a:t>
          </a:r>
          <a:endParaRPr lang="en-GB" sz="1800" kern="1200" dirty="0">
            <a:latin typeface="+mj-lt"/>
          </a:endParaRPr>
        </a:p>
      </dsp:txBody>
      <dsp:txXfrm rot="-5400000">
        <a:off x="1" y="2597005"/>
        <a:ext cx="860634" cy="368844"/>
      </dsp:txXfrm>
    </dsp:sp>
    <dsp:sp modelId="{B220989A-7057-4DF2-8288-49DBCA6E785A}">
      <dsp:nvSpPr>
        <dsp:cNvPr id="0" name=""/>
        <dsp:cNvSpPr/>
      </dsp:nvSpPr>
      <dsp:spPr>
        <a:xfrm rot="5400000">
          <a:off x="3901696" y="-874373"/>
          <a:ext cx="799160" cy="6881285"/>
        </a:xfrm>
        <a:prstGeom prst="round2SameRect">
          <a:avLst/>
        </a:prstGeom>
        <a:solidFill>
          <a:schemeClr val="lt1">
            <a:alpha val="90000"/>
            <a:hueOff val="0"/>
            <a:satOff val="0"/>
            <a:lumOff val="0"/>
            <a:alphaOff val="0"/>
          </a:schemeClr>
        </a:solidFill>
        <a:ln w="25400" cap="flat" cmpd="sng" algn="ctr">
          <a:solidFill>
            <a:schemeClr val="accent6">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smtClean="0">
              <a:latin typeface="+mj-lt"/>
              <a:cs typeface="Arial"/>
            </a:rPr>
            <a:t>Creation and discovery of metadata difficult</a:t>
          </a:r>
          <a:endParaRPr lang="en-GB" sz="2100" kern="1200" dirty="0">
            <a:latin typeface="+mj-lt"/>
            <a:cs typeface="Arial"/>
          </a:endParaRPr>
        </a:p>
        <a:p>
          <a:pPr marL="228600" lvl="1" indent="-228600" algn="l" defTabSz="933450">
            <a:lnSpc>
              <a:spcPct val="90000"/>
            </a:lnSpc>
            <a:spcBef>
              <a:spcPct val="0"/>
            </a:spcBef>
            <a:spcAft>
              <a:spcPct val="15000"/>
            </a:spcAft>
            <a:buChar char="••"/>
          </a:pPr>
          <a:r>
            <a:rPr lang="en-GB" sz="2100" kern="1200" dirty="0" smtClean="0">
              <a:latin typeface="+mj-lt"/>
              <a:cs typeface="Arial"/>
            </a:rPr>
            <a:t>No basic data management or publishing facilities</a:t>
          </a:r>
          <a:endParaRPr lang="en-GB" sz="2100" kern="1200" dirty="0">
            <a:latin typeface="+mj-lt"/>
            <a:cs typeface="Arial"/>
          </a:endParaRPr>
        </a:p>
      </dsp:txBody>
      <dsp:txXfrm rot="-5400000">
        <a:off x="860634" y="2205701"/>
        <a:ext cx="6842273" cy="721136"/>
      </dsp:txXfrm>
    </dsp:sp>
    <dsp:sp modelId="{ECC01509-6E75-4F43-8423-159B41823B49}">
      <dsp:nvSpPr>
        <dsp:cNvPr id="0" name=""/>
        <dsp:cNvSpPr/>
      </dsp:nvSpPr>
      <dsp:spPr>
        <a:xfrm rot="5400000">
          <a:off x="-184421" y="3433590"/>
          <a:ext cx="1229478" cy="860634"/>
        </a:xfrm>
        <a:prstGeom prst="chevron">
          <a:avLst/>
        </a:prstGeom>
        <a:solidFill>
          <a:schemeClr val="accent6">
            <a:alpha val="90000"/>
            <a:hueOff val="0"/>
            <a:satOff val="0"/>
            <a:lumOff val="0"/>
            <a:alphaOff val="-40000"/>
          </a:schemeClr>
        </a:solidFill>
        <a:ln w="25400" cap="flat"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kern="1200" dirty="0" smtClean="0">
              <a:latin typeface="+mj-lt"/>
              <a:cs typeface="Arial" charset="0"/>
            </a:rPr>
            <a:t>Data</a:t>
          </a:r>
          <a:endParaRPr lang="en-GB" sz="1800" kern="1200" dirty="0">
            <a:latin typeface="+mj-lt"/>
            <a:cs typeface="Arial" charset="0"/>
          </a:endParaRPr>
        </a:p>
      </dsp:txBody>
      <dsp:txXfrm rot="-5400000">
        <a:off x="1" y="3679485"/>
        <a:ext cx="860634" cy="368844"/>
      </dsp:txXfrm>
    </dsp:sp>
    <dsp:sp modelId="{DD1EDCD7-2CC6-534E-8A14-316A96C66422}">
      <dsp:nvSpPr>
        <dsp:cNvPr id="0" name=""/>
        <dsp:cNvSpPr/>
      </dsp:nvSpPr>
      <dsp:spPr>
        <a:xfrm rot="5400000">
          <a:off x="3901696" y="208106"/>
          <a:ext cx="799160" cy="6881285"/>
        </a:xfrm>
        <a:prstGeom prst="round2SameRect">
          <a:avLst/>
        </a:prstGeom>
        <a:solidFill>
          <a:schemeClr val="lt1">
            <a:alpha val="90000"/>
            <a:hueOff val="0"/>
            <a:satOff val="0"/>
            <a:lumOff val="0"/>
            <a:alphaOff val="0"/>
          </a:schemeClr>
        </a:solidFill>
        <a:ln w="25400" cap="flat"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smtClean="0">
              <a:latin typeface="+mj-lt"/>
              <a:cs typeface="Arial"/>
            </a:rPr>
            <a:t>Data often captured from product and used inappropriately</a:t>
          </a:r>
          <a:endParaRPr lang="en-GB" sz="2100" kern="1200" dirty="0">
            <a:latin typeface="+mj-lt"/>
            <a:cs typeface="Arial"/>
          </a:endParaRPr>
        </a:p>
        <a:p>
          <a:pPr marL="228600" lvl="1" indent="-228600" algn="l" defTabSz="933450">
            <a:lnSpc>
              <a:spcPct val="90000"/>
            </a:lnSpc>
            <a:spcBef>
              <a:spcPct val="0"/>
            </a:spcBef>
            <a:spcAft>
              <a:spcPct val="15000"/>
            </a:spcAft>
            <a:buChar char="••"/>
          </a:pPr>
          <a:r>
            <a:rPr lang="en-GB" sz="2100" kern="1200" dirty="0" smtClean="0">
              <a:latin typeface="+mj-lt"/>
              <a:cs typeface="Arial"/>
            </a:rPr>
            <a:t>Data acquired or processed for single use only</a:t>
          </a:r>
          <a:endParaRPr lang="en-GB" sz="2100" kern="1200" dirty="0">
            <a:latin typeface="+mj-lt"/>
            <a:cs typeface="Arial"/>
          </a:endParaRPr>
        </a:p>
      </dsp:txBody>
      <dsp:txXfrm rot="-5400000">
        <a:off x="860634" y="3288180"/>
        <a:ext cx="6842273" cy="72113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A691A0-05EF-C649-AF85-DD95DB2CB744}" type="datetimeFigureOut">
              <a:rPr lang="en-US" smtClean="0"/>
              <a:pPr/>
              <a:t>2/27/2013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33CE31-B52B-FF4F-B016-6A713A3A00C1}" type="slidenum">
              <a:rPr lang="en-US" smtClean="0"/>
              <a:pPr/>
              <a:t>‹#›</a:t>
            </a:fld>
            <a:endParaRPr lang="en-US"/>
          </a:p>
        </p:txBody>
      </p:sp>
    </p:spTree>
    <p:extLst>
      <p:ext uri="{BB962C8B-B14F-4D97-AF65-F5344CB8AC3E}">
        <p14:creationId xmlns:p14="http://schemas.microsoft.com/office/powerpoint/2010/main" val="19270760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8A087-9723-43BB-B867-8C44035C5689}" type="datetimeFigureOut">
              <a:rPr lang="en-US" smtClean="0"/>
              <a:pPr/>
              <a:t>2/27/2013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2DEF95-1733-4393-9255-1CAE68DE9377}" type="slidenum">
              <a:rPr lang="en-US" smtClean="0"/>
              <a:pPr/>
              <a:t>‹#›</a:t>
            </a:fld>
            <a:endParaRPr lang="en-US"/>
          </a:p>
        </p:txBody>
      </p:sp>
    </p:spTree>
    <p:extLst>
      <p:ext uri="{BB962C8B-B14F-4D97-AF65-F5344CB8AC3E}">
        <p14:creationId xmlns:p14="http://schemas.microsoft.com/office/powerpoint/2010/main" val="41437602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To understand data management there is a need to define and understand the differences between data, information and knowledge.</a:t>
            </a:r>
          </a:p>
          <a:p>
            <a:r>
              <a:rPr lang="en-US" smtClean="0"/>
              <a:t>What do you understand by the terms data and information?  These are English terms.  </a:t>
            </a:r>
          </a:p>
          <a:p>
            <a:r>
              <a:rPr lang="en-US" smtClean="0"/>
              <a:t>In your own languages are there different words for data and information or are they synonymous? </a:t>
            </a:r>
          </a:p>
          <a:p>
            <a:r>
              <a:rPr lang="en-US" smtClean="0"/>
              <a:t>In English they are often used synonymously.</a:t>
            </a:r>
          </a:p>
          <a:p>
            <a:endParaRPr 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6311815A-F413-4A26-B27C-1BE6900F4A66}" type="slidenum">
              <a:rPr lang="en-US" smtClean="0">
                <a:latin typeface="Calibri" charset="0"/>
              </a:rPr>
              <a:pPr eaLnBrk="1" hangingPunct="1"/>
              <a:t>5</a:t>
            </a:fld>
            <a:endParaRPr lang="en-US" smtClean="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1"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cs typeface="Arial" charset="0"/>
              </a:defRPr>
            </a:lvl1pPr>
            <a:lvl2pPr marL="35993414" indent="-35559577" eaLnBrk="0" hangingPunct="0">
              <a:defRPr sz="2300">
                <a:solidFill>
                  <a:schemeClr val="tx1"/>
                </a:solidFill>
                <a:latin typeface="Arial" charset="0"/>
                <a:cs typeface="Arial" charset="0"/>
              </a:defRPr>
            </a:lvl2pPr>
            <a:lvl3pPr eaLnBrk="0" hangingPunct="0">
              <a:defRPr sz="2300">
                <a:solidFill>
                  <a:schemeClr val="tx1"/>
                </a:solidFill>
                <a:latin typeface="Arial" charset="0"/>
                <a:cs typeface="Arial" charset="0"/>
              </a:defRPr>
            </a:lvl3pPr>
            <a:lvl4pPr eaLnBrk="0" hangingPunct="0">
              <a:defRPr sz="2300">
                <a:solidFill>
                  <a:schemeClr val="tx1"/>
                </a:solidFill>
                <a:latin typeface="Arial" charset="0"/>
                <a:cs typeface="Arial" charset="0"/>
              </a:defRPr>
            </a:lvl4pPr>
            <a:lvl5pPr eaLnBrk="0" hangingPunct="0">
              <a:defRPr sz="2300">
                <a:solidFill>
                  <a:schemeClr val="tx1"/>
                </a:solidFill>
                <a:latin typeface="Arial" charset="0"/>
                <a:cs typeface="Arial" charset="0"/>
              </a:defRPr>
            </a:lvl5pPr>
            <a:lvl6pPr marL="433837" eaLnBrk="0" fontAlgn="base" hangingPunct="0">
              <a:spcBef>
                <a:spcPct val="0"/>
              </a:spcBef>
              <a:spcAft>
                <a:spcPct val="0"/>
              </a:spcAft>
              <a:defRPr sz="2300">
                <a:solidFill>
                  <a:schemeClr val="tx1"/>
                </a:solidFill>
                <a:latin typeface="Arial" charset="0"/>
                <a:cs typeface="Arial" charset="0"/>
              </a:defRPr>
            </a:lvl6pPr>
            <a:lvl7pPr marL="867674" eaLnBrk="0" fontAlgn="base" hangingPunct="0">
              <a:spcBef>
                <a:spcPct val="0"/>
              </a:spcBef>
              <a:spcAft>
                <a:spcPct val="0"/>
              </a:spcAft>
              <a:defRPr sz="2300">
                <a:solidFill>
                  <a:schemeClr val="tx1"/>
                </a:solidFill>
                <a:latin typeface="Arial" charset="0"/>
                <a:cs typeface="Arial" charset="0"/>
              </a:defRPr>
            </a:lvl7pPr>
            <a:lvl8pPr marL="1301511" eaLnBrk="0" fontAlgn="base" hangingPunct="0">
              <a:spcBef>
                <a:spcPct val="0"/>
              </a:spcBef>
              <a:spcAft>
                <a:spcPct val="0"/>
              </a:spcAft>
              <a:defRPr sz="2300">
                <a:solidFill>
                  <a:schemeClr val="tx1"/>
                </a:solidFill>
                <a:latin typeface="Arial" charset="0"/>
                <a:cs typeface="Arial" charset="0"/>
              </a:defRPr>
            </a:lvl8pPr>
            <a:lvl9pPr marL="1735348" eaLnBrk="0" fontAlgn="base" hangingPunct="0">
              <a:spcBef>
                <a:spcPct val="0"/>
              </a:spcBef>
              <a:spcAft>
                <a:spcPct val="0"/>
              </a:spcAft>
              <a:defRPr sz="2300">
                <a:solidFill>
                  <a:schemeClr val="tx1"/>
                </a:solidFill>
                <a:latin typeface="Arial" charset="0"/>
                <a:cs typeface="Arial" charset="0"/>
              </a:defRPr>
            </a:lvl9pPr>
          </a:lstStyle>
          <a:p>
            <a:pPr eaLnBrk="1" hangingPunct="1"/>
            <a:fld id="{08591441-AF46-4689-8FC2-CBE3B99E0721}" type="slidenum">
              <a:rPr lang="en-US" sz="1100"/>
              <a:pPr eaLnBrk="1" hangingPunct="1"/>
              <a:t>25</a:t>
            </a:fld>
            <a:endParaRPr lang="en-US"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endParaRPr lang="en-GB" b="0" dirty="0"/>
          </a:p>
        </p:txBody>
      </p:sp>
      <p:sp>
        <p:nvSpPr>
          <p:cNvPr id="12292" name="Slide Number Placeholder 3"/>
          <p:cNvSpPr>
            <a:spLocks noGrp="1"/>
          </p:cNvSpPr>
          <p:nvPr>
            <p:ph type="sldNum" sz="quarter" idx="5"/>
          </p:nvPr>
        </p:nvSpPr>
        <p:spPr bwMode="auto">
          <a:noFill/>
          <a:ln>
            <a:miter lim="800000"/>
            <a:headEnd/>
            <a:tailEnd/>
          </a:ln>
        </p:spPr>
        <p:txBody>
          <a:bodyPr/>
          <a:lstStyle/>
          <a:p>
            <a:fld id="{85BB2F95-4DE4-874F-A4B4-58E970BB0A85}" type="slidenum">
              <a:rPr lang="en-GB"/>
              <a:pPr/>
              <a:t>26</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Coastline attributed with type (to determine slope to nearest sounding) and height (from VORF).  Accurate (under piers </a:t>
            </a:r>
            <a:r>
              <a:rPr lang="en-GB" dirty="0" err="1" smtClean="0"/>
              <a:t>etc</a:t>
            </a:r>
            <a:r>
              <a:rPr lang="en-GB" dirty="0" smtClean="0"/>
              <a:t>).</a:t>
            </a:r>
            <a:endParaRPr lang="en-GB" dirty="0"/>
          </a:p>
        </p:txBody>
      </p:sp>
      <p:sp>
        <p:nvSpPr>
          <p:cNvPr id="4" name="Slide Number Placeholder 3"/>
          <p:cNvSpPr>
            <a:spLocks noGrp="1"/>
          </p:cNvSpPr>
          <p:nvPr>
            <p:ph type="sldNum" sz="quarter" idx="10"/>
          </p:nvPr>
        </p:nvSpPr>
        <p:spPr/>
        <p:txBody>
          <a:bodyPr/>
          <a:lstStyle/>
          <a:p>
            <a:fld id="{1E2DEF95-1733-4393-9255-1CAE68DE9377}" type="slidenum">
              <a:rPr lang="en-US" smtClean="0"/>
              <a:pPr/>
              <a:t>27</a:t>
            </a:fld>
            <a:endParaRPr lang="en-US"/>
          </a:p>
        </p:txBody>
      </p:sp>
    </p:spTree>
    <p:extLst>
      <p:ext uri="{BB962C8B-B14F-4D97-AF65-F5344CB8AC3E}">
        <p14:creationId xmlns:p14="http://schemas.microsoft.com/office/powerpoint/2010/main" val="981555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2DEF95-1733-4393-9255-1CAE68DE9377}" type="slidenum">
              <a:rPr lang="en-US" smtClean="0"/>
              <a:pPr/>
              <a:t>28</a:t>
            </a:fld>
            <a:endParaRPr lang="en-US"/>
          </a:p>
        </p:txBody>
      </p:sp>
    </p:spTree>
    <p:extLst>
      <p:ext uri="{BB962C8B-B14F-4D97-AF65-F5344CB8AC3E}">
        <p14:creationId xmlns:p14="http://schemas.microsoft.com/office/powerpoint/2010/main" val="3246410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endParaRPr lang="en-GB" b="0" dirty="0"/>
          </a:p>
        </p:txBody>
      </p:sp>
      <p:sp>
        <p:nvSpPr>
          <p:cNvPr id="12292" name="Slide Number Placeholder 3"/>
          <p:cNvSpPr>
            <a:spLocks noGrp="1"/>
          </p:cNvSpPr>
          <p:nvPr>
            <p:ph type="sldNum" sz="quarter" idx="5"/>
          </p:nvPr>
        </p:nvSpPr>
        <p:spPr bwMode="auto">
          <a:noFill/>
          <a:ln>
            <a:miter lim="800000"/>
            <a:headEnd/>
            <a:tailEnd/>
          </a:ln>
        </p:spPr>
        <p:txBody>
          <a:bodyPr/>
          <a:lstStyle/>
          <a:p>
            <a:fld id="{85BB2F95-4DE4-874F-A4B4-58E970BB0A85}" type="slidenum">
              <a:rPr lang="en-GB"/>
              <a:pPr/>
              <a:t>33</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endParaRPr lang="en-GB" b="0" dirty="0"/>
          </a:p>
        </p:txBody>
      </p:sp>
      <p:sp>
        <p:nvSpPr>
          <p:cNvPr id="12292" name="Slide Number Placeholder 3"/>
          <p:cNvSpPr>
            <a:spLocks noGrp="1"/>
          </p:cNvSpPr>
          <p:nvPr>
            <p:ph type="sldNum" sz="quarter" idx="5"/>
          </p:nvPr>
        </p:nvSpPr>
        <p:spPr bwMode="auto">
          <a:noFill/>
          <a:ln>
            <a:miter lim="800000"/>
            <a:headEnd/>
            <a:tailEnd/>
          </a:ln>
        </p:spPr>
        <p:txBody>
          <a:bodyPr/>
          <a:lstStyle/>
          <a:p>
            <a:fld id="{85BB2F95-4DE4-874F-A4B4-58E970BB0A85}" type="slidenum">
              <a:rPr lang="en-GB"/>
              <a:pPr/>
              <a:t>34</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r>
              <a:rPr lang="en-GB" b="0" dirty="0" smtClean="0"/>
              <a:t>Marine Reference Data</a:t>
            </a:r>
          </a:p>
          <a:p>
            <a:r>
              <a:rPr lang="en-GB" b="0" dirty="0" smtClean="0"/>
              <a:t>Land</a:t>
            </a:r>
            <a:r>
              <a:rPr lang="en-GB" b="0" baseline="0" dirty="0" smtClean="0"/>
              <a:t> Reference Data</a:t>
            </a:r>
          </a:p>
          <a:p>
            <a:r>
              <a:rPr lang="en-GB" b="0" baseline="0" dirty="0" smtClean="0"/>
              <a:t>Port Spatial Data (Location of Assets)</a:t>
            </a:r>
          </a:p>
          <a:p>
            <a:r>
              <a:rPr lang="en-GB" b="0" baseline="0" dirty="0" smtClean="0"/>
              <a:t>Business Data Linked to Spatial Objects</a:t>
            </a:r>
          </a:p>
          <a:p>
            <a:pPr>
              <a:buFontTx/>
              <a:buChar char="-"/>
            </a:pPr>
            <a:r>
              <a:rPr lang="en-GB" b="0" baseline="0" dirty="0" smtClean="0"/>
              <a:t> Existing Central Databases</a:t>
            </a:r>
          </a:p>
          <a:p>
            <a:pPr>
              <a:buFontTx/>
              <a:buChar char="-"/>
            </a:pPr>
            <a:r>
              <a:rPr lang="en-GB" b="0" baseline="0" dirty="0" smtClean="0"/>
              <a:t> Distributed Datasets</a:t>
            </a:r>
          </a:p>
          <a:p>
            <a:pPr>
              <a:buFontTx/>
              <a:buChar char="-"/>
            </a:pPr>
            <a:r>
              <a:rPr lang="en-GB" b="0" baseline="0" dirty="0" smtClean="0"/>
              <a:t> OWL Ocean Database (Bathymetry and Environmental Monitoring </a:t>
            </a:r>
          </a:p>
          <a:p>
            <a:endParaRPr lang="en-GB" b="0" baseline="0" dirty="0" smtClean="0"/>
          </a:p>
          <a:p>
            <a:r>
              <a:rPr lang="en-GB" b="0" baseline="0" dirty="0" smtClean="0"/>
              <a:t>Web Display of Map and Time Series</a:t>
            </a:r>
          </a:p>
          <a:p>
            <a:r>
              <a:rPr lang="en-GB" b="0" baseline="0" dirty="0" smtClean="0"/>
              <a:t>Desktop Analysis of Environmental Data</a:t>
            </a:r>
          </a:p>
          <a:p>
            <a:r>
              <a:rPr lang="en-GB" b="0" baseline="0" dirty="0" smtClean="0"/>
              <a:t>Paper and PDF Output (Map, Reports etc)</a:t>
            </a:r>
          </a:p>
          <a:p>
            <a:r>
              <a:rPr lang="en-GB" b="0" baseline="0" dirty="0" smtClean="0"/>
              <a:t>Digital Outputs (GIS Format, XML for Data Exchange with Regulator, UKHO etc)</a:t>
            </a:r>
          </a:p>
        </p:txBody>
      </p:sp>
      <p:sp>
        <p:nvSpPr>
          <p:cNvPr id="12292" name="Slide Number Placeholder 3"/>
          <p:cNvSpPr>
            <a:spLocks noGrp="1"/>
          </p:cNvSpPr>
          <p:nvPr>
            <p:ph type="sldNum" sz="quarter" idx="5"/>
          </p:nvPr>
        </p:nvSpPr>
        <p:spPr bwMode="auto">
          <a:noFill/>
          <a:ln>
            <a:miter lim="800000"/>
            <a:headEnd/>
            <a:tailEnd/>
          </a:ln>
        </p:spPr>
        <p:txBody>
          <a:bodyPr/>
          <a:lstStyle/>
          <a:p>
            <a:fld id="{85BB2F95-4DE4-874F-A4B4-58E970BB0A85}" type="slidenum">
              <a:rPr lang="en-GB"/>
              <a:pPr/>
              <a:t>36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Relies on open standards </a:t>
            </a:r>
            <a:r>
              <a:rPr lang="en-GB" dirty="0" err="1" smtClean="0"/>
              <a:t>etc</a:t>
            </a:r>
            <a:r>
              <a:rPr lang="en-GB" dirty="0" smtClean="0"/>
              <a:t> AND</a:t>
            </a:r>
            <a:r>
              <a:rPr lang="en-GB" baseline="0" dirty="0" smtClean="0"/>
              <a:t> MSDI principles</a:t>
            </a:r>
            <a:endParaRPr lang="en-GB" dirty="0"/>
          </a:p>
        </p:txBody>
      </p:sp>
      <p:sp>
        <p:nvSpPr>
          <p:cNvPr id="4" name="Slide Number Placeholder 3"/>
          <p:cNvSpPr>
            <a:spLocks noGrp="1"/>
          </p:cNvSpPr>
          <p:nvPr>
            <p:ph type="sldNum" sz="quarter" idx="10"/>
          </p:nvPr>
        </p:nvSpPr>
        <p:spPr/>
        <p:txBody>
          <a:bodyPr/>
          <a:lstStyle/>
          <a:p>
            <a:fld id="{1E2DEF95-1733-4393-9255-1CAE68DE9377}" type="slidenum">
              <a:rPr lang="en-US" smtClean="0"/>
              <a:pPr/>
              <a:t>37</a:t>
            </a:fld>
            <a:endParaRPr lang="en-US"/>
          </a:p>
        </p:txBody>
      </p:sp>
    </p:spTree>
    <p:extLst>
      <p:ext uri="{BB962C8B-B14F-4D97-AF65-F5344CB8AC3E}">
        <p14:creationId xmlns:p14="http://schemas.microsoft.com/office/powerpoint/2010/main" val="2303914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2DEF95-1733-4393-9255-1CAE68DE9377}"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lnSpc>
                <a:spcPct val="90000"/>
              </a:lnSpc>
              <a:spcBef>
                <a:spcPct val="0"/>
              </a:spcBef>
            </a:pPr>
            <a:r>
              <a:rPr lang="en-US" smtClean="0"/>
              <a:t>Data Management and Process Management are interlocking.  As data became more accessible, it became more likely to be misused and hence its management became as important as process management so that they are now equal.   </a:t>
            </a:r>
          </a:p>
          <a:p>
            <a:pPr defTabSz="457200">
              <a:lnSpc>
                <a:spcPct val="90000"/>
              </a:lnSpc>
            </a:pPr>
            <a:endParaRPr lang="en-US" smtClean="0"/>
          </a:p>
          <a:p>
            <a:pPr defTabSz="457200">
              <a:lnSpc>
                <a:spcPct val="90000"/>
              </a:lnSpc>
            </a:pPr>
            <a:r>
              <a:rPr lang="en-US" smtClean="0"/>
              <a:t>The concept of "Data Management" arose in the 1980s as technology moved from sequential processing (first cards, then tape) to random access processing. Since it was now technically possible to store a single fact in a single place and access that as and when required, those suggesting that "Data Management" was more important than "Process Management" used arguments such as "a customer's home address is stored in 75 (or some other large number) places in our computer systems." During this period, random access processing was not competitively fast, so those suggesting "Process Management" was more important than "Data Management" used batch processing time as their primary argument. As applications moved more and more into real-time, interactive applications, it became obvious that both management processes were equally  important. </a:t>
            </a:r>
          </a:p>
          <a:p>
            <a:pPr defTabSz="457200">
              <a:lnSpc>
                <a:spcPct val="90000"/>
              </a:lnSpc>
            </a:pPr>
            <a:endParaRPr lang="en-US" smtClean="0"/>
          </a:p>
          <a:p>
            <a:pPr defTabSz="457200">
              <a:lnSpc>
                <a:spcPct val="90000"/>
              </a:lnSpc>
            </a:pPr>
            <a:r>
              <a:rPr lang="en-US" smtClean="0"/>
              <a:t>If the data was not well defined, the data would be misused in applications. If the process wasn't well defined, it was impossible to meet user needs.  In other words, use the same data multiple times for multiple purposes.  An analogy might be that specifically designed bricks can be used for one purpose i.e. a single product, howsoever magnificent.  However, generic bricks can be for many different purposes i.e. multiple products, providing flexibility, wider use and hence value.</a:t>
            </a:r>
          </a:p>
          <a:p>
            <a:pPr defTabSz="457200">
              <a:lnSpc>
                <a:spcPct val="90000"/>
              </a:lnSpc>
            </a:pPr>
            <a:endParaRPr 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06B3430-F558-40D0-AC5E-7BAB72BCC09E}" type="slidenum">
              <a:rPr lang="en-US" smtClean="0">
                <a:latin typeface="Calibri" charset="0"/>
              </a:rPr>
              <a:pPr eaLnBrk="1" hangingPunct="1"/>
              <a:t>7</a:t>
            </a:fld>
            <a:endParaRPr lang="en-US" smtClean="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r>
              <a:rPr lang="en-GB" smtClean="0">
                <a:ea typeface="ＭＳ Ｐゴシック" pitchFamily="1" charset="-128"/>
              </a:rPr>
              <a:t>Reference to UNESCO report.</a:t>
            </a:r>
          </a:p>
          <a:p>
            <a:r>
              <a:rPr lang="en-GB" smtClean="0">
                <a:ea typeface="ＭＳ Ｐゴシック" pitchFamily="1" charset="-128"/>
              </a:rPr>
              <a:t>Peel back the layers and what you see isn’t pretty.</a:t>
            </a:r>
          </a:p>
          <a:p>
            <a:r>
              <a:rPr lang="en-GB" smtClean="0">
                <a:ea typeface="ＭＳ Ｐゴシック" pitchFamily="1" charset="-128"/>
              </a:rPr>
              <a:t>There are fundamental issues with practically every dataset that is required as input to the evidence base and marine planning.</a:t>
            </a:r>
          </a:p>
          <a:p>
            <a:r>
              <a:rPr lang="en-GB" smtClean="0">
                <a:ea typeface="ＭＳ Ｐゴシック" pitchFamily="1" charset="-128"/>
              </a:rPr>
              <a:t>Hopefully what this paper demonstrates – is by putting in foundations and building the evidence base block by block within an overarching data management framework and by utilising current best practice, standards and initiatives it is achievable.</a:t>
            </a:r>
          </a:p>
          <a:p>
            <a:r>
              <a:rPr lang="en-GB" smtClean="0">
                <a:ea typeface="ＭＳ Ｐゴシック" pitchFamily="1" charset="-128"/>
              </a:rPr>
              <a:t>However, many of the changes needed to do this successfully and efficiently are depressingly familiar to those of us involved in the management of marine data for many years real and represent almost insurmountable obstacles.  </a:t>
            </a:r>
          </a:p>
          <a:p>
            <a:r>
              <a:rPr lang="en-GB" smtClean="0">
                <a:ea typeface="ＭＳ Ｐゴシック" pitchFamily="1" charset="-128"/>
              </a:rPr>
              <a:t>My fear is – in the face of reducing budgets - organisations entrench by cutting back on the people and initiatives that would make a real difference.  We carry on repeating the mistakes of the last 20 years with more wasted effort, self interest and in fighting preventing real progress.  </a:t>
            </a:r>
          </a:p>
        </p:txBody>
      </p:sp>
      <p:sp>
        <p:nvSpPr>
          <p:cNvPr id="25604" name="Slide Number Placeholder 3"/>
          <p:cNvSpPr>
            <a:spLocks noGrp="1"/>
          </p:cNvSpPr>
          <p:nvPr>
            <p:ph type="sldNum" sz="quarter" idx="5"/>
          </p:nvPr>
        </p:nvSpPr>
        <p:spPr>
          <a:noFill/>
        </p:spPr>
        <p:txBody>
          <a:bodyPr/>
          <a:lstStyle/>
          <a:p>
            <a:fld id="{FEC304D6-EFA1-4BC3-AF08-BA6EBAF79B21}" type="slidenum">
              <a:rPr lang="en-GB"/>
              <a:pPr/>
              <a:t>11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E2DEF95-1733-4393-9255-1CAE68DE9377}"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cs typeface="Arial" charset="0"/>
              </a:defRPr>
            </a:lvl1pPr>
            <a:lvl2pPr marL="35993414" indent="-35559577" eaLnBrk="0" hangingPunct="0">
              <a:defRPr sz="2300">
                <a:solidFill>
                  <a:schemeClr val="tx1"/>
                </a:solidFill>
                <a:latin typeface="Arial" charset="0"/>
                <a:cs typeface="Arial" charset="0"/>
              </a:defRPr>
            </a:lvl2pPr>
            <a:lvl3pPr eaLnBrk="0" hangingPunct="0">
              <a:defRPr sz="2300">
                <a:solidFill>
                  <a:schemeClr val="tx1"/>
                </a:solidFill>
                <a:latin typeface="Arial" charset="0"/>
                <a:cs typeface="Arial" charset="0"/>
              </a:defRPr>
            </a:lvl3pPr>
            <a:lvl4pPr eaLnBrk="0" hangingPunct="0">
              <a:defRPr sz="2300">
                <a:solidFill>
                  <a:schemeClr val="tx1"/>
                </a:solidFill>
                <a:latin typeface="Arial" charset="0"/>
                <a:cs typeface="Arial" charset="0"/>
              </a:defRPr>
            </a:lvl4pPr>
            <a:lvl5pPr eaLnBrk="0" hangingPunct="0">
              <a:defRPr sz="2300">
                <a:solidFill>
                  <a:schemeClr val="tx1"/>
                </a:solidFill>
                <a:latin typeface="Arial" charset="0"/>
                <a:cs typeface="Arial" charset="0"/>
              </a:defRPr>
            </a:lvl5pPr>
            <a:lvl6pPr marL="433837" eaLnBrk="0" fontAlgn="base" hangingPunct="0">
              <a:spcBef>
                <a:spcPct val="0"/>
              </a:spcBef>
              <a:spcAft>
                <a:spcPct val="0"/>
              </a:spcAft>
              <a:defRPr sz="2300">
                <a:solidFill>
                  <a:schemeClr val="tx1"/>
                </a:solidFill>
                <a:latin typeface="Arial" charset="0"/>
                <a:cs typeface="Arial" charset="0"/>
              </a:defRPr>
            </a:lvl6pPr>
            <a:lvl7pPr marL="867674" eaLnBrk="0" fontAlgn="base" hangingPunct="0">
              <a:spcBef>
                <a:spcPct val="0"/>
              </a:spcBef>
              <a:spcAft>
                <a:spcPct val="0"/>
              </a:spcAft>
              <a:defRPr sz="2300">
                <a:solidFill>
                  <a:schemeClr val="tx1"/>
                </a:solidFill>
                <a:latin typeface="Arial" charset="0"/>
                <a:cs typeface="Arial" charset="0"/>
              </a:defRPr>
            </a:lvl7pPr>
            <a:lvl8pPr marL="1301511" eaLnBrk="0" fontAlgn="base" hangingPunct="0">
              <a:spcBef>
                <a:spcPct val="0"/>
              </a:spcBef>
              <a:spcAft>
                <a:spcPct val="0"/>
              </a:spcAft>
              <a:defRPr sz="2300">
                <a:solidFill>
                  <a:schemeClr val="tx1"/>
                </a:solidFill>
                <a:latin typeface="Arial" charset="0"/>
                <a:cs typeface="Arial" charset="0"/>
              </a:defRPr>
            </a:lvl8pPr>
            <a:lvl9pPr marL="1735348" eaLnBrk="0" fontAlgn="base" hangingPunct="0">
              <a:spcBef>
                <a:spcPct val="0"/>
              </a:spcBef>
              <a:spcAft>
                <a:spcPct val="0"/>
              </a:spcAft>
              <a:defRPr sz="2300">
                <a:solidFill>
                  <a:schemeClr val="tx1"/>
                </a:solidFill>
                <a:latin typeface="Arial" charset="0"/>
                <a:cs typeface="Arial" charset="0"/>
              </a:defRPr>
            </a:lvl9pPr>
          </a:lstStyle>
          <a:p>
            <a:pPr eaLnBrk="1" hangingPunct="1"/>
            <a:fld id="{AF9DCF44-F1AA-4C85-8899-EEB5AFF08AB9}" type="slidenum">
              <a:rPr lang="en-US" sz="1100"/>
              <a:pPr eaLnBrk="1" hangingPunct="1"/>
              <a:t>19</a:t>
            </a:fld>
            <a:endParaRPr lang="en-US" sz="1100"/>
          </a:p>
        </p:txBody>
      </p:sp>
      <p:sp>
        <p:nvSpPr>
          <p:cNvPr id="21507" name="Rectangle 2"/>
          <p:cNvSpPr>
            <a:spLocks noGrp="1" noRot="1" noChangeAspect="1" noChangeArrowheads="1" noTextEdit="1"/>
          </p:cNvSpPr>
          <p:nvPr>
            <p:ph type="sldImg"/>
          </p:nvPr>
        </p:nvSpPr>
        <p:spPr>
          <a:xfrm>
            <a:off x="1143000" y="684213"/>
            <a:ext cx="4575175" cy="3432175"/>
          </a:xfrm>
          <a:ln/>
        </p:spPr>
      </p:sp>
      <p:sp>
        <p:nvSpPr>
          <p:cNvPr id="21508" name="Rectangle 3"/>
          <p:cNvSpPr>
            <a:spLocks noGrp="1" noChangeArrowheads="1"/>
          </p:cNvSpPr>
          <p:nvPr>
            <p:ph type="body" idx="1"/>
          </p:nvPr>
        </p:nvSpPr>
        <p:spPr>
          <a:xfrm>
            <a:off x="684849" y="4343982"/>
            <a:ext cx="5488302" cy="411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Management includes data acquisition, product creation and maintenance.  </a:t>
            </a:r>
          </a:p>
          <a:p>
            <a:pPr eaLnBrk="1" hangingPunct="1"/>
            <a:r>
              <a:rPr lang="en-GB" smtClean="0"/>
              <a:t>All must be professionally coordinated and any self interest rigorously driven out.</a:t>
            </a:r>
          </a:p>
          <a:p>
            <a:pPr eaLnBrk="1" hangingPunct="1"/>
            <a:r>
              <a:rPr lang="en-GB" smtClean="0"/>
              <a:t>Maximum use must be made of data being used and acquired elsewhere.  </a:t>
            </a:r>
          </a:p>
          <a:p>
            <a:pPr eaLnBrk="1" hangingPunct="1"/>
            <a:r>
              <a:rPr lang="en-GB" smtClean="0"/>
              <a:t>DPA and commercial obstacles must be addressed head on through sanitising data and legislation.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2DEF95-1733-4393-9255-1CAE68DE9377}" type="slidenum">
              <a:rPr lang="en-US" smtClean="0"/>
              <a:pPr/>
              <a:t>20</a:t>
            </a:fld>
            <a:endParaRPr lang="en-US"/>
          </a:p>
        </p:txBody>
      </p:sp>
    </p:spTree>
    <p:extLst>
      <p:ext uri="{BB962C8B-B14F-4D97-AF65-F5344CB8AC3E}">
        <p14:creationId xmlns:p14="http://schemas.microsoft.com/office/powerpoint/2010/main" val="98155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2DEF95-1733-4393-9255-1CAE68DE9377}" type="slidenum">
              <a:rPr lang="en-US" smtClean="0"/>
              <a:pPr/>
              <a:t>21</a:t>
            </a:fld>
            <a:endParaRPr lang="en-US"/>
          </a:p>
        </p:txBody>
      </p:sp>
    </p:spTree>
    <p:extLst>
      <p:ext uri="{BB962C8B-B14F-4D97-AF65-F5344CB8AC3E}">
        <p14:creationId xmlns:p14="http://schemas.microsoft.com/office/powerpoint/2010/main" val="3246410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2DEF95-1733-4393-9255-1CAE68DE9377}" type="slidenum">
              <a:rPr lang="en-US" smtClean="0"/>
              <a:pPr/>
              <a:t>22</a:t>
            </a:fld>
            <a:endParaRPr lang="en-US"/>
          </a:p>
        </p:txBody>
      </p:sp>
    </p:spTree>
    <p:extLst>
      <p:ext uri="{BB962C8B-B14F-4D97-AF65-F5344CB8AC3E}">
        <p14:creationId xmlns:p14="http://schemas.microsoft.com/office/powerpoint/2010/main" val="324641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OS Open Data – Vector</a:t>
            </a:r>
            <a:r>
              <a:rPr lang="en-GB" baseline="0" dirty="0" smtClean="0"/>
              <a:t> Map District</a:t>
            </a:r>
            <a:endParaRPr lang="en-US" dirty="0"/>
          </a:p>
        </p:txBody>
      </p:sp>
      <p:sp>
        <p:nvSpPr>
          <p:cNvPr id="4" name="Slide Number Placeholder 3"/>
          <p:cNvSpPr>
            <a:spLocks noGrp="1"/>
          </p:cNvSpPr>
          <p:nvPr>
            <p:ph type="sldNum" sz="quarter" idx="10"/>
          </p:nvPr>
        </p:nvSpPr>
        <p:spPr/>
        <p:txBody>
          <a:bodyPr/>
          <a:lstStyle/>
          <a:p>
            <a:fld id="{D0560B52-B008-2046-8E27-B23950E8F08D}" type="slidenum">
              <a:rPr lang="en-GB" smtClean="0"/>
              <a:pPr/>
              <a:t>23</a:t>
            </a:fld>
            <a:endParaRPr lang="en-GB"/>
          </a:p>
        </p:txBody>
      </p:sp>
    </p:spTree>
    <p:extLst>
      <p:ext uri="{BB962C8B-B14F-4D97-AF65-F5344CB8AC3E}">
        <p14:creationId xmlns:p14="http://schemas.microsoft.com/office/powerpoint/2010/main" val="104065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9" name="Title 8"/>
          <p:cNvSpPr>
            <a:spLocks noGrp="1"/>
          </p:cNvSpPr>
          <p:nvPr>
            <p:ph type="title"/>
          </p:nvPr>
        </p:nvSpPr>
        <p:spPr/>
        <p:txBody>
          <a:bodyPr/>
          <a:lstStyle/>
          <a:p>
            <a:r>
              <a:rPr lang="en-GB" smtClean="0"/>
              <a:t>Click to edit Master title style</a:t>
            </a:r>
            <a:endParaRPr lang="en-US"/>
          </a:p>
        </p:txBody>
      </p:sp>
      <p:sp>
        <p:nvSpPr>
          <p:cNvPr id="6" name="Footer Placeholder 5"/>
          <p:cNvSpPr>
            <a:spLocks noGrp="1" noChangeArrowheads="1"/>
          </p:cNvSpPr>
          <p:nvPr>
            <p:ph type="ftr" sz="quarter" idx="3"/>
          </p:nvPr>
        </p:nvSpPr>
        <p:spPr>
          <a:xfrm>
            <a:off x="179512" y="6381328"/>
            <a:ext cx="6705600" cy="317500"/>
          </a:xfrm>
          <a:prstGeom prst="rect">
            <a:avLst/>
          </a:prstGeom>
          <a:ln/>
        </p:spPr>
        <p:txBody>
          <a:bodyPr/>
          <a:lstStyle>
            <a:lvl1pPr>
              <a:defRPr/>
            </a:lvl1pPr>
          </a:lstStyle>
          <a:p>
            <a:r>
              <a:rPr lang="en-GB" smtClean="0"/>
              <a:t>RSAHC, Riyadh, 4th-6th March 2013</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9600"/>
          </a:xfrm>
        </p:spPr>
        <p:txBody>
          <a:bodyPr/>
          <a:lstStyle/>
          <a:p>
            <a:r>
              <a:rPr kumimoji="0" lang="en-GB" dirty="0" smtClean="0"/>
              <a:t>Click to edit Master title style</a:t>
            </a:r>
            <a:endParaRPr kumimoji="0" lang="en-US" dirty="0"/>
          </a:p>
        </p:txBody>
      </p:sp>
      <p:sp>
        <p:nvSpPr>
          <p:cNvPr id="3" name="Content Placeholder 2"/>
          <p:cNvSpPr>
            <a:spLocks noGrp="1"/>
          </p:cNvSpPr>
          <p:nvPr>
            <p:ph sz="half" idx="1"/>
          </p:nvPr>
        </p:nvSpPr>
        <p:spPr>
          <a:xfrm>
            <a:off x="457200" y="1661160"/>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GB" dirty="0" smtClean="0"/>
              <a:t>Click to edit Master text styles</a:t>
            </a:r>
          </a:p>
          <a:p>
            <a:pPr lvl="1" eaLnBrk="1" latinLnBrk="0" hangingPunct="1"/>
            <a:r>
              <a:rPr lang="en-GB" dirty="0" smtClean="0"/>
              <a:t>Second level</a:t>
            </a:r>
          </a:p>
          <a:p>
            <a:pPr lvl="2" eaLnBrk="1" latinLnBrk="0" hangingPunct="1"/>
            <a:r>
              <a:rPr lang="en-GB" dirty="0" smtClean="0"/>
              <a:t>Third level</a:t>
            </a:r>
          </a:p>
          <a:p>
            <a:pPr lvl="3" eaLnBrk="1" latinLnBrk="0" hangingPunct="1"/>
            <a:r>
              <a:rPr lang="en-GB" dirty="0" smtClean="0"/>
              <a:t>Fourth level</a:t>
            </a:r>
          </a:p>
          <a:p>
            <a:pPr lvl="4" eaLnBrk="1" latinLnBrk="0" hangingPunct="1"/>
            <a:r>
              <a:rPr lang="en-GB" dirty="0" smtClean="0"/>
              <a:t>Fifth level</a:t>
            </a:r>
            <a:endParaRPr kumimoji="0" lang="en-US" dirty="0"/>
          </a:p>
        </p:txBody>
      </p:sp>
      <p:sp>
        <p:nvSpPr>
          <p:cNvPr id="4" name="Content Placeholder 3"/>
          <p:cNvSpPr>
            <a:spLocks noGrp="1"/>
          </p:cNvSpPr>
          <p:nvPr>
            <p:ph sz="half" idx="2"/>
          </p:nvPr>
        </p:nvSpPr>
        <p:spPr>
          <a:xfrm>
            <a:off x="4648200" y="1661160"/>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GB" smtClean="0"/>
              <a:t>Click to edit Master text styles</a:t>
            </a:r>
          </a:p>
          <a:p>
            <a:pPr lvl="1" eaLnBrk="1" latinLnBrk="0" hangingPunct="1"/>
            <a:r>
              <a:rPr lang="en-GB" smtClean="0"/>
              <a:t>Second level</a:t>
            </a:r>
          </a:p>
          <a:p>
            <a:pPr lvl="2" eaLnBrk="1" latinLnBrk="0" hangingPunct="1"/>
            <a:r>
              <a:rPr lang="en-GB" smtClean="0"/>
              <a:t>Third level</a:t>
            </a:r>
          </a:p>
          <a:p>
            <a:pPr lvl="3" eaLnBrk="1" latinLnBrk="0" hangingPunct="1"/>
            <a:r>
              <a:rPr lang="en-GB" smtClean="0"/>
              <a:t>Fourth level</a:t>
            </a:r>
          </a:p>
          <a:p>
            <a:pPr lvl="4" eaLnBrk="1" latinLnBrk="0" hangingPunct="1"/>
            <a:r>
              <a:rPr lang="en-GB" smtClean="0"/>
              <a:t>Fifth level</a:t>
            </a:r>
            <a:endParaRPr kumimoji="0" lang="en-US"/>
          </a:p>
        </p:txBody>
      </p:sp>
      <p:sp>
        <p:nvSpPr>
          <p:cNvPr id="7" name="Rectangle 5"/>
          <p:cNvSpPr>
            <a:spLocks noGrp="1" noChangeArrowheads="1"/>
          </p:cNvSpPr>
          <p:nvPr>
            <p:ph type="ftr" sz="quarter" idx="3"/>
          </p:nvPr>
        </p:nvSpPr>
        <p:spPr>
          <a:xfrm>
            <a:off x="179512" y="6381328"/>
            <a:ext cx="6705600" cy="317500"/>
          </a:xfrm>
          <a:prstGeom prst="rect">
            <a:avLst/>
          </a:prstGeom>
          <a:ln/>
        </p:spPr>
        <p:txBody>
          <a:bodyPr/>
          <a:lstStyle>
            <a:lvl1pPr>
              <a:defRPr/>
            </a:lvl1pPr>
          </a:lstStyle>
          <a:p>
            <a:r>
              <a:rPr lang="en-GB" smtClean="0"/>
              <a:t>RSAHC, Riyadh, 4th-6th March 2013</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Rectangle 5"/>
          <p:cNvSpPr>
            <a:spLocks noGrp="1" noChangeArrowheads="1"/>
          </p:cNvSpPr>
          <p:nvPr>
            <p:ph type="ftr" sz="quarter" idx="3"/>
          </p:nvPr>
        </p:nvSpPr>
        <p:spPr>
          <a:xfrm>
            <a:off x="179512" y="6381328"/>
            <a:ext cx="6705600" cy="317500"/>
          </a:xfrm>
          <a:prstGeom prst="rect">
            <a:avLst/>
          </a:prstGeom>
          <a:ln/>
        </p:spPr>
        <p:txBody>
          <a:bodyPr/>
          <a:lstStyle>
            <a:lvl1pPr>
              <a:defRPr/>
            </a:lvl1pPr>
          </a:lstStyle>
          <a:p>
            <a:r>
              <a:rPr lang="en-GB" smtClean="0"/>
              <a:t>RSAHC, Riyadh, 4th-6th March 2013</a:t>
            </a:r>
            <a:endParaRPr lang="en-GB" dirty="0"/>
          </a:p>
        </p:txBody>
      </p:sp>
    </p:spTree>
    <p:extLst>
      <p:ext uri="{BB962C8B-B14F-4D97-AF65-F5344CB8AC3E}">
        <p14:creationId xmlns:p14="http://schemas.microsoft.com/office/powerpoint/2010/main" val="238251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lvl1pPr>
              <a:defRPr sz="3600">
                <a:solidFill>
                  <a:srgbClr val="FF0000"/>
                </a:solidFill>
              </a:defRPr>
            </a:lvl1pPr>
          </a:lstStyle>
          <a:p>
            <a:r>
              <a:rPr lang="en-GB" dirty="0" smtClean="0"/>
              <a:t>Click to edit Master title style</a:t>
            </a:r>
            <a:endParaRPr lang="en-US" dirty="0"/>
          </a:p>
        </p:txBody>
      </p:sp>
      <p:sp>
        <p:nvSpPr>
          <p:cNvPr id="4" name="Content Placeholder 1"/>
          <p:cNvSpPr>
            <a:spLocks noGrp="1"/>
          </p:cNvSpPr>
          <p:nvPr>
            <p:ph idx="11"/>
          </p:nvPr>
        </p:nvSpPr>
        <p:spPr>
          <a:xfrm>
            <a:off x="457200" y="1524000"/>
            <a:ext cx="8229600" cy="4343400"/>
          </a:xfrm>
        </p:spPr>
        <p:txBody>
          <a:bodyPr/>
          <a:lstStyle>
            <a:lvl1pPr>
              <a:defRPr sz="2800"/>
            </a:lvl1pPr>
            <a:lvl2pPr>
              <a:defRPr sz="2400"/>
            </a:lvl2pPr>
            <a:lvl3pPr>
              <a:defRPr sz="20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Rectangle 5"/>
          <p:cNvSpPr>
            <a:spLocks noGrp="1" noChangeArrowheads="1"/>
          </p:cNvSpPr>
          <p:nvPr>
            <p:ph type="ftr" sz="quarter" idx="3"/>
          </p:nvPr>
        </p:nvSpPr>
        <p:spPr>
          <a:xfrm>
            <a:off x="179512" y="6381328"/>
            <a:ext cx="6705600" cy="317500"/>
          </a:xfrm>
          <a:prstGeom prst="rect">
            <a:avLst/>
          </a:prstGeom>
          <a:ln/>
        </p:spPr>
        <p:txBody>
          <a:bodyPr/>
          <a:lstStyle>
            <a:lvl1pPr>
              <a:defRPr/>
            </a:lvl1pPr>
          </a:lstStyle>
          <a:p>
            <a:r>
              <a:rPr lang="en-GB" smtClean="0"/>
              <a:t>RSAHC, Riyadh, 4th-6th March 2013</a:t>
            </a:r>
            <a:endParaRPr lang="en-GB" dirty="0"/>
          </a:p>
        </p:txBody>
      </p:sp>
    </p:spTree>
    <p:extLst>
      <p:ext uri="{BB962C8B-B14F-4D97-AF65-F5344CB8AC3E}">
        <p14:creationId xmlns:p14="http://schemas.microsoft.com/office/powerpoint/2010/main" val="1772922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atin typeface="Arial" pitchFamily="-106" charset="0"/>
                <a:ea typeface="+mn-ea"/>
              </a:defRPr>
            </a:lvl1pPr>
          </a:lstStyle>
          <a:p>
            <a:pPr>
              <a:defRPr/>
            </a:pPr>
            <a:r>
              <a:rPr lang="en-GB" smtClean="0"/>
              <a:t>RSAHC, Riyadh, 4th-6th March 2013</a:t>
            </a:r>
            <a:endParaRPr lang="en-US"/>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984FC3AB-5BC0-4236-A4DC-47A1F5FE5989}" type="slidenum">
              <a:rPr lang="en-US"/>
              <a:pPr>
                <a:defRPr/>
              </a:pPr>
              <a:t>‹#›</a:t>
            </a:fld>
            <a:endParaRPr lang="en-US"/>
          </a:p>
        </p:txBody>
      </p:sp>
    </p:spTree>
  </p:cSld>
  <p:clrMapOvr>
    <a:masterClrMapping/>
  </p:clrMapOvr>
  <p:transition spd="med" advClick="0"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RSAHC, Riyadh, 4th-6th March 2013</a:t>
            </a:r>
            <a:endParaRPr lang="en-GB" dirty="0"/>
          </a:p>
        </p:txBody>
      </p:sp>
    </p:spTree>
    <p:extLst>
      <p:ext uri="{BB962C8B-B14F-4D97-AF65-F5344CB8AC3E}">
        <p14:creationId xmlns:p14="http://schemas.microsoft.com/office/powerpoint/2010/main" val="386825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Date Placeholder 9"/>
          <p:cNvSpPr>
            <a:spLocks noGrp="1"/>
          </p:cNvSpPr>
          <p:nvPr>
            <p:ph type="dt" sz="half" idx="2"/>
          </p:nvPr>
        </p:nvSpPr>
        <p:spPr>
          <a:xfrm>
            <a:off x="457199" y="6356350"/>
            <a:ext cx="7380127"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2AED99-7FB4-404E-8A97-64753DCE42EC}" type="slidenum">
              <a:rPr kumimoji="0" lang="en-US" smtClean="0"/>
              <a:pPr/>
              <a:t>‹#›</a:t>
            </a:fld>
            <a:endParaRPr kumimoji="0" lang="en-US" dirty="0">
              <a:solidFill>
                <a:schemeClr val="tx2">
                  <a:shade val="90000"/>
                </a:scheme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819912"/>
            <a:ext cx="8229600" cy="704088"/>
          </a:xfrm>
          <a:prstGeom prst="rect">
            <a:avLst/>
          </a:prstGeom>
        </p:spPr>
        <p:txBody>
          <a:bodyPr vert="horz" lIns="0" rIns="0" bIns="0" anchor="b">
            <a:normAutofit/>
          </a:bodyPr>
          <a:lstStyle/>
          <a:p>
            <a:r>
              <a:rPr kumimoji="0" lang="en-GB" smtClean="0"/>
              <a:t>Click to edit Master title style</a:t>
            </a:r>
            <a:endParaRPr kumimoji="0" lang="en-US"/>
          </a:p>
        </p:txBody>
      </p:sp>
      <p:sp>
        <p:nvSpPr>
          <p:cNvPr id="30" name="Text Placeholder 29"/>
          <p:cNvSpPr>
            <a:spLocks noGrp="1"/>
          </p:cNvSpPr>
          <p:nvPr>
            <p:ph type="body" idx="1"/>
          </p:nvPr>
        </p:nvSpPr>
        <p:spPr>
          <a:xfrm>
            <a:off x="457200" y="1752600"/>
            <a:ext cx="8229600" cy="4191000"/>
          </a:xfrm>
          <a:prstGeom prst="rect">
            <a:avLst/>
          </a:prstGeom>
        </p:spPr>
        <p:txBody>
          <a:bodyPr vert="horz">
            <a:normAutofit/>
          </a:bodyPr>
          <a:lstStyle/>
          <a:p>
            <a:pPr lvl="0" eaLnBrk="1" latinLnBrk="0" hangingPunct="1"/>
            <a:r>
              <a:rPr kumimoji="0" lang="en-GB" smtClean="0"/>
              <a:t>Click to edit Master text styles</a:t>
            </a:r>
          </a:p>
          <a:p>
            <a:pPr lvl="1" eaLnBrk="1" latinLnBrk="0" hangingPunct="1"/>
            <a:r>
              <a:rPr kumimoji="0" lang="en-GB" smtClean="0"/>
              <a:t>Second level</a:t>
            </a:r>
          </a:p>
          <a:p>
            <a:pPr lvl="2" eaLnBrk="1" latinLnBrk="0" hangingPunct="1"/>
            <a:r>
              <a:rPr kumimoji="0" lang="en-GB" smtClean="0"/>
              <a:t>Third level</a:t>
            </a:r>
          </a:p>
          <a:p>
            <a:pPr lvl="3" eaLnBrk="1" latinLnBrk="0" hangingPunct="1"/>
            <a:r>
              <a:rPr kumimoji="0" lang="en-GB" smtClean="0"/>
              <a:t>Fourth level</a:t>
            </a:r>
          </a:p>
          <a:p>
            <a:pPr lvl="4" eaLnBrk="1" latinLnBrk="0" hangingPunct="1"/>
            <a:r>
              <a:rPr kumimoji="0" lang="en-GB" smtClean="0"/>
              <a:t>Fifth level</a:t>
            </a:r>
            <a:endParaRPr kumimoji="0"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14" name="Picture 13" descr="OceanWise_LOGO_300dpi.jpg"/>
          <p:cNvPicPr>
            <a:picLocks noChangeAspect="1" noChangeArrowheads="1"/>
          </p:cNvPicPr>
          <p:nvPr userDrawn="1"/>
        </p:nvPicPr>
        <p:blipFill>
          <a:blip r:embed="rId9" cstate="print"/>
          <a:srcRect/>
          <a:stretch>
            <a:fillRect/>
          </a:stretch>
        </p:blipFill>
        <p:spPr bwMode="auto">
          <a:xfrm>
            <a:off x="7696200" y="6019800"/>
            <a:ext cx="1250950" cy="717116"/>
          </a:xfrm>
          <a:prstGeom prst="rect">
            <a:avLst/>
          </a:prstGeom>
          <a:noFill/>
          <a:ln w="9525">
            <a:noFill/>
            <a:miter lim="800000"/>
            <a:headEnd/>
            <a:tailEnd/>
          </a:ln>
        </p:spPr>
      </p:pic>
      <p:sp>
        <p:nvSpPr>
          <p:cNvPr id="10" name="Rectangle 5"/>
          <p:cNvSpPr>
            <a:spLocks noGrp="1" noChangeArrowheads="1"/>
          </p:cNvSpPr>
          <p:nvPr>
            <p:ph type="ftr" sz="quarter" idx="3"/>
          </p:nvPr>
        </p:nvSpPr>
        <p:spPr>
          <a:xfrm>
            <a:off x="179512" y="6381328"/>
            <a:ext cx="6705600" cy="317500"/>
          </a:xfrm>
          <a:prstGeom prst="rect">
            <a:avLst/>
          </a:prstGeom>
          <a:ln/>
        </p:spPr>
        <p:txBody>
          <a:bodyPr/>
          <a:lstStyle>
            <a:lvl1pPr>
              <a:defRPr/>
            </a:lvl1pPr>
          </a:lstStyle>
          <a:p>
            <a:r>
              <a:rPr lang="en-GB" smtClean="0"/>
              <a:t>RSAHC, Riyadh, 4th-6th March 2013</a:t>
            </a:r>
            <a:endParaRPr lang="en-GB" dirty="0"/>
          </a:p>
        </p:txBody>
      </p:sp>
    </p:spTree>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77" r:id="rId4"/>
    <p:sldLayoutId id="2147483679" r:id="rId5"/>
    <p:sldLayoutId id="2147483680" r:id="rId6"/>
    <p:sldLayoutId id="2147483682" r:id="rId7"/>
  </p:sldLayoutIdLst>
  <p:hf sldNum="0" hdr="0" dt="0"/>
  <p:txStyles>
    <p:titleStyle>
      <a:lvl1pPr algn="ctr" rtl="0" eaLnBrk="1" latinLnBrk="0" hangingPunct="1">
        <a:spcBef>
          <a:spcPct val="0"/>
        </a:spcBef>
        <a:buNone/>
        <a:defRPr kumimoji="0" sz="4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4.xml"/><Relationship Id="rId16"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oleObject" Target="Macintosh%20HD:Users:mosborne:Documents:OWL_Local:Marketing:How%20Ports%20Benefit%20from%20GIS_v2.doc!OLE_LINK1" TargetMode="External"/><Relationship Id="rId3" Type="http://schemas.openxmlformats.org/officeDocument/2006/relationships/notesSlide" Target="../notesSlides/notesSlide16.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4.tiff"/><Relationship Id="rId10" Type="http://schemas.openxmlformats.org/officeDocument/2006/relationships/image" Target="../media/image47.png"/><Relationship Id="rId4" Type="http://schemas.openxmlformats.org/officeDocument/2006/relationships/image" Target="../media/image39.jpeg"/><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oceanwise.e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mailto:john.pepper@oceanwise.e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90" y="2204864"/>
            <a:ext cx="8229600" cy="3672408"/>
          </a:xfrm>
        </p:spPr>
        <p:txBody>
          <a:bodyPr>
            <a:normAutofit fontScale="90000"/>
          </a:bodyPr>
          <a:lstStyle/>
          <a:p>
            <a:r>
              <a:rPr lang="en-US" sz="4400" b="1" dirty="0" smtClean="0">
                <a:solidFill>
                  <a:schemeClr val="bg2">
                    <a:lumMod val="25000"/>
                  </a:schemeClr>
                </a:solidFill>
              </a:rPr>
              <a:t/>
            </a:r>
            <a:br>
              <a:rPr lang="en-US" sz="4400" b="1" dirty="0" smtClean="0">
                <a:solidFill>
                  <a:schemeClr val="bg2">
                    <a:lumMod val="25000"/>
                  </a:schemeClr>
                </a:solidFill>
              </a:rPr>
            </a:br>
            <a:r>
              <a:rPr lang="en-US" sz="4400" b="1" dirty="0" smtClean="0">
                <a:solidFill>
                  <a:schemeClr val="bg2">
                    <a:lumMod val="25000"/>
                  </a:schemeClr>
                </a:solidFill>
              </a:rPr>
              <a:t/>
            </a:r>
            <a:br>
              <a:rPr lang="en-US" sz="4400" b="1" dirty="0" smtClean="0">
                <a:solidFill>
                  <a:schemeClr val="bg2">
                    <a:lumMod val="25000"/>
                  </a:schemeClr>
                </a:solidFill>
              </a:rPr>
            </a:br>
            <a:r>
              <a:rPr lang="en-US" sz="4400" b="1" dirty="0" smtClean="0">
                <a:solidFill>
                  <a:schemeClr val="bg2">
                    <a:lumMod val="25000"/>
                  </a:schemeClr>
                </a:solidFill>
              </a:rPr>
              <a:t/>
            </a:r>
            <a:br>
              <a:rPr lang="en-US" sz="4400" b="1" dirty="0" smtClean="0">
                <a:solidFill>
                  <a:schemeClr val="bg2">
                    <a:lumMod val="25000"/>
                  </a:schemeClr>
                </a:solidFill>
              </a:rPr>
            </a:br>
            <a:r>
              <a:rPr lang="en-US" sz="4400" b="1" dirty="0" err="1" smtClean="0">
                <a:solidFill>
                  <a:schemeClr val="bg2">
                    <a:lumMod val="25000"/>
                  </a:schemeClr>
                </a:solidFill>
              </a:rPr>
              <a:t>Maximising</a:t>
            </a:r>
            <a:r>
              <a:rPr lang="en-US" sz="4400" b="1" dirty="0" smtClean="0">
                <a:solidFill>
                  <a:schemeClr val="bg2">
                    <a:lumMod val="25000"/>
                  </a:schemeClr>
                </a:solidFill>
              </a:rPr>
              <a:t> the value of HO Data</a:t>
            </a:r>
            <a:r>
              <a:rPr lang="en-US" sz="3200" b="1" dirty="0" smtClean="0"/>
              <a:t/>
            </a:r>
            <a:br>
              <a:rPr lang="en-US" sz="3200" b="1"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r>
              <a:rPr lang="en-US" sz="3200" dirty="0" smtClean="0"/>
              <a:t/>
            </a:r>
            <a:br>
              <a:rPr lang="en-US" sz="3200" dirty="0" smtClean="0"/>
            </a:br>
            <a:r>
              <a:rPr lang="en-US" sz="3200" dirty="0" smtClean="0"/>
              <a:t/>
            </a:r>
            <a:br>
              <a:rPr lang="en-US" sz="3200" dirty="0" smtClean="0"/>
            </a:br>
            <a:r>
              <a:rPr lang="en-US" sz="3200" dirty="0" smtClean="0"/>
              <a:t>John Pepper</a:t>
            </a:r>
            <a:br>
              <a:rPr lang="en-US" sz="3200" dirty="0" smtClean="0"/>
            </a:br>
            <a:r>
              <a:rPr lang="en-US" sz="3200" dirty="0" smtClean="0"/>
              <a:t>Marketing Director, </a:t>
            </a:r>
            <a:r>
              <a:rPr lang="en-US" sz="3200" dirty="0" err="1" smtClean="0"/>
              <a:t>OceanWise</a:t>
            </a:r>
            <a:r>
              <a:rPr lang="en-US" sz="4400" dirty="0" smtClean="0"/>
              <a:t/>
            </a:r>
            <a:br>
              <a:rPr lang="en-US" sz="4400" dirty="0" smtClean="0"/>
            </a:br>
            <a:endParaRPr lang="en-US" sz="2800" dirty="0" smtClean="0"/>
          </a:p>
        </p:txBody>
      </p:sp>
      <p:sp>
        <p:nvSpPr>
          <p:cNvPr id="5" name="Rectangle 5"/>
          <p:cNvSpPr>
            <a:spLocks noGrp="1" noChangeArrowheads="1"/>
          </p:cNvSpPr>
          <p:nvPr>
            <p:ph type="ftr" sz="quarter" idx="3"/>
          </p:nvPr>
        </p:nvSpPr>
        <p:spPr>
          <a:xfrm>
            <a:off x="179512" y="6381328"/>
            <a:ext cx="6705600" cy="317500"/>
          </a:xfrm>
          <a:prstGeom prst="rect">
            <a:avLst/>
          </a:prstGeom>
          <a:ln/>
        </p:spPr>
        <p:txBody>
          <a:bodyPr/>
          <a:lstStyle>
            <a:lvl1pPr>
              <a:defRPr/>
            </a:lvl1pPr>
          </a:lstStyle>
          <a:p>
            <a:r>
              <a:rPr lang="en-GB" sz="1200" smtClean="0">
                <a:latin typeface="+mj-lt"/>
              </a:rPr>
              <a:t>RSAHC, Riyadh, 4th-6th March 2013</a:t>
            </a:r>
            <a:endParaRPr lang="en-GB" sz="1200" dirty="0">
              <a:latin typeface="+mj-lt"/>
            </a:endParaRPr>
          </a:p>
        </p:txBody>
      </p:sp>
      <p:pic>
        <p:nvPicPr>
          <p:cNvPr id="4" name="Picture 2" descr="E:\Recovered Data\My Documents\OceanWise\photo's of offshore windpark Prinses Amalia\Amalia windpark2.bmp"/>
          <p:cNvPicPr>
            <a:picLocks noChangeAspect="1" noChangeArrowheads="1"/>
          </p:cNvPicPr>
          <p:nvPr/>
        </p:nvPicPr>
        <p:blipFill>
          <a:blip r:embed="rId2" cstate="print"/>
          <a:srcRect/>
          <a:stretch>
            <a:fillRect/>
          </a:stretch>
        </p:blipFill>
        <p:spPr bwMode="auto">
          <a:xfrm>
            <a:off x="2497515" y="2204864"/>
            <a:ext cx="4400550" cy="216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468313" y="609600"/>
            <a:ext cx="8229600" cy="938213"/>
          </a:xfrm>
          <a:noFill/>
          <a:ln>
            <a:miter lim="800000"/>
            <a:headEnd/>
            <a:tailEnd/>
          </a:ln>
        </p:spPr>
        <p:txBody>
          <a:bodyPr vert="horz" wrap="square" lIns="91440" tIns="45720" rIns="91440" bIns="45720" numCol="1" anchor="t" anchorCtr="0" compatLnSpc="1">
            <a:prstTxWarp prst="textNoShape">
              <a:avLst/>
            </a:prstTxWarp>
          </a:bodyPr>
          <a:lstStyle/>
          <a:p>
            <a:r>
              <a:rPr lang="en-US" b="1" dirty="0" smtClean="0">
                <a:ea typeface="ＭＳ Ｐゴシック" pitchFamily="1" charset="-128"/>
              </a:rPr>
              <a:t>Key MSDI Components</a:t>
            </a:r>
          </a:p>
        </p:txBody>
      </p:sp>
      <p:graphicFrame>
        <p:nvGraphicFramePr>
          <p:cNvPr id="4" name="Content Placeholder 3"/>
          <p:cNvGraphicFramePr>
            <a:graphicFrameLocks noGrp="1"/>
          </p:cNvGraphicFramePr>
          <p:nvPr>
            <p:ph idx="1"/>
          </p:nvPr>
        </p:nvGraphicFramePr>
        <p:xfrm>
          <a:off x="228600" y="1447800"/>
          <a:ext cx="8458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3"/>
          <p:cNvSpPr>
            <a:spLocks noGrp="1"/>
          </p:cNvSpPr>
          <p:nvPr>
            <p:ph type="ftr" sz="quarter" idx="3"/>
          </p:nvPr>
        </p:nvSpPr>
        <p:spPr>
          <a:xfrm>
            <a:off x="251520" y="6381328"/>
            <a:ext cx="3816424" cy="216024"/>
          </a:xfrm>
        </p:spPr>
        <p:txBody>
          <a:bodyPr/>
          <a:lstStyle/>
          <a:p>
            <a:r>
              <a:rPr lang="en-GB" sz="120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67544" y="1628800"/>
          <a:ext cx="7741920" cy="4480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579" name="Title 1"/>
          <p:cNvSpPr>
            <a:spLocks noGrp="1"/>
          </p:cNvSpPr>
          <p:nvPr>
            <p:ph type="title"/>
          </p:nvPr>
        </p:nvSpPr>
        <p:spPr>
          <a:xfrm>
            <a:off x="395536" y="332656"/>
            <a:ext cx="8229600" cy="936104"/>
          </a:xfrm>
        </p:spPr>
        <p:txBody>
          <a:bodyPr>
            <a:normAutofit/>
          </a:bodyPr>
          <a:lstStyle/>
          <a:p>
            <a:r>
              <a:rPr lang="en-GB" b="1" dirty="0" smtClean="0">
                <a:solidFill>
                  <a:schemeClr val="accent2">
                    <a:lumMod val="50000"/>
                  </a:schemeClr>
                </a:solidFill>
                <a:ea typeface="ＭＳ Ｐゴシック" pitchFamily="1" charset="-128"/>
              </a:rPr>
              <a:t>SDI Issues and Challenges</a:t>
            </a:r>
          </a:p>
        </p:txBody>
      </p:sp>
      <p:pic>
        <p:nvPicPr>
          <p:cNvPr id="24581" name="Picture 47" descr="C:\Users\mosborne\AppData\Local\Microsoft\Windows\Temporary Internet Files\Content.IE5\JB4OW70Q\MC900078622[1].wmf"/>
          <p:cNvPicPr>
            <a:picLocks noChangeAspect="1" noChangeArrowheads="1"/>
          </p:cNvPicPr>
          <p:nvPr/>
        </p:nvPicPr>
        <p:blipFill>
          <a:blip r:embed="rId8" cstate="print"/>
          <a:srcRect/>
          <a:stretch>
            <a:fillRect/>
          </a:stretch>
        </p:blipFill>
        <p:spPr bwMode="auto">
          <a:xfrm>
            <a:off x="7848600" y="3314700"/>
            <a:ext cx="1135063" cy="2568575"/>
          </a:xfrm>
          <a:prstGeom prst="rect">
            <a:avLst/>
          </a:prstGeom>
          <a:noFill/>
          <a:ln w="9525">
            <a:noFill/>
            <a:miter lim="800000"/>
            <a:headEnd/>
            <a:tailEnd/>
          </a:ln>
        </p:spPr>
      </p:pic>
      <p:sp>
        <p:nvSpPr>
          <p:cNvPr id="5" name="Footer Placeholder 4"/>
          <p:cNvSpPr>
            <a:spLocks noGrp="1"/>
          </p:cNvSpPr>
          <p:nvPr>
            <p:ph type="ftr" sz="quarter" idx="3"/>
          </p:nvPr>
        </p:nvSpPr>
        <p:spPr>
          <a:xfrm>
            <a:off x="251520" y="6381328"/>
            <a:ext cx="3744416" cy="245492"/>
          </a:xfrm>
        </p:spPr>
        <p:txBody>
          <a:bodyPr/>
          <a:lstStyle/>
          <a:p>
            <a:r>
              <a:rPr lang="en-GB" sz="120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7544" y="1556792"/>
            <a:ext cx="8229600" cy="4191000"/>
          </a:xfrm>
        </p:spPr>
        <p:txBody>
          <a:bodyPr>
            <a:normAutofit fontScale="92500" lnSpcReduction="20000"/>
          </a:bodyPr>
          <a:lstStyle/>
          <a:p>
            <a:pPr>
              <a:spcBef>
                <a:spcPts val="600"/>
              </a:spcBef>
            </a:pPr>
            <a:r>
              <a:rPr lang="en-GB" dirty="0" smtClean="0">
                <a:solidFill>
                  <a:schemeClr val="accent2">
                    <a:lumMod val="50000"/>
                  </a:schemeClr>
                </a:solidFill>
                <a:latin typeface="+mj-lt"/>
              </a:rPr>
              <a:t>Marine Spatial Planning (MSP)</a:t>
            </a:r>
          </a:p>
          <a:p>
            <a:pPr>
              <a:spcBef>
                <a:spcPts val="600"/>
              </a:spcBef>
            </a:pPr>
            <a:r>
              <a:rPr lang="en-GB" dirty="0" smtClean="0">
                <a:solidFill>
                  <a:schemeClr val="accent2">
                    <a:lumMod val="50000"/>
                  </a:schemeClr>
                </a:solidFill>
                <a:latin typeface="+mj-lt"/>
              </a:rPr>
              <a:t>Integrated Coastal Zone Management (ICZM)</a:t>
            </a:r>
          </a:p>
          <a:p>
            <a:pPr>
              <a:spcBef>
                <a:spcPts val="600"/>
              </a:spcBef>
            </a:pPr>
            <a:r>
              <a:rPr lang="en-GB" dirty="0" smtClean="0">
                <a:solidFill>
                  <a:schemeClr val="accent2">
                    <a:lumMod val="50000"/>
                  </a:schemeClr>
                </a:solidFill>
                <a:latin typeface="+mj-lt"/>
              </a:rPr>
              <a:t>Strategic Environmental Assessment (SEA)</a:t>
            </a:r>
          </a:p>
          <a:p>
            <a:pPr>
              <a:spcBef>
                <a:spcPts val="600"/>
              </a:spcBef>
            </a:pPr>
            <a:r>
              <a:rPr lang="en-GB" dirty="0" smtClean="0">
                <a:solidFill>
                  <a:schemeClr val="accent2">
                    <a:lumMod val="50000"/>
                  </a:schemeClr>
                </a:solidFill>
                <a:latin typeface="+mj-lt"/>
              </a:rPr>
              <a:t>Shoreline Management Plans (SMP)</a:t>
            </a:r>
          </a:p>
          <a:p>
            <a:pPr>
              <a:spcBef>
                <a:spcPts val="600"/>
              </a:spcBef>
            </a:pPr>
            <a:r>
              <a:rPr lang="en-GB" dirty="0" smtClean="0">
                <a:solidFill>
                  <a:schemeClr val="accent2">
                    <a:lumMod val="50000"/>
                  </a:schemeClr>
                </a:solidFill>
                <a:latin typeface="+mj-lt"/>
              </a:rPr>
              <a:t>Emergency Response </a:t>
            </a:r>
          </a:p>
          <a:p>
            <a:pPr>
              <a:spcBef>
                <a:spcPts val="600"/>
              </a:spcBef>
            </a:pPr>
            <a:r>
              <a:rPr lang="en-GB" dirty="0" smtClean="0">
                <a:solidFill>
                  <a:schemeClr val="accent2">
                    <a:lumMod val="50000"/>
                  </a:schemeClr>
                </a:solidFill>
                <a:latin typeface="+mj-lt"/>
              </a:rPr>
              <a:t>Offshore Renewable Energy</a:t>
            </a:r>
          </a:p>
          <a:p>
            <a:pPr>
              <a:spcBef>
                <a:spcPts val="600"/>
              </a:spcBef>
            </a:pPr>
            <a:r>
              <a:rPr lang="en-GB" dirty="0" smtClean="0">
                <a:solidFill>
                  <a:schemeClr val="accent2">
                    <a:lumMod val="50000"/>
                  </a:schemeClr>
                </a:solidFill>
                <a:latin typeface="+mj-lt"/>
              </a:rPr>
              <a:t>Aggregates Extraction</a:t>
            </a:r>
          </a:p>
          <a:p>
            <a:pPr>
              <a:spcBef>
                <a:spcPts val="600"/>
              </a:spcBef>
            </a:pPr>
            <a:r>
              <a:rPr lang="en-GB" dirty="0" smtClean="0">
                <a:solidFill>
                  <a:schemeClr val="accent2">
                    <a:lumMod val="50000"/>
                  </a:schemeClr>
                </a:solidFill>
                <a:latin typeface="+mj-lt"/>
              </a:rPr>
              <a:t>Oil and Gas</a:t>
            </a:r>
          </a:p>
          <a:p>
            <a:pPr>
              <a:spcBef>
                <a:spcPts val="600"/>
              </a:spcBef>
            </a:pPr>
            <a:r>
              <a:rPr lang="en-GB" dirty="0" smtClean="0">
                <a:solidFill>
                  <a:schemeClr val="accent2">
                    <a:lumMod val="50000"/>
                  </a:schemeClr>
                </a:solidFill>
                <a:latin typeface="+mj-lt"/>
              </a:rPr>
              <a:t>Infrastructure Development (e.g. Ports and harbours)</a:t>
            </a:r>
          </a:p>
          <a:p>
            <a:pPr>
              <a:spcBef>
                <a:spcPts val="600"/>
              </a:spcBef>
            </a:pPr>
            <a:r>
              <a:rPr lang="en-GB" dirty="0" smtClean="0">
                <a:solidFill>
                  <a:schemeClr val="accent2">
                    <a:lumMod val="50000"/>
                  </a:schemeClr>
                </a:solidFill>
                <a:latin typeface="+mj-lt"/>
              </a:rPr>
              <a:t>Economic Development (e.g. Tourism) </a:t>
            </a:r>
          </a:p>
          <a:p>
            <a:pPr>
              <a:spcBef>
                <a:spcPts val="600"/>
              </a:spcBef>
            </a:pPr>
            <a:r>
              <a:rPr lang="en-GB" dirty="0" smtClean="0">
                <a:solidFill>
                  <a:schemeClr val="accent2">
                    <a:lumMod val="50000"/>
                  </a:schemeClr>
                </a:solidFill>
                <a:latin typeface="+mj-lt"/>
              </a:rPr>
              <a:t>E-Navigation</a:t>
            </a:r>
          </a:p>
          <a:p>
            <a:pPr>
              <a:spcBef>
                <a:spcPts val="600"/>
              </a:spcBef>
            </a:pPr>
            <a:endParaRPr lang="en-GB" dirty="0" smtClean="0">
              <a:solidFill>
                <a:schemeClr val="tx2"/>
              </a:solidFill>
              <a:latin typeface="+mj-lt"/>
            </a:endParaRPr>
          </a:p>
          <a:p>
            <a:endParaRPr lang="en-GB" dirty="0" smtClean="0">
              <a:solidFill>
                <a:schemeClr val="tx2"/>
              </a:solidFill>
              <a:latin typeface="+mj-lt"/>
            </a:endParaRPr>
          </a:p>
          <a:p>
            <a:endParaRPr lang="en-US" dirty="0"/>
          </a:p>
        </p:txBody>
      </p:sp>
      <p:sp>
        <p:nvSpPr>
          <p:cNvPr id="6" name="Title 5"/>
          <p:cNvSpPr>
            <a:spLocks noGrp="1"/>
          </p:cNvSpPr>
          <p:nvPr>
            <p:ph type="title"/>
          </p:nvPr>
        </p:nvSpPr>
        <p:spPr>
          <a:xfrm>
            <a:off x="467544" y="692696"/>
            <a:ext cx="8229600" cy="704088"/>
          </a:xfrm>
        </p:spPr>
        <p:txBody>
          <a:bodyPr/>
          <a:lstStyle/>
          <a:p>
            <a:r>
              <a:rPr lang="en-GB" b="1" dirty="0" smtClean="0">
                <a:solidFill>
                  <a:schemeClr val="accent2">
                    <a:lumMod val="50000"/>
                  </a:schemeClr>
                </a:solidFill>
              </a:rPr>
              <a:t>Wider Use of </a:t>
            </a:r>
            <a:r>
              <a:rPr lang="en-GB" b="1" dirty="0" err="1" smtClean="0">
                <a:solidFill>
                  <a:schemeClr val="accent2">
                    <a:lumMod val="50000"/>
                  </a:schemeClr>
                </a:solidFill>
              </a:rPr>
              <a:t>Hydrographic</a:t>
            </a:r>
            <a:r>
              <a:rPr lang="en-GB" b="1" dirty="0" smtClean="0">
                <a:solidFill>
                  <a:schemeClr val="accent2">
                    <a:lumMod val="50000"/>
                  </a:schemeClr>
                </a:solidFill>
              </a:rPr>
              <a:t> Office Data</a:t>
            </a:r>
            <a:endParaRPr lang="en-US" b="1" dirty="0">
              <a:solidFill>
                <a:schemeClr val="accent2">
                  <a:lumMod val="50000"/>
                </a:schemeClr>
              </a:solidFill>
            </a:endParaRPr>
          </a:p>
        </p:txBody>
      </p:sp>
      <p:sp>
        <p:nvSpPr>
          <p:cNvPr id="5" name="Footer Placeholder 4"/>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pic>
        <p:nvPicPr>
          <p:cNvPr id="8" name="Picture 2" descr="Cartoon jugglers with screen beans."/>
          <p:cNvPicPr>
            <a:picLocks noChangeAspect="1" noChangeArrowheads="1"/>
          </p:cNvPicPr>
          <p:nvPr/>
        </p:nvPicPr>
        <p:blipFill>
          <a:blip r:embed="rId2" cstate="print"/>
          <a:srcRect/>
          <a:stretch>
            <a:fillRect/>
          </a:stretch>
        </p:blipFill>
        <p:spPr bwMode="auto">
          <a:xfrm>
            <a:off x="7092280" y="2060848"/>
            <a:ext cx="1828800" cy="18288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23528" y="1628800"/>
            <a:ext cx="8229600" cy="4680520"/>
          </a:xfrm>
        </p:spPr>
        <p:txBody>
          <a:bodyPr>
            <a:normAutofit/>
          </a:bodyPr>
          <a:lstStyle/>
          <a:p>
            <a:endParaRPr lang="en-GB" dirty="0" smtClean="0"/>
          </a:p>
          <a:p>
            <a:endParaRPr lang="en-GB" dirty="0" smtClean="0"/>
          </a:p>
          <a:p>
            <a:pPr>
              <a:buNone/>
            </a:pPr>
            <a:endParaRPr lang="en-US" dirty="0"/>
          </a:p>
        </p:txBody>
      </p:sp>
      <p:sp>
        <p:nvSpPr>
          <p:cNvPr id="5" name="TextBox 4"/>
          <p:cNvSpPr txBox="1"/>
          <p:nvPr/>
        </p:nvSpPr>
        <p:spPr>
          <a:xfrm>
            <a:off x="1187624" y="1196752"/>
            <a:ext cx="6696744" cy="461665"/>
          </a:xfrm>
          <a:prstGeom prst="rect">
            <a:avLst/>
          </a:prstGeom>
          <a:solidFill>
            <a:schemeClr val="accent4">
              <a:lumMod val="60000"/>
              <a:lumOff val="40000"/>
            </a:schemeClr>
          </a:solidFill>
        </p:spPr>
        <p:txBody>
          <a:bodyPr wrap="square" rtlCol="0">
            <a:spAutoFit/>
          </a:bodyPr>
          <a:lstStyle/>
          <a:p>
            <a:pPr algn="ctr"/>
            <a:r>
              <a:rPr lang="en-GB" sz="2400" b="1" dirty="0" smtClean="0">
                <a:latin typeface="+mj-lt"/>
              </a:rPr>
              <a:t>MARINE SPATIAL PLANNING</a:t>
            </a:r>
            <a:endParaRPr lang="en-US" sz="2400" b="1" dirty="0">
              <a:latin typeface="+mj-lt"/>
            </a:endParaRPr>
          </a:p>
        </p:txBody>
      </p:sp>
      <p:sp>
        <p:nvSpPr>
          <p:cNvPr id="6" name="TextBox 5"/>
          <p:cNvSpPr txBox="1"/>
          <p:nvPr/>
        </p:nvSpPr>
        <p:spPr>
          <a:xfrm>
            <a:off x="683568" y="1916832"/>
            <a:ext cx="576064" cy="369332"/>
          </a:xfrm>
          <a:prstGeom prst="rect">
            <a:avLst/>
          </a:prstGeom>
          <a:noFill/>
        </p:spPr>
        <p:txBody>
          <a:bodyPr wrap="square" rtlCol="0">
            <a:spAutoFit/>
          </a:bodyPr>
          <a:lstStyle/>
          <a:p>
            <a:endParaRPr lang="en-US" dirty="0"/>
          </a:p>
        </p:txBody>
      </p:sp>
      <p:sp>
        <p:nvSpPr>
          <p:cNvPr id="7" name="TextBox 6"/>
          <p:cNvSpPr txBox="1"/>
          <p:nvPr/>
        </p:nvSpPr>
        <p:spPr>
          <a:xfrm rot="16200000">
            <a:off x="-412522" y="4093042"/>
            <a:ext cx="3888434" cy="400110"/>
          </a:xfrm>
          <a:prstGeom prst="rect">
            <a:avLst/>
          </a:prstGeom>
          <a:solidFill>
            <a:schemeClr val="bg2">
              <a:lumMod val="90000"/>
            </a:schemeClr>
          </a:solidFill>
        </p:spPr>
        <p:txBody>
          <a:bodyPr wrap="square" rtlCol="0">
            <a:spAutoFit/>
          </a:bodyPr>
          <a:lstStyle/>
          <a:p>
            <a:r>
              <a:rPr lang="en-GB" sz="2000" b="1" dirty="0" smtClean="0">
                <a:latin typeface="+mj-lt"/>
              </a:rPr>
              <a:t>Maritime Transportation</a:t>
            </a:r>
            <a:endParaRPr lang="en-US" sz="2000" b="1" dirty="0">
              <a:latin typeface="+mj-lt"/>
            </a:endParaRPr>
          </a:p>
        </p:txBody>
      </p:sp>
      <p:sp>
        <p:nvSpPr>
          <p:cNvPr id="8" name="TextBox 7"/>
          <p:cNvSpPr txBox="1"/>
          <p:nvPr/>
        </p:nvSpPr>
        <p:spPr>
          <a:xfrm rot="16200000">
            <a:off x="379567" y="4093041"/>
            <a:ext cx="3888432" cy="400110"/>
          </a:xfrm>
          <a:prstGeom prst="rect">
            <a:avLst/>
          </a:prstGeom>
          <a:solidFill>
            <a:schemeClr val="bg2">
              <a:lumMod val="90000"/>
            </a:schemeClr>
          </a:solidFill>
        </p:spPr>
        <p:txBody>
          <a:bodyPr wrap="square" rtlCol="0">
            <a:spAutoFit/>
          </a:bodyPr>
          <a:lstStyle/>
          <a:p>
            <a:r>
              <a:rPr lang="en-GB" sz="2000" b="1" dirty="0" smtClean="0">
                <a:latin typeface="+mj-lt"/>
              </a:rPr>
              <a:t>Renewable Energy</a:t>
            </a:r>
            <a:endParaRPr lang="en-US" sz="2000" b="1" dirty="0">
              <a:latin typeface="+mj-lt"/>
            </a:endParaRPr>
          </a:p>
        </p:txBody>
      </p:sp>
      <p:sp>
        <p:nvSpPr>
          <p:cNvPr id="9" name="TextBox 8"/>
          <p:cNvSpPr txBox="1"/>
          <p:nvPr/>
        </p:nvSpPr>
        <p:spPr>
          <a:xfrm rot="16200000">
            <a:off x="1135653" y="4093041"/>
            <a:ext cx="3888432" cy="400110"/>
          </a:xfrm>
          <a:prstGeom prst="rect">
            <a:avLst/>
          </a:prstGeom>
          <a:solidFill>
            <a:schemeClr val="bg2">
              <a:lumMod val="90000"/>
            </a:schemeClr>
          </a:solidFill>
        </p:spPr>
        <p:txBody>
          <a:bodyPr wrap="square" rtlCol="0">
            <a:spAutoFit/>
          </a:bodyPr>
          <a:lstStyle/>
          <a:p>
            <a:r>
              <a:rPr lang="en-GB" sz="2000" b="1" dirty="0" smtClean="0">
                <a:latin typeface="+mj-lt"/>
              </a:rPr>
              <a:t>Marine Conservation &amp; Protection</a:t>
            </a:r>
            <a:endParaRPr lang="en-US" sz="2000" b="1" dirty="0">
              <a:latin typeface="+mj-lt"/>
            </a:endParaRPr>
          </a:p>
        </p:txBody>
      </p:sp>
      <p:sp>
        <p:nvSpPr>
          <p:cNvPr id="10" name="TextBox 9"/>
          <p:cNvSpPr txBox="1"/>
          <p:nvPr/>
        </p:nvSpPr>
        <p:spPr>
          <a:xfrm rot="16200000">
            <a:off x="1891735" y="4093041"/>
            <a:ext cx="3888432" cy="400110"/>
          </a:xfrm>
          <a:prstGeom prst="rect">
            <a:avLst/>
          </a:prstGeom>
          <a:solidFill>
            <a:schemeClr val="bg2">
              <a:lumMod val="90000"/>
            </a:schemeClr>
          </a:solidFill>
        </p:spPr>
        <p:txBody>
          <a:bodyPr wrap="square" rtlCol="0">
            <a:spAutoFit/>
          </a:bodyPr>
          <a:lstStyle/>
          <a:p>
            <a:r>
              <a:rPr lang="en-GB" sz="2000" b="1" dirty="0" smtClean="0">
                <a:latin typeface="+mj-lt"/>
              </a:rPr>
              <a:t>Aggregates Extraction</a:t>
            </a:r>
            <a:endParaRPr lang="en-US" sz="2000" b="1" dirty="0">
              <a:latin typeface="+mj-lt"/>
            </a:endParaRPr>
          </a:p>
        </p:txBody>
      </p:sp>
      <p:sp>
        <p:nvSpPr>
          <p:cNvPr id="11" name="TextBox 10"/>
          <p:cNvSpPr txBox="1"/>
          <p:nvPr/>
        </p:nvSpPr>
        <p:spPr>
          <a:xfrm rot="16200000">
            <a:off x="2683823" y="4093041"/>
            <a:ext cx="3888432" cy="400110"/>
          </a:xfrm>
          <a:prstGeom prst="rect">
            <a:avLst/>
          </a:prstGeom>
          <a:solidFill>
            <a:schemeClr val="bg2">
              <a:lumMod val="90000"/>
            </a:schemeClr>
          </a:solidFill>
        </p:spPr>
        <p:txBody>
          <a:bodyPr wrap="square" rtlCol="0">
            <a:spAutoFit/>
          </a:bodyPr>
          <a:lstStyle/>
          <a:p>
            <a:r>
              <a:rPr lang="en-GB" sz="2000" b="1" dirty="0" smtClean="0">
                <a:latin typeface="+mj-lt"/>
              </a:rPr>
              <a:t>Fisheries</a:t>
            </a:r>
            <a:endParaRPr lang="en-US" sz="2000" b="1" dirty="0">
              <a:latin typeface="+mj-lt"/>
            </a:endParaRPr>
          </a:p>
        </p:txBody>
      </p:sp>
      <p:sp>
        <p:nvSpPr>
          <p:cNvPr id="12" name="TextBox 11"/>
          <p:cNvSpPr txBox="1"/>
          <p:nvPr/>
        </p:nvSpPr>
        <p:spPr>
          <a:xfrm rot="16200000">
            <a:off x="3403903" y="4093041"/>
            <a:ext cx="3888432" cy="400110"/>
          </a:xfrm>
          <a:prstGeom prst="rect">
            <a:avLst/>
          </a:prstGeom>
          <a:solidFill>
            <a:schemeClr val="bg2">
              <a:lumMod val="90000"/>
            </a:schemeClr>
          </a:solidFill>
        </p:spPr>
        <p:txBody>
          <a:bodyPr wrap="square" rtlCol="0">
            <a:spAutoFit/>
          </a:bodyPr>
          <a:lstStyle/>
          <a:p>
            <a:r>
              <a:rPr lang="en-GB" sz="2000" b="1" dirty="0" smtClean="0">
                <a:latin typeface="+mj-lt"/>
              </a:rPr>
              <a:t>Aquaculture</a:t>
            </a:r>
            <a:endParaRPr lang="en-US" sz="2000" b="1" dirty="0">
              <a:latin typeface="+mj-lt"/>
            </a:endParaRPr>
          </a:p>
        </p:txBody>
      </p:sp>
      <p:sp>
        <p:nvSpPr>
          <p:cNvPr id="14" name="TextBox 13"/>
          <p:cNvSpPr txBox="1"/>
          <p:nvPr/>
        </p:nvSpPr>
        <p:spPr>
          <a:xfrm rot="16200000">
            <a:off x="4123983" y="4093041"/>
            <a:ext cx="3888432" cy="400110"/>
          </a:xfrm>
          <a:prstGeom prst="rect">
            <a:avLst/>
          </a:prstGeom>
          <a:solidFill>
            <a:schemeClr val="bg2">
              <a:lumMod val="90000"/>
            </a:schemeClr>
          </a:solidFill>
        </p:spPr>
        <p:txBody>
          <a:bodyPr wrap="square" rtlCol="0">
            <a:spAutoFit/>
          </a:bodyPr>
          <a:lstStyle/>
          <a:p>
            <a:r>
              <a:rPr lang="en-GB" sz="2000" b="1" dirty="0" smtClean="0">
                <a:latin typeface="+mj-lt"/>
              </a:rPr>
              <a:t>Oil &amp; Gas exploration</a:t>
            </a:r>
            <a:endParaRPr lang="en-US" sz="2000" b="1" dirty="0">
              <a:latin typeface="+mj-lt"/>
            </a:endParaRPr>
          </a:p>
        </p:txBody>
      </p:sp>
      <p:sp>
        <p:nvSpPr>
          <p:cNvPr id="15" name="TextBox 14"/>
          <p:cNvSpPr txBox="1"/>
          <p:nvPr/>
        </p:nvSpPr>
        <p:spPr>
          <a:xfrm rot="16200000">
            <a:off x="4844063" y="4093041"/>
            <a:ext cx="3888432" cy="400110"/>
          </a:xfrm>
          <a:prstGeom prst="rect">
            <a:avLst/>
          </a:prstGeom>
          <a:solidFill>
            <a:schemeClr val="bg2">
              <a:lumMod val="90000"/>
            </a:schemeClr>
          </a:solidFill>
        </p:spPr>
        <p:txBody>
          <a:bodyPr wrap="square" rtlCol="0">
            <a:spAutoFit/>
          </a:bodyPr>
          <a:lstStyle/>
          <a:p>
            <a:r>
              <a:rPr lang="en-GB" sz="2000" b="1" dirty="0" smtClean="0">
                <a:latin typeface="+mj-lt"/>
              </a:rPr>
              <a:t>Defence</a:t>
            </a:r>
            <a:endParaRPr lang="en-US" sz="2000" b="1" dirty="0">
              <a:latin typeface="+mj-lt"/>
            </a:endParaRPr>
          </a:p>
        </p:txBody>
      </p:sp>
      <p:sp>
        <p:nvSpPr>
          <p:cNvPr id="16" name="TextBox 15"/>
          <p:cNvSpPr txBox="1"/>
          <p:nvPr/>
        </p:nvSpPr>
        <p:spPr>
          <a:xfrm rot="16200000">
            <a:off x="5651106" y="4078087"/>
            <a:ext cx="3858525" cy="400110"/>
          </a:xfrm>
          <a:prstGeom prst="rect">
            <a:avLst/>
          </a:prstGeom>
          <a:solidFill>
            <a:schemeClr val="bg2">
              <a:lumMod val="90000"/>
            </a:schemeClr>
          </a:solidFill>
        </p:spPr>
        <p:txBody>
          <a:bodyPr wrap="square" rtlCol="0">
            <a:spAutoFit/>
          </a:bodyPr>
          <a:lstStyle/>
          <a:p>
            <a:r>
              <a:rPr lang="en-GB" sz="2000" b="1" dirty="0" smtClean="0">
                <a:latin typeface="+mj-lt"/>
              </a:rPr>
              <a:t>Leisure &amp; recreation</a:t>
            </a:r>
            <a:endParaRPr lang="en-US" sz="2000" b="1" dirty="0">
              <a:latin typeface="+mj-lt"/>
            </a:endParaRPr>
          </a:p>
        </p:txBody>
      </p:sp>
      <p:sp>
        <p:nvSpPr>
          <p:cNvPr id="17" name="Up-Down Arrow 16"/>
          <p:cNvSpPr/>
          <p:nvPr/>
        </p:nvSpPr>
        <p:spPr>
          <a:xfrm>
            <a:off x="1331640" y="1700808"/>
            <a:ext cx="288032"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Up-Down Arrow 17"/>
          <p:cNvSpPr/>
          <p:nvPr/>
        </p:nvSpPr>
        <p:spPr>
          <a:xfrm>
            <a:off x="2195736" y="1700808"/>
            <a:ext cx="288032"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Up-Down Arrow 18"/>
          <p:cNvSpPr/>
          <p:nvPr/>
        </p:nvSpPr>
        <p:spPr>
          <a:xfrm>
            <a:off x="2915816" y="1700808"/>
            <a:ext cx="288032"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Up-Down Arrow 19"/>
          <p:cNvSpPr/>
          <p:nvPr/>
        </p:nvSpPr>
        <p:spPr>
          <a:xfrm>
            <a:off x="3635896" y="1700808"/>
            <a:ext cx="288032"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Up-Down Arrow 20"/>
          <p:cNvSpPr/>
          <p:nvPr/>
        </p:nvSpPr>
        <p:spPr>
          <a:xfrm>
            <a:off x="4427984" y="1700808"/>
            <a:ext cx="288032"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Up-Down Arrow 21"/>
          <p:cNvSpPr/>
          <p:nvPr/>
        </p:nvSpPr>
        <p:spPr>
          <a:xfrm>
            <a:off x="5220072" y="1700808"/>
            <a:ext cx="288032"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Up-Down Arrow 22"/>
          <p:cNvSpPr/>
          <p:nvPr/>
        </p:nvSpPr>
        <p:spPr>
          <a:xfrm>
            <a:off x="5940152" y="1700808"/>
            <a:ext cx="288032"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Up-Down Arrow 23"/>
          <p:cNvSpPr/>
          <p:nvPr/>
        </p:nvSpPr>
        <p:spPr>
          <a:xfrm>
            <a:off x="6660232" y="1700808"/>
            <a:ext cx="296416"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Up-Down Arrow 24"/>
          <p:cNvSpPr/>
          <p:nvPr/>
        </p:nvSpPr>
        <p:spPr>
          <a:xfrm>
            <a:off x="7452320" y="1700808"/>
            <a:ext cx="288032" cy="504056"/>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p:cNvSpPr txBox="1"/>
          <p:nvPr/>
        </p:nvSpPr>
        <p:spPr>
          <a:xfrm>
            <a:off x="5220072" y="6381328"/>
            <a:ext cx="2160240" cy="215444"/>
          </a:xfrm>
          <a:prstGeom prst="rect">
            <a:avLst/>
          </a:prstGeom>
          <a:noFill/>
        </p:spPr>
        <p:txBody>
          <a:bodyPr wrap="square" rtlCol="0">
            <a:spAutoFit/>
          </a:bodyPr>
          <a:lstStyle/>
          <a:p>
            <a:pPr algn="r"/>
            <a:r>
              <a:rPr lang="en-GB" sz="800" i="1" dirty="0" smtClean="0">
                <a:latin typeface="+mj-lt"/>
              </a:rPr>
              <a:t>Courtesy of UNESCO-IOC</a:t>
            </a:r>
            <a:endParaRPr lang="en-US" sz="800" i="1" dirty="0">
              <a:latin typeface="+mj-lt"/>
            </a:endParaRPr>
          </a:p>
        </p:txBody>
      </p:sp>
      <p:sp>
        <p:nvSpPr>
          <p:cNvPr id="28" name="TextBox 27"/>
          <p:cNvSpPr txBox="1"/>
          <p:nvPr/>
        </p:nvSpPr>
        <p:spPr>
          <a:xfrm>
            <a:off x="3635896" y="332656"/>
            <a:ext cx="1944216" cy="523220"/>
          </a:xfrm>
          <a:prstGeom prst="rect">
            <a:avLst/>
          </a:prstGeom>
          <a:solidFill>
            <a:schemeClr val="accent2">
              <a:lumMod val="75000"/>
            </a:schemeClr>
          </a:solidFill>
        </p:spPr>
        <p:txBody>
          <a:bodyPr wrap="square" rtlCol="0">
            <a:spAutoFit/>
          </a:bodyPr>
          <a:lstStyle/>
          <a:p>
            <a:pPr algn="ctr"/>
            <a:r>
              <a:rPr lang="en-GB" sz="2800" b="1" dirty="0" smtClean="0">
                <a:latin typeface="+mj-lt"/>
              </a:rPr>
              <a:t>MSDI</a:t>
            </a:r>
            <a:endParaRPr lang="en-US" sz="2800" b="1" dirty="0">
              <a:latin typeface="+mj-lt"/>
            </a:endParaRPr>
          </a:p>
        </p:txBody>
      </p:sp>
      <p:sp>
        <p:nvSpPr>
          <p:cNvPr id="29" name="Down Arrow 28"/>
          <p:cNvSpPr/>
          <p:nvPr/>
        </p:nvSpPr>
        <p:spPr>
          <a:xfrm>
            <a:off x="4211960" y="908720"/>
            <a:ext cx="792088" cy="216024"/>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ooter Placeholder 29"/>
          <p:cNvSpPr>
            <a:spLocks noGrp="1"/>
          </p:cNvSpPr>
          <p:nvPr>
            <p:ph type="ftr" sz="quarter" idx="11"/>
          </p:nvPr>
        </p:nvSpPr>
        <p:spPr>
          <a:xfrm>
            <a:off x="0" y="6381750"/>
            <a:ext cx="2843808" cy="476250"/>
          </a:xfrm>
        </p:spPr>
        <p:txBody>
          <a:bodyPr/>
          <a:lstStyle/>
          <a:p>
            <a:pPr>
              <a:defRPr/>
            </a:pPr>
            <a:r>
              <a:rPr lang="en-GB" sz="1000" smtClean="0">
                <a:latin typeface="+mj-lt"/>
              </a:rPr>
              <a:t>RSAHC, Riyadh, 4th-6th March 2013</a:t>
            </a:r>
            <a:endParaRPr lang="en-US" sz="1000" dirty="0">
              <a:latin typeface="+mj-lt"/>
            </a:endParaRPr>
          </a:p>
        </p:txBody>
      </p:sp>
    </p:spTree>
  </p:cSld>
  <p:clrMapOvr>
    <a:masterClrMapping/>
  </p:clrMapOvr>
  <p:transition spd="med" advClick="0" advTm="2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3528" y="1752600"/>
            <a:ext cx="8424936" cy="4412704"/>
          </a:xfrm>
        </p:spPr>
        <p:txBody>
          <a:bodyPr>
            <a:normAutofit fontScale="92500" lnSpcReduction="20000"/>
          </a:bodyPr>
          <a:lstStyle/>
          <a:p>
            <a:r>
              <a:rPr lang="en-GB" sz="2800" dirty="0" smtClean="0">
                <a:solidFill>
                  <a:schemeClr val="accent2">
                    <a:lumMod val="50000"/>
                  </a:schemeClr>
                </a:solidFill>
                <a:latin typeface="+mj-lt"/>
              </a:rPr>
              <a:t>Ecological benefits through an ecosystem based management approach </a:t>
            </a:r>
          </a:p>
          <a:p>
            <a:r>
              <a:rPr lang="en-GB" sz="2800" dirty="0" smtClean="0">
                <a:solidFill>
                  <a:schemeClr val="accent2">
                    <a:lumMod val="50000"/>
                  </a:schemeClr>
                </a:solidFill>
                <a:latin typeface="+mj-lt"/>
              </a:rPr>
              <a:t>Management and monitoring measures</a:t>
            </a:r>
          </a:p>
          <a:p>
            <a:pPr lvl="2"/>
            <a:r>
              <a:rPr lang="en-GB" sz="2400" dirty="0" smtClean="0">
                <a:solidFill>
                  <a:schemeClr val="accent2">
                    <a:lumMod val="50000"/>
                  </a:schemeClr>
                </a:solidFill>
                <a:latin typeface="+mj-lt"/>
              </a:rPr>
              <a:t>Input measures (e.g. shipping vessel size, fishing activity)</a:t>
            </a:r>
          </a:p>
          <a:p>
            <a:pPr lvl="2"/>
            <a:r>
              <a:rPr lang="en-GB" sz="2400" dirty="0" smtClean="0">
                <a:solidFill>
                  <a:schemeClr val="accent2">
                    <a:lumMod val="50000"/>
                  </a:schemeClr>
                </a:solidFill>
                <a:latin typeface="+mj-lt"/>
              </a:rPr>
              <a:t>Process measures (e.g. best environmental practise)</a:t>
            </a:r>
          </a:p>
          <a:p>
            <a:pPr lvl="2"/>
            <a:r>
              <a:rPr lang="en-GB" sz="2400" dirty="0" smtClean="0">
                <a:solidFill>
                  <a:schemeClr val="accent2">
                    <a:lumMod val="50000"/>
                  </a:schemeClr>
                </a:solidFill>
                <a:latin typeface="+mj-lt"/>
              </a:rPr>
              <a:t>Output measures (e.g. tonnage limitation for aggregates)</a:t>
            </a:r>
          </a:p>
          <a:p>
            <a:pPr lvl="2"/>
            <a:r>
              <a:rPr lang="en-GB" sz="2400" dirty="0" smtClean="0">
                <a:solidFill>
                  <a:schemeClr val="accent2">
                    <a:lumMod val="50000"/>
                  </a:schemeClr>
                </a:solidFill>
                <a:latin typeface="+mj-lt"/>
              </a:rPr>
              <a:t>Spatial and Temporal measures (e.g. designation of commercial activities , conservation areas)</a:t>
            </a:r>
          </a:p>
          <a:p>
            <a:r>
              <a:rPr lang="en-GB" sz="2900" dirty="0" smtClean="0">
                <a:solidFill>
                  <a:schemeClr val="accent2">
                    <a:lumMod val="50000"/>
                  </a:schemeClr>
                </a:solidFill>
                <a:latin typeface="+mj-lt"/>
              </a:rPr>
              <a:t>Social and community participation and “ownership”</a:t>
            </a:r>
          </a:p>
          <a:p>
            <a:r>
              <a:rPr lang="en-GB" sz="2900" dirty="0" smtClean="0">
                <a:solidFill>
                  <a:schemeClr val="accent2">
                    <a:lumMod val="50000"/>
                  </a:schemeClr>
                </a:solidFill>
                <a:latin typeface="+mj-lt"/>
              </a:rPr>
              <a:t>Economic benefits</a:t>
            </a:r>
          </a:p>
          <a:p>
            <a:pPr lvl="1">
              <a:buNone/>
            </a:pPr>
            <a:endParaRPr lang="en-GB" sz="2800" dirty="0" smtClean="0">
              <a:solidFill>
                <a:schemeClr val="accent2">
                  <a:lumMod val="50000"/>
                </a:schemeClr>
              </a:solidFill>
              <a:latin typeface="+mj-lt"/>
            </a:endParaRPr>
          </a:p>
          <a:p>
            <a:pPr>
              <a:buNone/>
            </a:pPr>
            <a:r>
              <a:rPr lang="en-GB" sz="2800" dirty="0" smtClean="0">
                <a:solidFill>
                  <a:schemeClr val="accent2">
                    <a:lumMod val="50000"/>
                  </a:schemeClr>
                </a:solidFill>
                <a:latin typeface="+mj-lt"/>
              </a:rPr>
              <a:t>...delivered through a Vision and Implementation Plan </a:t>
            </a:r>
          </a:p>
          <a:p>
            <a:endParaRPr lang="en-US" dirty="0"/>
          </a:p>
        </p:txBody>
      </p:sp>
      <p:sp>
        <p:nvSpPr>
          <p:cNvPr id="3" name="Title 2"/>
          <p:cNvSpPr>
            <a:spLocks noGrp="1"/>
          </p:cNvSpPr>
          <p:nvPr>
            <p:ph type="title"/>
          </p:nvPr>
        </p:nvSpPr>
        <p:spPr/>
        <p:txBody>
          <a:bodyPr>
            <a:noAutofit/>
          </a:bodyPr>
          <a:lstStyle/>
          <a:p>
            <a:r>
              <a:rPr lang="en-GB" sz="3800" b="1" dirty="0" smtClean="0">
                <a:solidFill>
                  <a:schemeClr val="accent2">
                    <a:lumMod val="50000"/>
                  </a:schemeClr>
                </a:solidFill>
              </a:rPr>
              <a:t>The Benefits of Marine Spatial Planning</a:t>
            </a:r>
            <a:endParaRPr lang="en-US" sz="3800" b="1" dirty="0">
              <a:solidFill>
                <a:schemeClr val="accent2">
                  <a:lumMod val="50000"/>
                </a:schemeClr>
              </a:solidFill>
            </a:endParaRPr>
          </a:p>
        </p:txBody>
      </p:sp>
      <p:sp>
        <p:nvSpPr>
          <p:cNvPr id="5" name="Footer Placeholder 4"/>
          <p:cNvSpPr>
            <a:spLocks noGrp="1"/>
          </p:cNvSpPr>
          <p:nvPr>
            <p:ph type="ftr" sz="quarter" idx="3"/>
          </p:nvPr>
        </p:nvSpPr>
        <p:spPr/>
        <p:txBody>
          <a:bodyPr/>
          <a:lstStyle/>
          <a:p>
            <a:r>
              <a:rPr lang="en-GB" sz="1000" smtClean="0">
                <a:latin typeface="+mj-lt"/>
              </a:rPr>
              <a:t>RSAHC, Riyadh, 4th-6th March 2013</a:t>
            </a:r>
            <a:endParaRPr lang="en-GB" sz="1000" dirty="0">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mage1"/>
          <p:cNvPicPr>
            <a:picLocks noChangeAspect="1" noChangeArrowheads="1"/>
          </p:cNvPicPr>
          <p:nvPr/>
        </p:nvPicPr>
        <p:blipFill>
          <a:blip r:embed="rId3" cstate="print"/>
          <a:srcRect/>
          <a:stretch>
            <a:fillRect/>
          </a:stretch>
        </p:blipFill>
        <p:spPr bwMode="auto">
          <a:xfrm>
            <a:off x="0" y="0"/>
            <a:ext cx="8610600" cy="6886575"/>
          </a:xfrm>
          <a:prstGeom prst="rect">
            <a:avLst/>
          </a:prstGeom>
          <a:noFill/>
          <a:ln w="9525">
            <a:noFill/>
            <a:miter lim="800000"/>
            <a:headEnd/>
            <a:tailEnd/>
          </a:ln>
        </p:spPr>
      </p:pic>
      <p:pic>
        <p:nvPicPr>
          <p:cNvPr id="72707" name="Picture 3" descr="Image2"/>
          <p:cNvPicPr>
            <a:picLocks noChangeAspect="1" noChangeArrowheads="1"/>
          </p:cNvPicPr>
          <p:nvPr/>
        </p:nvPicPr>
        <p:blipFill>
          <a:blip r:embed="rId4" cstate="print"/>
          <a:srcRect/>
          <a:stretch>
            <a:fillRect/>
          </a:stretch>
        </p:blipFill>
        <p:spPr bwMode="auto">
          <a:xfrm>
            <a:off x="0" y="0"/>
            <a:ext cx="8610600" cy="6888163"/>
          </a:xfrm>
          <a:prstGeom prst="rect">
            <a:avLst/>
          </a:prstGeom>
          <a:noFill/>
          <a:ln w="9525">
            <a:noFill/>
            <a:miter lim="800000"/>
            <a:headEnd/>
            <a:tailEnd/>
          </a:ln>
        </p:spPr>
      </p:pic>
      <p:pic>
        <p:nvPicPr>
          <p:cNvPr id="72708" name="Picture 4" descr="Image3"/>
          <p:cNvPicPr>
            <a:picLocks noChangeAspect="1" noChangeArrowheads="1"/>
          </p:cNvPicPr>
          <p:nvPr/>
        </p:nvPicPr>
        <p:blipFill>
          <a:blip r:embed="rId5" cstate="print"/>
          <a:srcRect/>
          <a:stretch>
            <a:fillRect/>
          </a:stretch>
        </p:blipFill>
        <p:spPr bwMode="auto">
          <a:xfrm>
            <a:off x="0" y="0"/>
            <a:ext cx="8610600" cy="6889750"/>
          </a:xfrm>
          <a:prstGeom prst="rect">
            <a:avLst/>
          </a:prstGeom>
          <a:noFill/>
          <a:ln w="9525">
            <a:noFill/>
            <a:miter lim="800000"/>
            <a:headEnd/>
            <a:tailEnd/>
          </a:ln>
        </p:spPr>
      </p:pic>
      <p:pic>
        <p:nvPicPr>
          <p:cNvPr id="72709" name="Picture 5" descr="Image4"/>
          <p:cNvPicPr>
            <a:picLocks noChangeAspect="1" noChangeArrowheads="1"/>
          </p:cNvPicPr>
          <p:nvPr/>
        </p:nvPicPr>
        <p:blipFill>
          <a:blip r:embed="rId6" cstate="print"/>
          <a:srcRect/>
          <a:stretch>
            <a:fillRect/>
          </a:stretch>
        </p:blipFill>
        <p:spPr bwMode="auto">
          <a:xfrm>
            <a:off x="0" y="0"/>
            <a:ext cx="8610600" cy="6888163"/>
          </a:xfrm>
          <a:prstGeom prst="rect">
            <a:avLst/>
          </a:prstGeom>
          <a:noFill/>
          <a:ln w="9525">
            <a:noFill/>
            <a:miter lim="800000"/>
            <a:headEnd/>
            <a:tailEnd/>
          </a:ln>
        </p:spPr>
      </p:pic>
      <p:pic>
        <p:nvPicPr>
          <p:cNvPr id="72710" name="Picture 6" descr="Image5"/>
          <p:cNvPicPr>
            <a:picLocks noChangeAspect="1" noChangeArrowheads="1"/>
          </p:cNvPicPr>
          <p:nvPr/>
        </p:nvPicPr>
        <p:blipFill>
          <a:blip r:embed="rId7" cstate="print"/>
          <a:srcRect/>
          <a:stretch>
            <a:fillRect/>
          </a:stretch>
        </p:blipFill>
        <p:spPr bwMode="auto">
          <a:xfrm>
            <a:off x="0" y="0"/>
            <a:ext cx="8610600" cy="6888163"/>
          </a:xfrm>
          <a:prstGeom prst="rect">
            <a:avLst/>
          </a:prstGeom>
          <a:noFill/>
          <a:ln w="9525">
            <a:noFill/>
            <a:miter lim="800000"/>
            <a:headEnd/>
            <a:tailEnd/>
          </a:ln>
        </p:spPr>
      </p:pic>
      <p:pic>
        <p:nvPicPr>
          <p:cNvPr id="72711" name="Picture 7" descr="Image6"/>
          <p:cNvPicPr>
            <a:picLocks noChangeAspect="1" noChangeArrowheads="1"/>
          </p:cNvPicPr>
          <p:nvPr/>
        </p:nvPicPr>
        <p:blipFill>
          <a:blip r:embed="rId8" cstate="print"/>
          <a:srcRect/>
          <a:stretch>
            <a:fillRect/>
          </a:stretch>
        </p:blipFill>
        <p:spPr bwMode="auto">
          <a:xfrm>
            <a:off x="0" y="0"/>
            <a:ext cx="8610600" cy="6888163"/>
          </a:xfrm>
          <a:prstGeom prst="rect">
            <a:avLst/>
          </a:prstGeom>
          <a:noFill/>
          <a:ln w="9525">
            <a:noFill/>
            <a:miter lim="800000"/>
            <a:headEnd/>
            <a:tailEnd/>
          </a:ln>
        </p:spPr>
      </p:pic>
      <p:pic>
        <p:nvPicPr>
          <p:cNvPr id="72712" name="Picture 8" descr="Image7"/>
          <p:cNvPicPr>
            <a:picLocks noChangeAspect="1" noChangeArrowheads="1"/>
          </p:cNvPicPr>
          <p:nvPr/>
        </p:nvPicPr>
        <p:blipFill>
          <a:blip r:embed="rId9" cstate="print"/>
          <a:srcRect/>
          <a:stretch>
            <a:fillRect/>
          </a:stretch>
        </p:blipFill>
        <p:spPr bwMode="auto">
          <a:xfrm>
            <a:off x="0" y="0"/>
            <a:ext cx="8610600" cy="6888163"/>
          </a:xfrm>
          <a:prstGeom prst="rect">
            <a:avLst/>
          </a:prstGeom>
          <a:noFill/>
          <a:ln w="9525">
            <a:noFill/>
            <a:miter lim="800000"/>
            <a:headEnd/>
            <a:tailEnd/>
          </a:ln>
        </p:spPr>
      </p:pic>
      <p:pic>
        <p:nvPicPr>
          <p:cNvPr id="72713" name="Picture 9" descr="Image8"/>
          <p:cNvPicPr>
            <a:picLocks noChangeAspect="1" noChangeArrowheads="1"/>
          </p:cNvPicPr>
          <p:nvPr/>
        </p:nvPicPr>
        <p:blipFill>
          <a:blip r:embed="rId10" cstate="print"/>
          <a:srcRect/>
          <a:stretch>
            <a:fillRect/>
          </a:stretch>
        </p:blipFill>
        <p:spPr bwMode="auto">
          <a:xfrm>
            <a:off x="0" y="0"/>
            <a:ext cx="8610600" cy="6888163"/>
          </a:xfrm>
          <a:prstGeom prst="rect">
            <a:avLst/>
          </a:prstGeom>
          <a:noFill/>
          <a:ln w="9525">
            <a:noFill/>
            <a:miter lim="800000"/>
            <a:headEnd/>
            <a:tailEnd/>
          </a:ln>
        </p:spPr>
      </p:pic>
      <p:pic>
        <p:nvPicPr>
          <p:cNvPr id="72714" name="Picture 10" descr="Image9"/>
          <p:cNvPicPr>
            <a:picLocks noChangeAspect="1" noChangeArrowheads="1"/>
          </p:cNvPicPr>
          <p:nvPr/>
        </p:nvPicPr>
        <p:blipFill>
          <a:blip r:embed="rId11" cstate="print"/>
          <a:srcRect/>
          <a:stretch>
            <a:fillRect/>
          </a:stretch>
        </p:blipFill>
        <p:spPr bwMode="auto">
          <a:xfrm>
            <a:off x="0" y="0"/>
            <a:ext cx="8610600" cy="6888163"/>
          </a:xfrm>
          <a:prstGeom prst="rect">
            <a:avLst/>
          </a:prstGeom>
          <a:noFill/>
          <a:ln w="9525">
            <a:noFill/>
            <a:miter lim="800000"/>
            <a:headEnd/>
            <a:tailEnd/>
          </a:ln>
        </p:spPr>
      </p:pic>
      <p:pic>
        <p:nvPicPr>
          <p:cNvPr id="72715" name="Picture 11" descr="Image10"/>
          <p:cNvPicPr>
            <a:picLocks noChangeAspect="1" noChangeArrowheads="1"/>
          </p:cNvPicPr>
          <p:nvPr/>
        </p:nvPicPr>
        <p:blipFill>
          <a:blip r:embed="rId12" cstate="print"/>
          <a:srcRect/>
          <a:stretch>
            <a:fillRect/>
          </a:stretch>
        </p:blipFill>
        <p:spPr bwMode="auto">
          <a:xfrm>
            <a:off x="0" y="0"/>
            <a:ext cx="8610600" cy="6888163"/>
          </a:xfrm>
          <a:prstGeom prst="rect">
            <a:avLst/>
          </a:prstGeom>
          <a:noFill/>
          <a:ln w="9525">
            <a:noFill/>
            <a:miter lim="800000"/>
            <a:headEnd/>
            <a:tailEnd/>
          </a:ln>
        </p:spPr>
      </p:pic>
      <p:pic>
        <p:nvPicPr>
          <p:cNvPr id="72716" name="Picture 12" descr="Image11"/>
          <p:cNvPicPr>
            <a:picLocks noChangeAspect="1" noChangeArrowheads="1"/>
          </p:cNvPicPr>
          <p:nvPr/>
        </p:nvPicPr>
        <p:blipFill>
          <a:blip r:embed="rId13" cstate="print"/>
          <a:srcRect/>
          <a:stretch>
            <a:fillRect/>
          </a:stretch>
        </p:blipFill>
        <p:spPr bwMode="auto">
          <a:xfrm>
            <a:off x="0" y="0"/>
            <a:ext cx="8610600" cy="6888163"/>
          </a:xfrm>
          <a:prstGeom prst="rect">
            <a:avLst/>
          </a:prstGeom>
          <a:noFill/>
          <a:ln w="9525">
            <a:noFill/>
            <a:miter lim="800000"/>
            <a:headEnd/>
            <a:tailEnd/>
          </a:ln>
        </p:spPr>
      </p:pic>
      <p:pic>
        <p:nvPicPr>
          <p:cNvPr id="72717" name="Picture 13" descr="Image13"/>
          <p:cNvPicPr>
            <a:picLocks noChangeAspect="1" noChangeArrowheads="1"/>
          </p:cNvPicPr>
          <p:nvPr/>
        </p:nvPicPr>
        <p:blipFill>
          <a:blip r:embed="rId14" cstate="print"/>
          <a:srcRect/>
          <a:stretch>
            <a:fillRect/>
          </a:stretch>
        </p:blipFill>
        <p:spPr bwMode="auto">
          <a:xfrm>
            <a:off x="0" y="0"/>
            <a:ext cx="8610600" cy="6888163"/>
          </a:xfrm>
          <a:prstGeom prst="rect">
            <a:avLst/>
          </a:prstGeom>
          <a:noFill/>
          <a:ln w="9525">
            <a:noFill/>
            <a:miter lim="800000"/>
            <a:headEnd/>
            <a:tailEnd/>
          </a:ln>
        </p:spPr>
      </p:pic>
      <p:pic>
        <p:nvPicPr>
          <p:cNvPr id="72718" name="Picture 14" descr="Image14"/>
          <p:cNvPicPr>
            <a:picLocks noChangeAspect="1" noChangeArrowheads="1"/>
          </p:cNvPicPr>
          <p:nvPr/>
        </p:nvPicPr>
        <p:blipFill>
          <a:blip r:embed="rId15" cstate="print"/>
          <a:srcRect/>
          <a:stretch>
            <a:fillRect/>
          </a:stretch>
        </p:blipFill>
        <p:spPr bwMode="auto">
          <a:xfrm>
            <a:off x="0" y="0"/>
            <a:ext cx="8610600" cy="6888163"/>
          </a:xfrm>
          <a:prstGeom prst="rect">
            <a:avLst/>
          </a:prstGeom>
          <a:noFill/>
          <a:ln w="9525">
            <a:noFill/>
            <a:miter lim="800000"/>
            <a:headEnd/>
            <a:tailEnd/>
          </a:ln>
        </p:spPr>
      </p:pic>
      <p:pic>
        <p:nvPicPr>
          <p:cNvPr id="72719" name="Picture 15" descr="Image15"/>
          <p:cNvPicPr>
            <a:picLocks noChangeAspect="1" noChangeArrowheads="1"/>
          </p:cNvPicPr>
          <p:nvPr/>
        </p:nvPicPr>
        <p:blipFill>
          <a:blip r:embed="rId16" cstate="print"/>
          <a:srcRect/>
          <a:stretch>
            <a:fillRect/>
          </a:stretch>
        </p:blipFill>
        <p:spPr bwMode="auto">
          <a:xfrm>
            <a:off x="0" y="0"/>
            <a:ext cx="8610600" cy="6888163"/>
          </a:xfrm>
          <a:prstGeom prst="rect">
            <a:avLst/>
          </a:prstGeom>
          <a:noFill/>
          <a:ln w="9525">
            <a:noFill/>
            <a:miter lim="800000"/>
            <a:headEnd/>
            <a:tailEnd/>
          </a:ln>
        </p:spPr>
      </p:pic>
      <p:pic>
        <p:nvPicPr>
          <p:cNvPr id="72720" name="Picture 16" descr="Image16"/>
          <p:cNvPicPr>
            <a:picLocks noChangeAspect="1" noChangeArrowheads="1"/>
          </p:cNvPicPr>
          <p:nvPr/>
        </p:nvPicPr>
        <p:blipFill>
          <a:blip r:embed="rId17" cstate="print"/>
          <a:srcRect/>
          <a:stretch>
            <a:fillRect/>
          </a:stretch>
        </p:blipFill>
        <p:spPr bwMode="auto">
          <a:xfrm>
            <a:off x="0" y="0"/>
            <a:ext cx="9334500" cy="6888163"/>
          </a:xfrm>
          <a:prstGeom prst="rect">
            <a:avLst/>
          </a:prstGeom>
          <a:noFill/>
          <a:ln w="9525">
            <a:noFill/>
            <a:miter lim="800000"/>
            <a:headEnd/>
            <a:tailEnd/>
          </a:ln>
        </p:spPr>
      </p:pic>
      <p:grpSp>
        <p:nvGrpSpPr>
          <p:cNvPr id="2" name="Group 17"/>
          <p:cNvGrpSpPr>
            <a:grpSpLocks/>
          </p:cNvGrpSpPr>
          <p:nvPr/>
        </p:nvGrpSpPr>
        <p:grpSpPr bwMode="auto">
          <a:xfrm>
            <a:off x="0" y="0"/>
            <a:ext cx="9296400" cy="7010400"/>
            <a:chOff x="0" y="0"/>
            <a:chExt cx="5856" cy="4416"/>
          </a:xfrm>
        </p:grpSpPr>
        <p:sp>
          <p:nvSpPr>
            <p:cNvPr id="17443" name="Rectangle 18"/>
            <p:cNvSpPr>
              <a:spLocks noChangeArrowheads="1"/>
            </p:cNvSpPr>
            <p:nvPr/>
          </p:nvSpPr>
          <p:spPr bwMode="auto">
            <a:xfrm>
              <a:off x="0" y="0"/>
              <a:ext cx="1440" cy="4320"/>
            </a:xfrm>
            <a:prstGeom prst="rect">
              <a:avLst/>
            </a:prstGeom>
            <a:solidFill>
              <a:schemeClr val="bg1"/>
            </a:solidFill>
            <a:ln w="9525">
              <a:solidFill>
                <a:schemeClr val="bg1"/>
              </a:solidFill>
              <a:miter lim="800000"/>
              <a:headEnd/>
              <a:tailEnd/>
            </a:ln>
          </p:spPr>
          <p:txBody>
            <a:bodyPr wrap="none" anchor="ctr"/>
            <a:lstStyle/>
            <a:p>
              <a:endParaRPr lang="en-GB" dirty="0"/>
            </a:p>
          </p:txBody>
        </p:sp>
        <p:sp>
          <p:nvSpPr>
            <p:cNvPr id="17444" name="Rectangle 19"/>
            <p:cNvSpPr>
              <a:spLocks noChangeArrowheads="1"/>
            </p:cNvSpPr>
            <p:nvPr/>
          </p:nvSpPr>
          <p:spPr bwMode="auto">
            <a:xfrm>
              <a:off x="0" y="0"/>
              <a:ext cx="5760" cy="480"/>
            </a:xfrm>
            <a:prstGeom prst="rect">
              <a:avLst/>
            </a:prstGeom>
            <a:solidFill>
              <a:schemeClr val="bg1"/>
            </a:solidFill>
            <a:ln w="9525">
              <a:solidFill>
                <a:schemeClr val="bg1"/>
              </a:solidFill>
              <a:miter lim="800000"/>
              <a:headEnd/>
              <a:tailEnd/>
            </a:ln>
          </p:spPr>
          <p:txBody>
            <a:bodyPr wrap="none" anchor="ctr"/>
            <a:lstStyle/>
            <a:p>
              <a:endParaRPr lang="en-GB" dirty="0"/>
            </a:p>
          </p:txBody>
        </p:sp>
        <p:sp>
          <p:nvSpPr>
            <p:cNvPr id="17445" name="Rectangle 20"/>
            <p:cNvSpPr>
              <a:spLocks noChangeArrowheads="1"/>
            </p:cNvSpPr>
            <p:nvPr/>
          </p:nvSpPr>
          <p:spPr bwMode="auto">
            <a:xfrm>
              <a:off x="5328" y="0"/>
              <a:ext cx="528" cy="4416"/>
            </a:xfrm>
            <a:prstGeom prst="rect">
              <a:avLst/>
            </a:prstGeom>
            <a:solidFill>
              <a:schemeClr val="bg1"/>
            </a:solidFill>
            <a:ln w="9525">
              <a:solidFill>
                <a:schemeClr val="bg1"/>
              </a:solidFill>
              <a:miter lim="800000"/>
              <a:headEnd/>
              <a:tailEnd/>
            </a:ln>
          </p:spPr>
          <p:txBody>
            <a:bodyPr wrap="none" anchor="ctr"/>
            <a:lstStyle/>
            <a:p>
              <a:endParaRPr lang="en-GB" dirty="0"/>
            </a:p>
          </p:txBody>
        </p:sp>
        <p:sp>
          <p:nvSpPr>
            <p:cNvPr id="17446" name="Rectangle 21"/>
            <p:cNvSpPr>
              <a:spLocks noChangeArrowheads="1"/>
            </p:cNvSpPr>
            <p:nvPr/>
          </p:nvSpPr>
          <p:spPr bwMode="auto">
            <a:xfrm>
              <a:off x="0" y="3696"/>
              <a:ext cx="5760" cy="720"/>
            </a:xfrm>
            <a:prstGeom prst="rect">
              <a:avLst/>
            </a:prstGeom>
            <a:solidFill>
              <a:schemeClr val="bg1"/>
            </a:solidFill>
            <a:ln w="9525">
              <a:solidFill>
                <a:schemeClr val="bg1"/>
              </a:solidFill>
              <a:miter lim="800000"/>
              <a:headEnd/>
              <a:tailEnd/>
            </a:ln>
          </p:spPr>
          <p:txBody>
            <a:bodyPr wrap="none" anchor="ctr"/>
            <a:lstStyle/>
            <a:p>
              <a:endParaRPr lang="en-GB" dirty="0"/>
            </a:p>
          </p:txBody>
        </p:sp>
      </p:grpSp>
      <p:sp>
        <p:nvSpPr>
          <p:cNvPr id="72726" name="Text Box 22"/>
          <p:cNvSpPr txBox="1">
            <a:spLocks noChangeArrowheads="1"/>
          </p:cNvSpPr>
          <p:nvPr/>
        </p:nvSpPr>
        <p:spPr bwMode="auto">
          <a:xfrm>
            <a:off x="304800" y="669925"/>
            <a:ext cx="1400175" cy="400050"/>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Land Use</a:t>
            </a:r>
          </a:p>
        </p:txBody>
      </p:sp>
      <p:sp>
        <p:nvSpPr>
          <p:cNvPr id="72727" name="Text Box 23"/>
          <p:cNvSpPr txBox="1">
            <a:spLocks noChangeArrowheads="1"/>
          </p:cNvSpPr>
          <p:nvPr/>
        </p:nvSpPr>
        <p:spPr bwMode="auto">
          <a:xfrm>
            <a:off x="304800" y="1127125"/>
            <a:ext cx="1301750" cy="3968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Tourism</a:t>
            </a:r>
          </a:p>
        </p:txBody>
      </p:sp>
      <p:sp>
        <p:nvSpPr>
          <p:cNvPr id="72728" name="Text Box 24"/>
          <p:cNvSpPr txBox="1">
            <a:spLocks noChangeArrowheads="1"/>
          </p:cNvSpPr>
          <p:nvPr/>
        </p:nvSpPr>
        <p:spPr bwMode="auto">
          <a:xfrm>
            <a:off x="314325" y="1584325"/>
            <a:ext cx="1370013" cy="3968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Oil &amp;Gas</a:t>
            </a:r>
          </a:p>
        </p:txBody>
      </p:sp>
      <p:sp>
        <p:nvSpPr>
          <p:cNvPr id="72729" name="Text Box 25"/>
          <p:cNvSpPr txBox="1">
            <a:spLocks noChangeArrowheads="1"/>
          </p:cNvSpPr>
          <p:nvPr/>
        </p:nvSpPr>
        <p:spPr bwMode="auto">
          <a:xfrm>
            <a:off x="304800" y="2482850"/>
            <a:ext cx="1289050" cy="7016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Coastal </a:t>
            </a:r>
          </a:p>
          <a:p>
            <a:pPr>
              <a:buFont typeface="Wingdings" pitchFamily="2" charset="2"/>
              <a:buNone/>
            </a:pPr>
            <a:r>
              <a:rPr lang="en-GB" sz="2000" dirty="0">
                <a:solidFill>
                  <a:srgbClr val="69700A"/>
                </a:solidFill>
              </a:rPr>
              <a:t> Defence</a:t>
            </a:r>
          </a:p>
        </p:txBody>
      </p:sp>
      <p:sp>
        <p:nvSpPr>
          <p:cNvPr id="72730" name="Text Box 26"/>
          <p:cNvSpPr txBox="1">
            <a:spLocks noChangeArrowheads="1"/>
          </p:cNvSpPr>
          <p:nvPr/>
        </p:nvSpPr>
        <p:spPr bwMode="auto">
          <a:xfrm>
            <a:off x="304800" y="3168650"/>
            <a:ext cx="1552575" cy="7016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Ports &amp;</a:t>
            </a:r>
          </a:p>
          <a:p>
            <a:pPr>
              <a:buFont typeface="Wingdings" pitchFamily="2" charset="2"/>
              <a:buNone/>
            </a:pPr>
            <a:r>
              <a:rPr lang="en-GB" sz="2000" dirty="0">
                <a:solidFill>
                  <a:srgbClr val="69700A"/>
                </a:solidFill>
              </a:rPr>
              <a:t> Navigation</a:t>
            </a:r>
          </a:p>
        </p:txBody>
      </p:sp>
      <p:sp>
        <p:nvSpPr>
          <p:cNvPr id="72731" name="Text Box 27"/>
          <p:cNvSpPr txBox="1">
            <a:spLocks noChangeArrowheads="1"/>
          </p:cNvSpPr>
          <p:nvPr/>
        </p:nvSpPr>
        <p:spPr bwMode="auto">
          <a:xfrm>
            <a:off x="304800" y="3870325"/>
            <a:ext cx="1381125" cy="7016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Military </a:t>
            </a:r>
          </a:p>
          <a:p>
            <a:pPr>
              <a:buFont typeface="Wingdings" pitchFamily="2" charset="2"/>
              <a:buNone/>
            </a:pPr>
            <a:r>
              <a:rPr lang="en-GB" sz="2000" dirty="0">
                <a:solidFill>
                  <a:srgbClr val="69700A"/>
                </a:solidFill>
              </a:rPr>
              <a:t> Activities</a:t>
            </a:r>
          </a:p>
        </p:txBody>
      </p:sp>
      <p:sp>
        <p:nvSpPr>
          <p:cNvPr id="72732" name="Text Box 28"/>
          <p:cNvSpPr txBox="1">
            <a:spLocks noChangeArrowheads="1"/>
          </p:cNvSpPr>
          <p:nvPr/>
        </p:nvSpPr>
        <p:spPr bwMode="auto">
          <a:xfrm>
            <a:off x="304800" y="4616450"/>
            <a:ext cx="1189038" cy="3968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Culture</a:t>
            </a:r>
          </a:p>
        </p:txBody>
      </p:sp>
      <p:sp>
        <p:nvSpPr>
          <p:cNvPr id="72733" name="Rectangle 29"/>
          <p:cNvSpPr>
            <a:spLocks noChangeArrowheads="1"/>
          </p:cNvSpPr>
          <p:nvPr/>
        </p:nvSpPr>
        <p:spPr bwMode="auto">
          <a:xfrm>
            <a:off x="304800" y="4997450"/>
            <a:ext cx="1924050" cy="3968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Conservation</a:t>
            </a:r>
          </a:p>
        </p:txBody>
      </p:sp>
      <p:sp>
        <p:nvSpPr>
          <p:cNvPr id="72734" name="Rectangle 30"/>
          <p:cNvSpPr>
            <a:spLocks noChangeArrowheads="1"/>
          </p:cNvSpPr>
          <p:nvPr/>
        </p:nvSpPr>
        <p:spPr bwMode="auto">
          <a:xfrm>
            <a:off x="304800" y="5378450"/>
            <a:ext cx="1739900" cy="7016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Dredging &amp; </a:t>
            </a:r>
          </a:p>
          <a:p>
            <a:pPr>
              <a:buFont typeface="Wingdings" pitchFamily="2" charset="2"/>
              <a:buNone/>
            </a:pPr>
            <a:r>
              <a:rPr lang="en-GB" sz="2000" dirty="0">
                <a:solidFill>
                  <a:srgbClr val="69700A"/>
                </a:solidFill>
              </a:rPr>
              <a:t> Disposal</a:t>
            </a:r>
          </a:p>
        </p:txBody>
      </p:sp>
      <p:sp>
        <p:nvSpPr>
          <p:cNvPr id="72735" name="Rectangle 31"/>
          <p:cNvSpPr>
            <a:spLocks noChangeArrowheads="1"/>
          </p:cNvSpPr>
          <p:nvPr/>
        </p:nvSpPr>
        <p:spPr bwMode="auto">
          <a:xfrm>
            <a:off x="304800" y="6080125"/>
            <a:ext cx="1612900" cy="7016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Submarine</a:t>
            </a:r>
          </a:p>
          <a:p>
            <a:pPr>
              <a:buFont typeface="Wingdings" pitchFamily="2" charset="2"/>
              <a:buNone/>
            </a:pPr>
            <a:r>
              <a:rPr lang="en-GB" sz="2000" dirty="0">
                <a:solidFill>
                  <a:srgbClr val="69700A"/>
                </a:solidFill>
              </a:rPr>
              <a:t> Cables</a:t>
            </a:r>
          </a:p>
        </p:txBody>
      </p:sp>
      <p:sp>
        <p:nvSpPr>
          <p:cNvPr id="72736" name="Rectangle 32"/>
          <p:cNvSpPr>
            <a:spLocks noChangeArrowheads="1"/>
          </p:cNvSpPr>
          <p:nvPr/>
        </p:nvSpPr>
        <p:spPr bwMode="auto">
          <a:xfrm>
            <a:off x="2286000" y="6064250"/>
            <a:ext cx="1203325" cy="3968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Fishing</a:t>
            </a:r>
          </a:p>
        </p:txBody>
      </p:sp>
      <p:sp>
        <p:nvSpPr>
          <p:cNvPr id="72737" name="Rectangle 33"/>
          <p:cNvSpPr>
            <a:spLocks noChangeArrowheads="1"/>
          </p:cNvSpPr>
          <p:nvPr/>
        </p:nvSpPr>
        <p:spPr bwMode="auto">
          <a:xfrm>
            <a:off x="3581400" y="6064250"/>
            <a:ext cx="1627188" cy="701675"/>
          </a:xfrm>
          <a:prstGeom prst="rect">
            <a:avLst/>
          </a:prstGeom>
          <a:noFill/>
          <a:ln w="9525">
            <a:noFill/>
            <a:miter lim="800000"/>
            <a:headEnd/>
            <a:tailEnd/>
          </a:ln>
        </p:spPr>
        <p:txBody>
          <a:bodyPr>
            <a:spAutoFit/>
          </a:bodyPr>
          <a:lstStyle/>
          <a:p>
            <a:pPr>
              <a:buFont typeface="Wingdings" pitchFamily="2" charset="2"/>
              <a:buChar char="§"/>
            </a:pPr>
            <a:r>
              <a:rPr lang="en-GB" sz="2000" dirty="0">
                <a:solidFill>
                  <a:srgbClr val="69700A"/>
                </a:solidFill>
              </a:rPr>
              <a:t>Renewable</a:t>
            </a:r>
          </a:p>
          <a:p>
            <a:pPr>
              <a:buFont typeface="Wingdings" pitchFamily="2" charset="2"/>
              <a:buNone/>
            </a:pPr>
            <a:r>
              <a:rPr lang="en-GB" sz="2000" dirty="0">
                <a:solidFill>
                  <a:srgbClr val="69700A"/>
                </a:solidFill>
              </a:rPr>
              <a:t> Energy</a:t>
            </a:r>
          </a:p>
        </p:txBody>
      </p:sp>
      <p:sp>
        <p:nvSpPr>
          <p:cNvPr id="72738" name="Rectangle 34"/>
          <p:cNvSpPr>
            <a:spLocks noChangeArrowheads="1"/>
          </p:cNvSpPr>
          <p:nvPr/>
        </p:nvSpPr>
        <p:spPr bwMode="auto">
          <a:xfrm>
            <a:off x="5224463" y="6064250"/>
            <a:ext cx="1566862" cy="7016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Marine</a:t>
            </a:r>
          </a:p>
          <a:p>
            <a:pPr>
              <a:buFont typeface="Wingdings" pitchFamily="2" charset="2"/>
              <a:buNone/>
            </a:pPr>
            <a:r>
              <a:rPr lang="en-GB" sz="2000" dirty="0">
                <a:solidFill>
                  <a:srgbClr val="69700A"/>
                </a:solidFill>
              </a:rPr>
              <a:t> Recreation</a:t>
            </a:r>
          </a:p>
        </p:txBody>
      </p:sp>
      <p:sp>
        <p:nvSpPr>
          <p:cNvPr id="72739" name="Rectangle 35"/>
          <p:cNvSpPr>
            <a:spLocks noChangeArrowheads="1"/>
          </p:cNvSpPr>
          <p:nvPr/>
        </p:nvSpPr>
        <p:spPr bwMode="auto">
          <a:xfrm>
            <a:off x="6934200" y="6064250"/>
            <a:ext cx="1495425" cy="701675"/>
          </a:xfrm>
          <a:prstGeom prst="rect">
            <a:avLst/>
          </a:prstGeom>
          <a:noFill/>
          <a:ln w="9525">
            <a:noFill/>
            <a:miter lim="800000"/>
            <a:headEnd/>
            <a:tailEnd/>
          </a:ln>
        </p:spPr>
        <p:txBody>
          <a:bodyPr wrap="none">
            <a:spAutoFit/>
          </a:bodyPr>
          <a:lstStyle/>
          <a:p>
            <a:pPr>
              <a:buFont typeface="Wingdings" pitchFamily="2" charset="2"/>
              <a:buChar char="§"/>
            </a:pPr>
            <a:r>
              <a:rPr lang="en-GB" sz="2000" dirty="0">
                <a:solidFill>
                  <a:srgbClr val="69700A"/>
                </a:solidFill>
              </a:rPr>
              <a:t>Mineral</a:t>
            </a:r>
          </a:p>
          <a:p>
            <a:pPr>
              <a:buFont typeface="Wingdings" pitchFamily="2" charset="2"/>
              <a:buNone/>
            </a:pPr>
            <a:r>
              <a:rPr lang="en-GB" sz="2000" dirty="0">
                <a:solidFill>
                  <a:srgbClr val="69700A"/>
                </a:solidFill>
              </a:rPr>
              <a:t> Extraction</a:t>
            </a:r>
          </a:p>
        </p:txBody>
      </p:sp>
      <p:sp>
        <p:nvSpPr>
          <p:cNvPr id="72740" name="Rectangle 36"/>
          <p:cNvSpPr>
            <a:spLocks noChangeArrowheads="1"/>
          </p:cNvSpPr>
          <p:nvPr/>
        </p:nvSpPr>
        <p:spPr bwMode="auto">
          <a:xfrm>
            <a:off x="304800" y="2041525"/>
            <a:ext cx="1676400" cy="396875"/>
          </a:xfrm>
          <a:prstGeom prst="rect">
            <a:avLst/>
          </a:prstGeom>
          <a:noFill/>
          <a:ln w="9525">
            <a:noFill/>
            <a:miter lim="800000"/>
            <a:headEnd/>
            <a:tailEnd/>
          </a:ln>
        </p:spPr>
        <p:txBody>
          <a:bodyPr>
            <a:spAutoFit/>
          </a:bodyPr>
          <a:lstStyle/>
          <a:p>
            <a:pPr>
              <a:spcBef>
                <a:spcPct val="50000"/>
              </a:spcBef>
              <a:buFont typeface="Wingdings" pitchFamily="2" charset="2"/>
              <a:buChar char="§"/>
            </a:pPr>
            <a:r>
              <a:rPr lang="en-GB" sz="2000" dirty="0" err="1">
                <a:solidFill>
                  <a:srgbClr val="69700A"/>
                </a:solidFill>
              </a:rPr>
              <a:t>Mariculture</a:t>
            </a:r>
            <a:endParaRPr lang="en-GB" sz="2000" dirty="0">
              <a:solidFill>
                <a:srgbClr val="69700A"/>
              </a:solidFill>
            </a:endParaRPr>
          </a:p>
        </p:txBody>
      </p:sp>
      <p:sp>
        <p:nvSpPr>
          <p:cNvPr id="72741" name="Text Box 37"/>
          <p:cNvSpPr txBox="1">
            <a:spLocks noChangeArrowheads="1"/>
          </p:cNvSpPr>
          <p:nvPr/>
        </p:nvSpPr>
        <p:spPr bwMode="auto">
          <a:xfrm>
            <a:off x="6143625" y="333375"/>
            <a:ext cx="2500313" cy="246221"/>
          </a:xfrm>
          <a:prstGeom prst="rect">
            <a:avLst/>
          </a:prstGeom>
          <a:noFill/>
          <a:ln w="9525">
            <a:noFill/>
            <a:miter lim="800000"/>
            <a:headEnd/>
            <a:tailEnd/>
          </a:ln>
          <a:effectLst/>
        </p:spPr>
        <p:txBody>
          <a:bodyPr>
            <a:spAutoFit/>
          </a:bodyPr>
          <a:lstStyle/>
          <a:p>
            <a:pPr>
              <a:spcBef>
                <a:spcPct val="50000"/>
              </a:spcBef>
              <a:defRPr/>
            </a:pPr>
            <a:r>
              <a:rPr lang="en-GB" sz="1000" i="1" dirty="0">
                <a:latin typeface="+mj-lt"/>
              </a:rPr>
              <a:t>Source: </a:t>
            </a:r>
            <a:r>
              <a:rPr lang="en-GB" sz="1000" i="1" dirty="0" err="1">
                <a:latin typeface="+mj-lt"/>
              </a:rPr>
              <a:t>Defra</a:t>
            </a:r>
            <a:r>
              <a:rPr lang="en-GB" sz="1000" i="1" dirty="0">
                <a:latin typeface="+mj-lt"/>
              </a:rPr>
              <a:t> Irish Sea  Planning Pilot </a:t>
            </a:r>
            <a:r>
              <a:rPr lang="en-GB" sz="1000" i="1" dirty="0" smtClean="0">
                <a:latin typeface="+mj-lt"/>
              </a:rPr>
              <a:t>- </a:t>
            </a:r>
            <a:r>
              <a:rPr lang="en-GB" sz="1000" i="1" dirty="0">
                <a:latin typeface="+mj-lt"/>
              </a:rPr>
              <a:t>2006 </a:t>
            </a:r>
          </a:p>
        </p:txBody>
      </p:sp>
      <p:sp>
        <p:nvSpPr>
          <p:cNvPr id="72742" name="Text Box 38"/>
          <p:cNvSpPr txBox="1">
            <a:spLocks noChangeArrowheads="1"/>
          </p:cNvSpPr>
          <p:nvPr/>
        </p:nvSpPr>
        <p:spPr bwMode="auto">
          <a:xfrm>
            <a:off x="441325" y="0"/>
            <a:ext cx="8702675" cy="369888"/>
          </a:xfrm>
          <a:prstGeom prst="rect">
            <a:avLst/>
          </a:prstGeom>
          <a:noFill/>
          <a:ln w="9525" algn="ctr">
            <a:noFill/>
            <a:miter lim="800000"/>
            <a:headEnd/>
            <a:tailEnd/>
          </a:ln>
          <a:effectLst/>
        </p:spPr>
        <p:txBody>
          <a:bodyPr lIns="0" tIns="0" rIns="0" bIns="0">
            <a:spAutoFit/>
          </a:bodyPr>
          <a:lstStyle/>
          <a:p>
            <a:pPr algn="ctr">
              <a:spcBef>
                <a:spcPct val="50000"/>
              </a:spcBef>
              <a:defRPr/>
            </a:pPr>
            <a:r>
              <a:rPr lang="en-GB" sz="2400" b="1" dirty="0">
                <a:solidFill>
                  <a:schemeClr val="accent2">
                    <a:lumMod val="50000"/>
                  </a:schemeClr>
                </a:solidFill>
                <a:latin typeface="+mj-lt"/>
              </a:rPr>
              <a:t>Economic activity in the Irish Sea and coastal hinterland</a:t>
            </a:r>
            <a:endParaRPr lang="en-US" sz="2400" b="1" dirty="0">
              <a:solidFill>
                <a:schemeClr val="accent2">
                  <a:lumMod val="50000"/>
                </a:schemeClr>
              </a:solidFill>
              <a:latin typeface="+mj-lt"/>
            </a:endParaRPr>
          </a:p>
        </p:txBody>
      </p:sp>
      <p:sp>
        <p:nvSpPr>
          <p:cNvPr id="39" name="Footer Placeholder 38"/>
          <p:cNvSpPr>
            <a:spLocks noGrp="1"/>
          </p:cNvSpPr>
          <p:nvPr>
            <p:ph type="ftr" sz="quarter" idx="11"/>
          </p:nvPr>
        </p:nvSpPr>
        <p:spPr>
          <a:xfrm>
            <a:off x="179512" y="6669360"/>
            <a:ext cx="3960440" cy="307703"/>
          </a:xfrm>
        </p:spPr>
        <p:txBody>
          <a:bodyPr/>
          <a:lstStyle/>
          <a:p>
            <a:pPr>
              <a:defRPr/>
            </a:pPr>
            <a:r>
              <a:rPr lang="en-GB" sz="1200" smtClean="0">
                <a:latin typeface="+mj-lt"/>
              </a:rPr>
              <a:t>RSAHC, Riyadh, 4th-6th March 2013</a:t>
            </a:r>
            <a:endParaRPr lang="en-US" sz="1200" dirty="0">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dissolve">
                                      <p:cBhvr>
                                        <p:cTn id="7" dur="500"/>
                                        <p:tgtEl>
                                          <p:spTgt spid="72706"/>
                                        </p:tgtEl>
                                      </p:cBhvr>
                                    </p:animEffect>
                                  </p:childTnLst>
                                </p:cTn>
                              </p:par>
                            </p:childTnLst>
                          </p:cTn>
                        </p:par>
                        <p:par>
                          <p:cTn id="8" fill="hold">
                            <p:stCondLst>
                              <p:cond delay="500"/>
                            </p:stCondLst>
                            <p:childTnLst>
                              <p:par>
                                <p:cTn id="9" presetID="2" presetClass="entr" presetSubtype="8" fill="hold" grpId="0" nodeType="afterEffect">
                                  <p:stCondLst>
                                    <p:cond delay="1000"/>
                                  </p:stCondLst>
                                  <p:childTnLst>
                                    <p:set>
                                      <p:cBhvr>
                                        <p:cTn id="10" dur="1" fill="hold">
                                          <p:stCondLst>
                                            <p:cond delay="0"/>
                                          </p:stCondLst>
                                        </p:cTn>
                                        <p:tgtEl>
                                          <p:spTgt spid="72726"/>
                                        </p:tgtEl>
                                        <p:attrNameLst>
                                          <p:attrName>style.visibility</p:attrName>
                                        </p:attrNameLst>
                                      </p:cBhvr>
                                      <p:to>
                                        <p:strVal val="visible"/>
                                      </p:to>
                                    </p:set>
                                    <p:anim calcmode="lin" valueType="num">
                                      <p:cBhvr additive="base">
                                        <p:cTn id="11" dur="500" fill="hold"/>
                                        <p:tgtEl>
                                          <p:spTgt spid="72726"/>
                                        </p:tgtEl>
                                        <p:attrNameLst>
                                          <p:attrName>ppt_x</p:attrName>
                                        </p:attrNameLst>
                                      </p:cBhvr>
                                      <p:tavLst>
                                        <p:tav tm="0">
                                          <p:val>
                                            <p:strVal val="0-#ppt_w/2"/>
                                          </p:val>
                                        </p:tav>
                                        <p:tav tm="100000">
                                          <p:val>
                                            <p:strVal val="#ppt_x"/>
                                          </p:val>
                                        </p:tav>
                                      </p:tavLst>
                                    </p:anim>
                                    <p:anim calcmode="lin" valueType="num">
                                      <p:cBhvr additive="base">
                                        <p:cTn id="12" dur="500" fill="hold"/>
                                        <p:tgtEl>
                                          <p:spTgt spid="7272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9" presetClass="entr" presetSubtype="0" fill="hold" nodeType="afterEffect">
                                  <p:stCondLst>
                                    <p:cond delay="2000"/>
                                  </p:stCondLst>
                                  <p:childTnLst>
                                    <p:set>
                                      <p:cBhvr>
                                        <p:cTn id="15" dur="1" fill="hold">
                                          <p:stCondLst>
                                            <p:cond delay="0"/>
                                          </p:stCondLst>
                                        </p:cTn>
                                        <p:tgtEl>
                                          <p:spTgt spid="72707"/>
                                        </p:tgtEl>
                                        <p:attrNameLst>
                                          <p:attrName>style.visibility</p:attrName>
                                        </p:attrNameLst>
                                      </p:cBhvr>
                                      <p:to>
                                        <p:strVal val="visible"/>
                                      </p:to>
                                    </p:set>
                                    <p:animEffect transition="in" filter="dissolve">
                                      <p:cBhvr>
                                        <p:cTn id="16" dur="500"/>
                                        <p:tgtEl>
                                          <p:spTgt spid="72707"/>
                                        </p:tgtEl>
                                      </p:cBhvr>
                                    </p:animEffect>
                                  </p:childTnLst>
                                </p:cTn>
                              </p:par>
                            </p:childTnLst>
                          </p:cTn>
                        </p:par>
                        <p:par>
                          <p:cTn id="17" fill="hold">
                            <p:stCondLst>
                              <p:cond delay="4500"/>
                            </p:stCondLst>
                            <p:childTnLst>
                              <p:par>
                                <p:cTn id="18" presetID="2" presetClass="entr" presetSubtype="8" fill="hold" grpId="0" nodeType="afterEffect">
                                  <p:stCondLst>
                                    <p:cond delay="1000"/>
                                  </p:stCondLst>
                                  <p:childTnLst>
                                    <p:set>
                                      <p:cBhvr>
                                        <p:cTn id="19" dur="1" fill="hold">
                                          <p:stCondLst>
                                            <p:cond delay="0"/>
                                          </p:stCondLst>
                                        </p:cTn>
                                        <p:tgtEl>
                                          <p:spTgt spid="72727"/>
                                        </p:tgtEl>
                                        <p:attrNameLst>
                                          <p:attrName>style.visibility</p:attrName>
                                        </p:attrNameLst>
                                      </p:cBhvr>
                                      <p:to>
                                        <p:strVal val="visible"/>
                                      </p:to>
                                    </p:set>
                                    <p:anim calcmode="lin" valueType="num">
                                      <p:cBhvr additive="base">
                                        <p:cTn id="20" dur="500" fill="hold"/>
                                        <p:tgtEl>
                                          <p:spTgt spid="72727"/>
                                        </p:tgtEl>
                                        <p:attrNameLst>
                                          <p:attrName>ppt_x</p:attrName>
                                        </p:attrNameLst>
                                      </p:cBhvr>
                                      <p:tavLst>
                                        <p:tav tm="0">
                                          <p:val>
                                            <p:strVal val="0-#ppt_w/2"/>
                                          </p:val>
                                        </p:tav>
                                        <p:tav tm="100000">
                                          <p:val>
                                            <p:strVal val="#ppt_x"/>
                                          </p:val>
                                        </p:tav>
                                      </p:tavLst>
                                    </p:anim>
                                    <p:anim calcmode="lin" valueType="num">
                                      <p:cBhvr additive="base">
                                        <p:cTn id="21" dur="500" fill="hold"/>
                                        <p:tgtEl>
                                          <p:spTgt spid="72727"/>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9" presetClass="entr" presetSubtype="0" fill="hold" nodeType="afterEffect">
                                  <p:stCondLst>
                                    <p:cond delay="2000"/>
                                  </p:stCondLst>
                                  <p:childTnLst>
                                    <p:set>
                                      <p:cBhvr>
                                        <p:cTn id="24" dur="1" fill="hold">
                                          <p:stCondLst>
                                            <p:cond delay="0"/>
                                          </p:stCondLst>
                                        </p:cTn>
                                        <p:tgtEl>
                                          <p:spTgt spid="72708"/>
                                        </p:tgtEl>
                                        <p:attrNameLst>
                                          <p:attrName>style.visibility</p:attrName>
                                        </p:attrNameLst>
                                      </p:cBhvr>
                                      <p:to>
                                        <p:strVal val="visible"/>
                                      </p:to>
                                    </p:set>
                                    <p:animEffect transition="in" filter="dissolve">
                                      <p:cBhvr>
                                        <p:cTn id="25" dur="500"/>
                                        <p:tgtEl>
                                          <p:spTgt spid="72708"/>
                                        </p:tgtEl>
                                      </p:cBhvr>
                                    </p:animEffect>
                                  </p:childTnLst>
                                </p:cTn>
                              </p:par>
                            </p:childTnLst>
                          </p:cTn>
                        </p:par>
                        <p:par>
                          <p:cTn id="26" fill="hold">
                            <p:stCondLst>
                              <p:cond delay="8500"/>
                            </p:stCondLst>
                            <p:childTnLst>
                              <p:par>
                                <p:cTn id="27" presetID="2" presetClass="entr" presetSubtype="8" fill="hold" grpId="0" nodeType="afterEffect">
                                  <p:stCondLst>
                                    <p:cond delay="1000"/>
                                  </p:stCondLst>
                                  <p:childTnLst>
                                    <p:set>
                                      <p:cBhvr>
                                        <p:cTn id="28" dur="1" fill="hold">
                                          <p:stCondLst>
                                            <p:cond delay="0"/>
                                          </p:stCondLst>
                                        </p:cTn>
                                        <p:tgtEl>
                                          <p:spTgt spid="72728"/>
                                        </p:tgtEl>
                                        <p:attrNameLst>
                                          <p:attrName>style.visibility</p:attrName>
                                        </p:attrNameLst>
                                      </p:cBhvr>
                                      <p:to>
                                        <p:strVal val="visible"/>
                                      </p:to>
                                    </p:set>
                                    <p:anim calcmode="lin" valueType="num">
                                      <p:cBhvr additive="base">
                                        <p:cTn id="29" dur="500" fill="hold"/>
                                        <p:tgtEl>
                                          <p:spTgt spid="72728"/>
                                        </p:tgtEl>
                                        <p:attrNameLst>
                                          <p:attrName>ppt_x</p:attrName>
                                        </p:attrNameLst>
                                      </p:cBhvr>
                                      <p:tavLst>
                                        <p:tav tm="0">
                                          <p:val>
                                            <p:strVal val="0-#ppt_w/2"/>
                                          </p:val>
                                        </p:tav>
                                        <p:tav tm="100000">
                                          <p:val>
                                            <p:strVal val="#ppt_x"/>
                                          </p:val>
                                        </p:tav>
                                      </p:tavLst>
                                    </p:anim>
                                    <p:anim calcmode="lin" valueType="num">
                                      <p:cBhvr additive="base">
                                        <p:cTn id="30" dur="500" fill="hold"/>
                                        <p:tgtEl>
                                          <p:spTgt spid="72728"/>
                                        </p:tgtEl>
                                        <p:attrNameLst>
                                          <p:attrName>ppt_y</p:attrName>
                                        </p:attrNameLst>
                                      </p:cBhvr>
                                      <p:tavLst>
                                        <p:tav tm="0">
                                          <p:val>
                                            <p:strVal val="#ppt_y"/>
                                          </p:val>
                                        </p:tav>
                                        <p:tav tm="100000">
                                          <p:val>
                                            <p:strVal val="#ppt_y"/>
                                          </p:val>
                                        </p:tav>
                                      </p:tavLst>
                                    </p:anim>
                                  </p:childTnLst>
                                </p:cTn>
                              </p:par>
                            </p:childTnLst>
                          </p:cTn>
                        </p:par>
                        <p:par>
                          <p:cTn id="31" fill="hold">
                            <p:stCondLst>
                              <p:cond delay="10000"/>
                            </p:stCondLst>
                            <p:childTnLst>
                              <p:par>
                                <p:cTn id="32" presetID="9" presetClass="entr" presetSubtype="0" fill="hold" nodeType="afterEffect">
                                  <p:stCondLst>
                                    <p:cond delay="2000"/>
                                  </p:stCondLst>
                                  <p:childTnLst>
                                    <p:set>
                                      <p:cBhvr>
                                        <p:cTn id="33" dur="1" fill="hold">
                                          <p:stCondLst>
                                            <p:cond delay="0"/>
                                          </p:stCondLst>
                                        </p:cTn>
                                        <p:tgtEl>
                                          <p:spTgt spid="72709"/>
                                        </p:tgtEl>
                                        <p:attrNameLst>
                                          <p:attrName>style.visibility</p:attrName>
                                        </p:attrNameLst>
                                      </p:cBhvr>
                                      <p:to>
                                        <p:strVal val="visible"/>
                                      </p:to>
                                    </p:set>
                                    <p:animEffect transition="in" filter="dissolve">
                                      <p:cBhvr>
                                        <p:cTn id="34" dur="500"/>
                                        <p:tgtEl>
                                          <p:spTgt spid="72709"/>
                                        </p:tgtEl>
                                      </p:cBhvr>
                                    </p:animEffect>
                                  </p:childTnLst>
                                </p:cTn>
                              </p:par>
                            </p:childTnLst>
                          </p:cTn>
                        </p:par>
                        <p:par>
                          <p:cTn id="35" fill="hold">
                            <p:stCondLst>
                              <p:cond delay="12500"/>
                            </p:stCondLst>
                            <p:childTnLst>
                              <p:par>
                                <p:cTn id="36" presetID="2" presetClass="entr" presetSubtype="8" fill="hold" grpId="0" nodeType="afterEffect">
                                  <p:stCondLst>
                                    <p:cond delay="3000"/>
                                  </p:stCondLst>
                                  <p:childTnLst>
                                    <p:set>
                                      <p:cBhvr>
                                        <p:cTn id="37" dur="1" fill="hold">
                                          <p:stCondLst>
                                            <p:cond delay="0"/>
                                          </p:stCondLst>
                                        </p:cTn>
                                        <p:tgtEl>
                                          <p:spTgt spid="72740"/>
                                        </p:tgtEl>
                                        <p:attrNameLst>
                                          <p:attrName>style.visibility</p:attrName>
                                        </p:attrNameLst>
                                      </p:cBhvr>
                                      <p:to>
                                        <p:strVal val="visible"/>
                                      </p:to>
                                    </p:set>
                                    <p:anim calcmode="lin" valueType="num">
                                      <p:cBhvr additive="base">
                                        <p:cTn id="38" dur="500" fill="hold"/>
                                        <p:tgtEl>
                                          <p:spTgt spid="72740"/>
                                        </p:tgtEl>
                                        <p:attrNameLst>
                                          <p:attrName>ppt_x</p:attrName>
                                        </p:attrNameLst>
                                      </p:cBhvr>
                                      <p:tavLst>
                                        <p:tav tm="0">
                                          <p:val>
                                            <p:strVal val="0-#ppt_w/2"/>
                                          </p:val>
                                        </p:tav>
                                        <p:tav tm="100000">
                                          <p:val>
                                            <p:strVal val="#ppt_x"/>
                                          </p:val>
                                        </p:tav>
                                      </p:tavLst>
                                    </p:anim>
                                    <p:anim calcmode="lin" valueType="num">
                                      <p:cBhvr additive="base">
                                        <p:cTn id="39" dur="500" fill="hold"/>
                                        <p:tgtEl>
                                          <p:spTgt spid="72740"/>
                                        </p:tgtEl>
                                        <p:attrNameLst>
                                          <p:attrName>ppt_y</p:attrName>
                                        </p:attrNameLst>
                                      </p:cBhvr>
                                      <p:tavLst>
                                        <p:tav tm="0">
                                          <p:val>
                                            <p:strVal val="#ppt_y"/>
                                          </p:val>
                                        </p:tav>
                                        <p:tav tm="100000">
                                          <p:val>
                                            <p:strVal val="#ppt_y"/>
                                          </p:val>
                                        </p:tav>
                                      </p:tavLst>
                                    </p:anim>
                                  </p:childTnLst>
                                </p:cTn>
                              </p:par>
                            </p:childTnLst>
                          </p:cTn>
                        </p:par>
                        <p:par>
                          <p:cTn id="40" fill="hold">
                            <p:stCondLst>
                              <p:cond delay="16000"/>
                            </p:stCondLst>
                            <p:childTnLst>
                              <p:par>
                                <p:cTn id="41" presetID="9" presetClass="entr" presetSubtype="0" fill="hold" nodeType="afterEffect">
                                  <p:stCondLst>
                                    <p:cond delay="2000"/>
                                  </p:stCondLst>
                                  <p:childTnLst>
                                    <p:set>
                                      <p:cBhvr>
                                        <p:cTn id="42" dur="1" fill="hold">
                                          <p:stCondLst>
                                            <p:cond delay="0"/>
                                          </p:stCondLst>
                                        </p:cTn>
                                        <p:tgtEl>
                                          <p:spTgt spid="72710"/>
                                        </p:tgtEl>
                                        <p:attrNameLst>
                                          <p:attrName>style.visibility</p:attrName>
                                        </p:attrNameLst>
                                      </p:cBhvr>
                                      <p:to>
                                        <p:strVal val="visible"/>
                                      </p:to>
                                    </p:set>
                                    <p:animEffect transition="in" filter="dissolve">
                                      <p:cBhvr>
                                        <p:cTn id="43" dur="500"/>
                                        <p:tgtEl>
                                          <p:spTgt spid="72710"/>
                                        </p:tgtEl>
                                      </p:cBhvr>
                                    </p:animEffect>
                                  </p:childTnLst>
                                </p:cTn>
                              </p:par>
                            </p:childTnLst>
                          </p:cTn>
                        </p:par>
                        <p:par>
                          <p:cTn id="44" fill="hold">
                            <p:stCondLst>
                              <p:cond delay="18500"/>
                            </p:stCondLst>
                            <p:childTnLst>
                              <p:par>
                                <p:cTn id="45" presetID="2" presetClass="entr" presetSubtype="8" fill="hold" grpId="0" nodeType="afterEffect">
                                  <p:stCondLst>
                                    <p:cond delay="1000"/>
                                  </p:stCondLst>
                                  <p:childTnLst>
                                    <p:set>
                                      <p:cBhvr>
                                        <p:cTn id="46" dur="1" fill="hold">
                                          <p:stCondLst>
                                            <p:cond delay="0"/>
                                          </p:stCondLst>
                                        </p:cTn>
                                        <p:tgtEl>
                                          <p:spTgt spid="72729"/>
                                        </p:tgtEl>
                                        <p:attrNameLst>
                                          <p:attrName>style.visibility</p:attrName>
                                        </p:attrNameLst>
                                      </p:cBhvr>
                                      <p:to>
                                        <p:strVal val="visible"/>
                                      </p:to>
                                    </p:set>
                                    <p:anim calcmode="lin" valueType="num">
                                      <p:cBhvr additive="base">
                                        <p:cTn id="47" dur="500" fill="hold"/>
                                        <p:tgtEl>
                                          <p:spTgt spid="72729"/>
                                        </p:tgtEl>
                                        <p:attrNameLst>
                                          <p:attrName>ppt_x</p:attrName>
                                        </p:attrNameLst>
                                      </p:cBhvr>
                                      <p:tavLst>
                                        <p:tav tm="0">
                                          <p:val>
                                            <p:strVal val="0-#ppt_w/2"/>
                                          </p:val>
                                        </p:tav>
                                        <p:tav tm="100000">
                                          <p:val>
                                            <p:strVal val="#ppt_x"/>
                                          </p:val>
                                        </p:tav>
                                      </p:tavLst>
                                    </p:anim>
                                    <p:anim calcmode="lin" valueType="num">
                                      <p:cBhvr additive="base">
                                        <p:cTn id="48" dur="500" fill="hold"/>
                                        <p:tgtEl>
                                          <p:spTgt spid="72729"/>
                                        </p:tgtEl>
                                        <p:attrNameLst>
                                          <p:attrName>ppt_y</p:attrName>
                                        </p:attrNameLst>
                                      </p:cBhvr>
                                      <p:tavLst>
                                        <p:tav tm="0">
                                          <p:val>
                                            <p:strVal val="#ppt_y"/>
                                          </p:val>
                                        </p:tav>
                                        <p:tav tm="100000">
                                          <p:val>
                                            <p:strVal val="#ppt_y"/>
                                          </p:val>
                                        </p:tav>
                                      </p:tavLst>
                                    </p:anim>
                                  </p:childTnLst>
                                </p:cTn>
                              </p:par>
                            </p:childTnLst>
                          </p:cTn>
                        </p:par>
                        <p:par>
                          <p:cTn id="49" fill="hold">
                            <p:stCondLst>
                              <p:cond delay="20000"/>
                            </p:stCondLst>
                            <p:childTnLst>
                              <p:par>
                                <p:cTn id="50" presetID="9" presetClass="entr" presetSubtype="0" fill="hold" nodeType="afterEffect">
                                  <p:stCondLst>
                                    <p:cond delay="2000"/>
                                  </p:stCondLst>
                                  <p:childTnLst>
                                    <p:set>
                                      <p:cBhvr>
                                        <p:cTn id="51" dur="1" fill="hold">
                                          <p:stCondLst>
                                            <p:cond delay="0"/>
                                          </p:stCondLst>
                                        </p:cTn>
                                        <p:tgtEl>
                                          <p:spTgt spid="72711"/>
                                        </p:tgtEl>
                                        <p:attrNameLst>
                                          <p:attrName>style.visibility</p:attrName>
                                        </p:attrNameLst>
                                      </p:cBhvr>
                                      <p:to>
                                        <p:strVal val="visible"/>
                                      </p:to>
                                    </p:set>
                                    <p:animEffect transition="in" filter="dissolve">
                                      <p:cBhvr>
                                        <p:cTn id="52" dur="500"/>
                                        <p:tgtEl>
                                          <p:spTgt spid="72711"/>
                                        </p:tgtEl>
                                      </p:cBhvr>
                                    </p:animEffect>
                                  </p:childTnLst>
                                </p:cTn>
                              </p:par>
                            </p:childTnLst>
                          </p:cTn>
                        </p:par>
                        <p:par>
                          <p:cTn id="53" fill="hold">
                            <p:stCondLst>
                              <p:cond delay="22500"/>
                            </p:stCondLst>
                            <p:childTnLst>
                              <p:par>
                                <p:cTn id="54" presetID="2" presetClass="entr" presetSubtype="8" fill="hold" grpId="0" nodeType="afterEffect">
                                  <p:stCondLst>
                                    <p:cond delay="1000"/>
                                  </p:stCondLst>
                                  <p:childTnLst>
                                    <p:set>
                                      <p:cBhvr>
                                        <p:cTn id="55" dur="1" fill="hold">
                                          <p:stCondLst>
                                            <p:cond delay="0"/>
                                          </p:stCondLst>
                                        </p:cTn>
                                        <p:tgtEl>
                                          <p:spTgt spid="72730"/>
                                        </p:tgtEl>
                                        <p:attrNameLst>
                                          <p:attrName>style.visibility</p:attrName>
                                        </p:attrNameLst>
                                      </p:cBhvr>
                                      <p:to>
                                        <p:strVal val="visible"/>
                                      </p:to>
                                    </p:set>
                                    <p:anim calcmode="lin" valueType="num">
                                      <p:cBhvr additive="base">
                                        <p:cTn id="56" dur="500" fill="hold"/>
                                        <p:tgtEl>
                                          <p:spTgt spid="72730"/>
                                        </p:tgtEl>
                                        <p:attrNameLst>
                                          <p:attrName>ppt_x</p:attrName>
                                        </p:attrNameLst>
                                      </p:cBhvr>
                                      <p:tavLst>
                                        <p:tav tm="0">
                                          <p:val>
                                            <p:strVal val="0-#ppt_w/2"/>
                                          </p:val>
                                        </p:tav>
                                        <p:tav tm="100000">
                                          <p:val>
                                            <p:strVal val="#ppt_x"/>
                                          </p:val>
                                        </p:tav>
                                      </p:tavLst>
                                    </p:anim>
                                    <p:anim calcmode="lin" valueType="num">
                                      <p:cBhvr additive="base">
                                        <p:cTn id="57" dur="500" fill="hold"/>
                                        <p:tgtEl>
                                          <p:spTgt spid="72730"/>
                                        </p:tgtEl>
                                        <p:attrNameLst>
                                          <p:attrName>ppt_y</p:attrName>
                                        </p:attrNameLst>
                                      </p:cBhvr>
                                      <p:tavLst>
                                        <p:tav tm="0">
                                          <p:val>
                                            <p:strVal val="#ppt_y"/>
                                          </p:val>
                                        </p:tav>
                                        <p:tav tm="100000">
                                          <p:val>
                                            <p:strVal val="#ppt_y"/>
                                          </p:val>
                                        </p:tav>
                                      </p:tavLst>
                                    </p:anim>
                                  </p:childTnLst>
                                </p:cTn>
                              </p:par>
                            </p:childTnLst>
                          </p:cTn>
                        </p:par>
                        <p:par>
                          <p:cTn id="58" fill="hold">
                            <p:stCondLst>
                              <p:cond delay="24000"/>
                            </p:stCondLst>
                            <p:childTnLst>
                              <p:par>
                                <p:cTn id="59" presetID="9" presetClass="entr" presetSubtype="0" fill="hold" nodeType="afterEffect">
                                  <p:stCondLst>
                                    <p:cond delay="2000"/>
                                  </p:stCondLst>
                                  <p:childTnLst>
                                    <p:set>
                                      <p:cBhvr>
                                        <p:cTn id="60" dur="1" fill="hold">
                                          <p:stCondLst>
                                            <p:cond delay="0"/>
                                          </p:stCondLst>
                                        </p:cTn>
                                        <p:tgtEl>
                                          <p:spTgt spid="72712"/>
                                        </p:tgtEl>
                                        <p:attrNameLst>
                                          <p:attrName>style.visibility</p:attrName>
                                        </p:attrNameLst>
                                      </p:cBhvr>
                                      <p:to>
                                        <p:strVal val="visible"/>
                                      </p:to>
                                    </p:set>
                                    <p:animEffect transition="in" filter="dissolve">
                                      <p:cBhvr>
                                        <p:cTn id="61" dur="500"/>
                                        <p:tgtEl>
                                          <p:spTgt spid="72712"/>
                                        </p:tgtEl>
                                      </p:cBhvr>
                                    </p:animEffect>
                                  </p:childTnLst>
                                </p:cTn>
                              </p:par>
                            </p:childTnLst>
                          </p:cTn>
                        </p:par>
                        <p:par>
                          <p:cTn id="62" fill="hold">
                            <p:stCondLst>
                              <p:cond delay="26500"/>
                            </p:stCondLst>
                            <p:childTnLst>
                              <p:par>
                                <p:cTn id="63" presetID="2" presetClass="entr" presetSubtype="8" fill="hold" grpId="0" nodeType="afterEffect">
                                  <p:stCondLst>
                                    <p:cond delay="1000"/>
                                  </p:stCondLst>
                                  <p:childTnLst>
                                    <p:set>
                                      <p:cBhvr>
                                        <p:cTn id="64" dur="1" fill="hold">
                                          <p:stCondLst>
                                            <p:cond delay="0"/>
                                          </p:stCondLst>
                                        </p:cTn>
                                        <p:tgtEl>
                                          <p:spTgt spid="72731"/>
                                        </p:tgtEl>
                                        <p:attrNameLst>
                                          <p:attrName>style.visibility</p:attrName>
                                        </p:attrNameLst>
                                      </p:cBhvr>
                                      <p:to>
                                        <p:strVal val="visible"/>
                                      </p:to>
                                    </p:set>
                                    <p:anim calcmode="lin" valueType="num">
                                      <p:cBhvr additive="base">
                                        <p:cTn id="65" dur="500" fill="hold"/>
                                        <p:tgtEl>
                                          <p:spTgt spid="72731"/>
                                        </p:tgtEl>
                                        <p:attrNameLst>
                                          <p:attrName>ppt_x</p:attrName>
                                        </p:attrNameLst>
                                      </p:cBhvr>
                                      <p:tavLst>
                                        <p:tav tm="0">
                                          <p:val>
                                            <p:strVal val="0-#ppt_w/2"/>
                                          </p:val>
                                        </p:tav>
                                        <p:tav tm="100000">
                                          <p:val>
                                            <p:strVal val="#ppt_x"/>
                                          </p:val>
                                        </p:tav>
                                      </p:tavLst>
                                    </p:anim>
                                    <p:anim calcmode="lin" valueType="num">
                                      <p:cBhvr additive="base">
                                        <p:cTn id="66" dur="500" fill="hold"/>
                                        <p:tgtEl>
                                          <p:spTgt spid="72731"/>
                                        </p:tgtEl>
                                        <p:attrNameLst>
                                          <p:attrName>ppt_y</p:attrName>
                                        </p:attrNameLst>
                                      </p:cBhvr>
                                      <p:tavLst>
                                        <p:tav tm="0">
                                          <p:val>
                                            <p:strVal val="#ppt_y"/>
                                          </p:val>
                                        </p:tav>
                                        <p:tav tm="100000">
                                          <p:val>
                                            <p:strVal val="#ppt_y"/>
                                          </p:val>
                                        </p:tav>
                                      </p:tavLst>
                                    </p:anim>
                                  </p:childTnLst>
                                </p:cTn>
                              </p:par>
                            </p:childTnLst>
                          </p:cTn>
                        </p:par>
                        <p:par>
                          <p:cTn id="67" fill="hold">
                            <p:stCondLst>
                              <p:cond delay="28000"/>
                            </p:stCondLst>
                            <p:childTnLst>
                              <p:par>
                                <p:cTn id="68" presetID="9" presetClass="entr" presetSubtype="0" fill="hold" nodeType="afterEffect">
                                  <p:stCondLst>
                                    <p:cond delay="2000"/>
                                  </p:stCondLst>
                                  <p:childTnLst>
                                    <p:set>
                                      <p:cBhvr>
                                        <p:cTn id="69" dur="1" fill="hold">
                                          <p:stCondLst>
                                            <p:cond delay="0"/>
                                          </p:stCondLst>
                                        </p:cTn>
                                        <p:tgtEl>
                                          <p:spTgt spid="72713"/>
                                        </p:tgtEl>
                                        <p:attrNameLst>
                                          <p:attrName>style.visibility</p:attrName>
                                        </p:attrNameLst>
                                      </p:cBhvr>
                                      <p:to>
                                        <p:strVal val="visible"/>
                                      </p:to>
                                    </p:set>
                                    <p:animEffect transition="in" filter="dissolve">
                                      <p:cBhvr>
                                        <p:cTn id="70" dur="500"/>
                                        <p:tgtEl>
                                          <p:spTgt spid="72713"/>
                                        </p:tgtEl>
                                      </p:cBhvr>
                                    </p:animEffect>
                                  </p:childTnLst>
                                </p:cTn>
                              </p:par>
                            </p:childTnLst>
                          </p:cTn>
                        </p:par>
                        <p:par>
                          <p:cTn id="71" fill="hold">
                            <p:stCondLst>
                              <p:cond delay="30500"/>
                            </p:stCondLst>
                            <p:childTnLst>
                              <p:par>
                                <p:cTn id="72" presetID="2" presetClass="entr" presetSubtype="8" fill="hold" grpId="0" nodeType="afterEffect">
                                  <p:stCondLst>
                                    <p:cond delay="1000"/>
                                  </p:stCondLst>
                                  <p:childTnLst>
                                    <p:set>
                                      <p:cBhvr>
                                        <p:cTn id="73" dur="1" fill="hold">
                                          <p:stCondLst>
                                            <p:cond delay="0"/>
                                          </p:stCondLst>
                                        </p:cTn>
                                        <p:tgtEl>
                                          <p:spTgt spid="72732"/>
                                        </p:tgtEl>
                                        <p:attrNameLst>
                                          <p:attrName>style.visibility</p:attrName>
                                        </p:attrNameLst>
                                      </p:cBhvr>
                                      <p:to>
                                        <p:strVal val="visible"/>
                                      </p:to>
                                    </p:set>
                                    <p:anim calcmode="lin" valueType="num">
                                      <p:cBhvr additive="base">
                                        <p:cTn id="74" dur="500" fill="hold"/>
                                        <p:tgtEl>
                                          <p:spTgt spid="72732"/>
                                        </p:tgtEl>
                                        <p:attrNameLst>
                                          <p:attrName>ppt_x</p:attrName>
                                        </p:attrNameLst>
                                      </p:cBhvr>
                                      <p:tavLst>
                                        <p:tav tm="0">
                                          <p:val>
                                            <p:strVal val="0-#ppt_w/2"/>
                                          </p:val>
                                        </p:tav>
                                        <p:tav tm="100000">
                                          <p:val>
                                            <p:strVal val="#ppt_x"/>
                                          </p:val>
                                        </p:tav>
                                      </p:tavLst>
                                    </p:anim>
                                    <p:anim calcmode="lin" valueType="num">
                                      <p:cBhvr additive="base">
                                        <p:cTn id="75" dur="500" fill="hold"/>
                                        <p:tgtEl>
                                          <p:spTgt spid="72732"/>
                                        </p:tgtEl>
                                        <p:attrNameLst>
                                          <p:attrName>ppt_y</p:attrName>
                                        </p:attrNameLst>
                                      </p:cBhvr>
                                      <p:tavLst>
                                        <p:tav tm="0">
                                          <p:val>
                                            <p:strVal val="#ppt_y"/>
                                          </p:val>
                                        </p:tav>
                                        <p:tav tm="100000">
                                          <p:val>
                                            <p:strVal val="#ppt_y"/>
                                          </p:val>
                                        </p:tav>
                                      </p:tavLst>
                                    </p:anim>
                                  </p:childTnLst>
                                </p:cTn>
                              </p:par>
                            </p:childTnLst>
                          </p:cTn>
                        </p:par>
                        <p:par>
                          <p:cTn id="76" fill="hold">
                            <p:stCondLst>
                              <p:cond delay="32000"/>
                            </p:stCondLst>
                            <p:childTnLst>
                              <p:par>
                                <p:cTn id="77" presetID="9" presetClass="entr" presetSubtype="0" fill="hold" nodeType="afterEffect">
                                  <p:stCondLst>
                                    <p:cond delay="2000"/>
                                  </p:stCondLst>
                                  <p:childTnLst>
                                    <p:set>
                                      <p:cBhvr>
                                        <p:cTn id="78" dur="1" fill="hold">
                                          <p:stCondLst>
                                            <p:cond delay="0"/>
                                          </p:stCondLst>
                                        </p:cTn>
                                        <p:tgtEl>
                                          <p:spTgt spid="72714"/>
                                        </p:tgtEl>
                                        <p:attrNameLst>
                                          <p:attrName>style.visibility</p:attrName>
                                        </p:attrNameLst>
                                      </p:cBhvr>
                                      <p:to>
                                        <p:strVal val="visible"/>
                                      </p:to>
                                    </p:set>
                                    <p:animEffect transition="in" filter="dissolve">
                                      <p:cBhvr>
                                        <p:cTn id="79" dur="500"/>
                                        <p:tgtEl>
                                          <p:spTgt spid="72714"/>
                                        </p:tgtEl>
                                      </p:cBhvr>
                                    </p:animEffect>
                                  </p:childTnLst>
                                </p:cTn>
                              </p:par>
                            </p:childTnLst>
                          </p:cTn>
                        </p:par>
                        <p:par>
                          <p:cTn id="80" fill="hold">
                            <p:stCondLst>
                              <p:cond delay="34500"/>
                            </p:stCondLst>
                            <p:childTnLst>
                              <p:par>
                                <p:cTn id="81" presetID="2" presetClass="entr" presetSubtype="8" fill="hold" grpId="0" nodeType="afterEffect">
                                  <p:stCondLst>
                                    <p:cond delay="1000"/>
                                  </p:stCondLst>
                                  <p:childTnLst>
                                    <p:set>
                                      <p:cBhvr>
                                        <p:cTn id="82" dur="1" fill="hold">
                                          <p:stCondLst>
                                            <p:cond delay="0"/>
                                          </p:stCondLst>
                                        </p:cTn>
                                        <p:tgtEl>
                                          <p:spTgt spid="72733"/>
                                        </p:tgtEl>
                                        <p:attrNameLst>
                                          <p:attrName>style.visibility</p:attrName>
                                        </p:attrNameLst>
                                      </p:cBhvr>
                                      <p:to>
                                        <p:strVal val="visible"/>
                                      </p:to>
                                    </p:set>
                                    <p:anim calcmode="lin" valueType="num">
                                      <p:cBhvr additive="base">
                                        <p:cTn id="83" dur="500" fill="hold"/>
                                        <p:tgtEl>
                                          <p:spTgt spid="72733"/>
                                        </p:tgtEl>
                                        <p:attrNameLst>
                                          <p:attrName>ppt_x</p:attrName>
                                        </p:attrNameLst>
                                      </p:cBhvr>
                                      <p:tavLst>
                                        <p:tav tm="0">
                                          <p:val>
                                            <p:strVal val="0-#ppt_w/2"/>
                                          </p:val>
                                        </p:tav>
                                        <p:tav tm="100000">
                                          <p:val>
                                            <p:strVal val="#ppt_x"/>
                                          </p:val>
                                        </p:tav>
                                      </p:tavLst>
                                    </p:anim>
                                    <p:anim calcmode="lin" valueType="num">
                                      <p:cBhvr additive="base">
                                        <p:cTn id="84" dur="500" fill="hold"/>
                                        <p:tgtEl>
                                          <p:spTgt spid="72733"/>
                                        </p:tgtEl>
                                        <p:attrNameLst>
                                          <p:attrName>ppt_y</p:attrName>
                                        </p:attrNameLst>
                                      </p:cBhvr>
                                      <p:tavLst>
                                        <p:tav tm="0">
                                          <p:val>
                                            <p:strVal val="#ppt_y"/>
                                          </p:val>
                                        </p:tav>
                                        <p:tav tm="100000">
                                          <p:val>
                                            <p:strVal val="#ppt_y"/>
                                          </p:val>
                                        </p:tav>
                                      </p:tavLst>
                                    </p:anim>
                                  </p:childTnLst>
                                </p:cTn>
                              </p:par>
                            </p:childTnLst>
                          </p:cTn>
                        </p:par>
                        <p:par>
                          <p:cTn id="85" fill="hold">
                            <p:stCondLst>
                              <p:cond delay="36000"/>
                            </p:stCondLst>
                            <p:childTnLst>
                              <p:par>
                                <p:cTn id="86" presetID="9" presetClass="entr" presetSubtype="0" fill="hold" nodeType="afterEffect">
                                  <p:stCondLst>
                                    <p:cond delay="2000"/>
                                  </p:stCondLst>
                                  <p:childTnLst>
                                    <p:set>
                                      <p:cBhvr>
                                        <p:cTn id="87" dur="1" fill="hold">
                                          <p:stCondLst>
                                            <p:cond delay="0"/>
                                          </p:stCondLst>
                                        </p:cTn>
                                        <p:tgtEl>
                                          <p:spTgt spid="72715"/>
                                        </p:tgtEl>
                                        <p:attrNameLst>
                                          <p:attrName>style.visibility</p:attrName>
                                        </p:attrNameLst>
                                      </p:cBhvr>
                                      <p:to>
                                        <p:strVal val="visible"/>
                                      </p:to>
                                    </p:set>
                                    <p:animEffect transition="in" filter="dissolve">
                                      <p:cBhvr>
                                        <p:cTn id="88" dur="500"/>
                                        <p:tgtEl>
                                          <p:spTgt spid="72715"/>
                                        </p:tgtEl>
                                      </p:cBhvr>
                                    </p:animEffect>
                                  </p:childTnLst>
                                </p:cTn>
                              </p:par>
                            </p:childTnLst>
                          </p:cTn>
                        </p:par>
                        <p:par>
                          <p:cTn id="89" fill="hold">
                            <p:stCondLst>
                              <p:cond delay="38500"/>
                            </p:stCondLst>
                            <p:childTnLst>
                              <p:par>
                                <p:cTn id="90" presetID="2" presetClass="entr" presetSubtype="8" fill="hold" grpId="0" nodeType="afterEffect">
                                  <p:stCondLst>
                                    <p:cond delay="1000"/>
                                  </p:stCondLst>
                                  <p:childTnLst>
                                    <p:set>
                                      <p:cBhvr>
                                        <p:cTn id="91" dur="1" fill="hold">
                                          <p:stCondLst>
                                            <p:cond delay="0"/>
                                          </p:stCondLst>
                                        </p:cTn>
                                        <p:tgtEl>
                                          <p:spTgt spid="72734"/>
                                        </p:tgtEl>
                                        <p:attrNameLst>
                                          <p:attrName>style.visibility</p:attrName>
                                        </p:attrNameLst>
                                      </p:cBhvr>
                                      <p:to>
                                        <p:strVal val="visible"/>
                                      </p:to>
                                    </p:set>
                                    <p:anim calcmode="lin" valueType="num">
                                      <p:cBhvr additive="base">
                                        <p:cTn id="92" dur="500" fill="hold"/>
                                        <p:tgtEl>
                                          <p:spTgt spid="72734"/>
                                        </p:tgtEl>
                                        <p:attrNameLst>
                                          <p:attrName>ppt_x</p:attrName>
                                        </p:attrNameLst>
                                      </p:cBhvr>
                                      <p:tavLst>
                                        <p:tav tm="0">
                                          <p:val>
                                            <p:strVal val="0-#ppt_w/2"/>
                                          </p:val>
                                        </p:tav>
                                        <p:tav tm="100000">
                                          <p:val>
                                            <p:strVal val="#ppt_x"/>
                                          </p:val>
                                        </p:tav>
                                      </p:tavLst>
                                    </p:anim>
                                    <p:anim calcmode="lin" valueType="num">
                                      <p:cBhvr additive="base">
                                        <p:cTn id="93" dur="500" fill="hold"/>
                                        <p:tgtEl>
                                          <p:spTgt spid="72734"/>
                                        </p:tgtEl>
                                        <p:attrNameLst>
                                          <p:attrName>ppt_y</p:attrName>
                                        </p:attrNameLst>
                                      </p:cBhvr>
                                      <p:tavLst>
                                        <p:tav tm="0">
                                          <p:val>
                                            <p:strVal val="#ppt_y"/>
                                          </p:val>
                                        </p:tav>
                                        <p:tav tm="100000">
                                          <p:val>
                                            <p:strVal val="#ppt_y"/>
                                          </p:val>
                                        </p:tav>
                                      </p:tavLst>
                                    </p:anim>
                                  </p:childTnLst>
                                </p:cTn>
                              </p:par>
                            </p:childTnLst>
                          </p:cTn>
                        </p:par>
                        <p:par>
                          <p:cTn id="94" fill="hold">
                            <p:stCondLst>
                              <p:cond delay="40000"/>
                            </p:stCondLst>
                            <p:childTnLst>
                              <p:par>
                                <p:cTn id="95" presetID="9" presetClass="entr" presetSubtype="0" fill="hold" nodeType="afterEffect">
                                  <p:stCondLst>
                                    <p:cond delay="2000"/>
                                  </p:stCondLst>
                                  <p:childTnLst>
                                    <p:set>
                                      <p:cBhvr>
                                        <p:cTn id="96" dur="1" fill="hold">
                                          <p:stCondLst>
                                            <p:cond delay="0"/>
                                          </p:stCondLst>
                                        </p:cTn>
                                        <p:tgtEl>
                                          <p:spTgt spid="72716"/>
                                        </p:tgtEl>
                                        <p:attrNameLst>
                                          <p:attrName>style.visibility</p:attrName>
                                        </p:attrNameLst>
                                      </p:cBhvr>
                                      <p:to>
                                        <p:strVal val="visible"/>
                                      </p:to>
                                    </p:set>
                                    <p:animEffect transition="in" filter="dissolve">
                                      <p:cBhvr>
                                        <p:cTn id="97" dur="500"/>
                                        <p:tgtEl>
                                          <p:spTgt spid="72716"/>
                                        </p:tgtEl>
                                      </p:cBhvr>
                                    </p:animEffect>
                                  </p:childTnLst>
                                </p:cTn>
                              </p:par>
                            </p:childTnLst>
                          </p:cTn>
                        </p:par>
                        <p:par>
                          <p:cTn id="98" fill="hold">
                            <p:stCondLst>
                              <p:cond delay="42500"/>
                            </p:stCondLst>
                            <p:childTnLst>
                              <p:par>
                                <p:cTn id="99" presetID="2" presetClass="entr" presetSubtype="8" fill="hold" grpId="0" nodeType="afterEffect">
                                  <p:stCondLst>
                                    <p:cond delay="1000"/>
                                  </p:stCondLst>
                                  <p:childTnLst>
                                    <p:set>
                                      <p:cBhvr>
                                        <p:cTn id="100" dur="1" fill="hold">
                                          <p:stCondLst>
                                            <p:cond delay="0"/>
                                          </p:stCondLst>
                                        </p:cTn>
                                        <p:tgtEl>
                                          <p:spTgt spid="72735"/>
                                        </p:tgtEl>
                                        <p:attrNameLst>
                                          <p:attrName>style.visibility</p:attrName>
                                        </p:attrNameLst>
                                      </p:cBhvr>
                                      <p:to>
                                        <p:strVal val="visible"/>
                                      </p:to>
                                    </p:set>
                                    <p:anim calcmode="lin" valueType="num">
                                      <p:cBhvr additive="base">
                                        <p:cTn id="101" dur="500" fill="hold"/>
                                        <p:tgtEl>
                                          <p:spTgt spid="72735"/>
                                        </p:tgtEl>
                                        <p:attrNameLst>
                                          <p:attrName>ppt_x</p:attrName>
                                        </p:attrNameLst>
                                      </p:cBhvr>
                                      <p:tavLst>
                                        <p:tav tm="0">
                                          <p:val>
                                            <p:strVal val="0-#ppt_w/2"/>
                                          </p:val>
                                        </p:tav>
                                        <p:tav tm="100000">
                                          <p:val>
                                            <p:strVal val="#ppt_x"/>
                                          </p:val>
                                        </p:tav>
                                      </p:tavLst>
                                    </p:anim>
                                    <p:anim calcmode="lin" valueType="num">
                                      <p:cBhvr additive="base">
                                        <p:cTn id="102" dur="500" fill="hold"/>
                                        <p:tgtEl>
                                          <p:spTgt spid="72735"/>
                                        </p:tgtEl>
                                        <p:attrNameLst>
                                          <p:attrName>ppt_y</p:attrName>
                                        </p:attrNameLst>
                                      </p:cBhvr>
                                      <p:tavLst>
                                        <p:tav tm="0">
                                          <p:val>
                                            <p:strVal val="#ppt_y"/>
                                          </p:val>
                                        </p:tav>
                                        <p:tav tm="100000">
                                          <p:val>
                                            <p:strVal val="#ppt_y"/>
                                          </p:val>
                                        </p:tav>
                                      </p:tavLst>
                                    </p:anim>
                                  </p:childTnLst>
                                </p:cTn>
                              </p:par>
                            </p:childTnLst>
                          </p:cTn>
                        </p:par>
                        <p:par>
                          <p:cTn id="103" fill="hold">
                            <p:stCondLst>
                              <p:cond delay="44000"/>
                            </p:stCondLst>
                            <p:childTnLst>
                              <p:par>
                                <p:cTn id="104" presetID="9" presetClass="entr" presetSubtype="0" fill="hold" nodeType="afterEffect">
                                  <p:stCondLst>
                                    <p:cond delay="2000"/>
                                  </p:stCondLst>
                                  <p:childTnLst>
                                    <p:set>
                                      <p:cBhvr>
                                        <p:cTn id="105" dur="1" fill="hold">
                                          <p:stCondLst>
                                            <p:cond delay="0"/>
                                          </p:stCondLst>
                                        </p:cTn>
                                        <p:tgtEl>
                                          <p:spTgt spid="72717"/>
                                        </p:tgtEl>
                                        <p:attrNameLst>
                                          <p:attrName>style.visibility</p:attrName>
                                        </p:attrNameLst>
                                      </p:cBhvr>
                                      <p:to>
                                        <p:strVal val="visible"/>
                                      </p:to>
                                    </p:set>
                                    <p:animEffect transition="in" filter="dissolve">
                                      <p:cBhvr>
                                        <p:cTn id="106" dur="500"/>
                                        <p:tgtEl>
                                          <p:spTgt spid="72717"/>
                                        </p:tgtEl>
                                      </p:cBhvr>
                                    </p:animEffect>
                                  </p:childTnLst>
                                </p:cTn>
                              </p:par>
                            </p:childTnLst>
                          </p:cTn>
                        </p:par>
                        <p:par>
                          <p:cTn id="107" fill="hold">
                            <p:stCondLst>
                              <p:cond delay="46500"/>
                            </p:stCondLst>
                            <p:childTnLst>
                              <p:par>
                                <p:cTn id="108" presetID="2" presetClass="entr" presetSubtype="8" fill="hold" grpId="0" nodeType="afterEffect">
                                  <p:stCondLst>
                                    <p:cond delay="1000"/>
                                  </p:stCondLst>
                                  <p:childTnLst>
                                    <p:set>
                                      <p:cBhvr>
                                        <p:cTn id="109" dur="1" fill="hold">
                                          <p:stCondLst>
                                            <p:cond delay="0"/>
                                          </p:stCondLst>
                                        </p:cTn>
                                        <p:tgtEl>
                                          <p:spTgt spid="72736"/>
                                        </p:tgtEl>
                                        <p:attrNameLst>
                                          <p:attrName>style.visibility</p:attrName>
                                        </p:attrNameLst>
                                      </p:cBhvr>
                                      <p:to>
                                        <p:strVal val="visible"/>
                                      </p:to>
                                    </p:set>
                                    <p:anim calcmode="lin" valueType="num">
                                      <p:cBhvr additive="base">
                                        <p:cTn id="110" dur="500" fill="hold"/>
                                        <p:tgtEl>
                                          <p:spTgt spid="72736"/>
                                        </p:tgtEl>
                                        <p:attrNameLst>
                                          <p:attrName>ppt_x</p:attrName>
                                        </p:attrNameLst>
                                      </p:cBhvr>
                                      <p:tavLst>
                                        <p:tav tm="0">
                                          <p:val>
                                            <p:strVal val="0-#ppt_w/2"/>
                                          </p:val>
                                        </p:tav>
                                        <p:tav tm="100000">
                                          <p:val>
                                            <p:strVal val="#ppt_x"/>
                                          </p:val>
                                        </p:tav>
                                      </p:tavLst>
                                    </p:anim>
                                    <p:anim calcmode="lin" valueType="num">
                                      <p:cBhvr additive="base">
                                        <p:cTn id="111" dur="500" fill="hold"/>
                                        <p:tgtEl>
                                          <p:spTgt spid="72736"/>
                                        </p:tgtEl>
                                        <p:attrNameLst>
                                          <p:attrName>ppt_y</p:attrName>
                                        </p:attrNameLst>
                                      </p:cBhvr>
                                      <p:tavLst>
                                        <p:tav tm="0">
                                          <p:val>
                                            <p:strVal val="#ppt_y"/>
                                          </p:val>
                                        </p:tav>
                                        <p:tav tm="100000">
                                          <p:val>
                                            <p:strVal val="#ppt_y"/>
                                          </p:val>
                                        </p:tav>
                                      </p:tavLst>
                                    </p:anim>
                                  </p:childTnLst>
                                </p:cTn>
                              </p:par>
                            </p:childTnLst>
                          </p:cTn>
                        </p:par>
                        <p:par>
                          <p:cTn id="112" fill="hold">
                            <p:stCondLst>
                              <p:cond delay="48000"/>
                            </p:stCondLst>
                            <p:childTnLst>
                              <p:par>
                                <p:cTn id="113" presetID="9" presetClass="entr" presetSubtype="0" fill="hold" nodeType="afterEffect">
                                  <p:stCondLst>
                                    <p:cond delay="2000"/>
                                  </p:stCondLst>
                                  <p:childTnLst>
                                    <p:set>
                                      <p:cBhvr>
                                        <p:cTn id="114" dur="1" fill="hold">
                                          <p:stCondLst>
                                            <p:cond delay="0"/>
                                          </p:stCondLst>
                                        </p:cTn>
                                        <p:tgtEl>
                                          <p:spTgt spid="72718"/>
                                        </p:tgtEl>
                                        <p:attrNameLst>
                                          <p:attrName>style.visibility</p:attrName>
                                        </p:attrNameLst>
                                      </p:cBhvr>
                                      <p:to>
                                        <p:strVal val="visible"/>
                                      </p:to>
                                    </p:set>
                                    <p:animEffect transition="in" filter="dissolve">
                                      <p:cBhvr>
                                        <p:cTn id="115" dur="500"/>
                                        <p:tgtEl>
                                          <p:spTgt spid="72718"/>
                                        </p:tgtEl>
                                      </p:cBhvr>
                                    </p:animEffect>
                                  </p:childTnLst>
                                </p:cTn>
                              </p:par>
                            </p:childTnLst>
                          </p:cTn>
                        </p:par>
                        <p:par>
                          <p:cTn id="116" fill="hold">
                            <p:stCondLst>
                              <p:cond delay="50500"/>
                            </p:stCondLst>
                            <p:childTnLst>
                              <p:par>
                                <p:cTn id="117" presetID="2" presetClass="entr" presetSubtype="8" fill="hold" grpId="0" nodeType="afterEffect">
                                  <p:stCondLst>
                                    <p:cond delay="1000"/>
                                  </p:stCondLst>
                                  <p:childTnLst>
                                    <p:set>
                                      <p:cBhvr>
                                        <p:cTn id="118" dur="1" fill="hold">
                                          <p:stCondLst>
                                            <p:cond delay="0"/>
                                          </p:stCondLst>
                                        </p:cTn>
                                        <p:tgtEl>
                                          <p:spTgt spid="72737"/>
                                        </p:tgtEl>
                                        <p:attrNameLst>
                                          <p:attrName>style.visibility</p:attrName>
                                        </p:attrNameLst>
                                      </p:cBhvr>
                                      <p:to>
                                        <p:strVal val="visible"/>
                                      </p:to>
                                    </p:set>
                                    <p:anim calcmode="lin" valueType="num">
                                      <p:cBhvr additive="base">
                                        <p:cTn id="119" dur="500" fill="hold"/>
                                        <p:tgtEl>
                                          <p:spTgt spid="72737"/>
                                        </p:tgtEl>
                                        <p:attrNameLst>
                                          <p:attrName>ppt_x</p:attrName>
                                        </p:attrNameLst>
                                      </p:cBhvr>
                                      <p:tavLst>
                                        <p:tav tm="0">
                                          <p:val>
                                            <p:strVal val="0-#ppt_w/2"/>
                                          </p:val>
                                        </p:tav>
                                        <p:tav tm="100000">
                                          <p:val>
                                            <p:strVal val="#ppt_x"/>
                                          </p:val>
                                        </p:tav>
                                      </p:tavLst>
                                    </p:anim>
                                    <p:anim calcmode="lin" valueType="num">
                                      <p:cBhvr additive="base">
                                        <p:cTn id="120" dur="500" fill="hold"/>
                                        <p:tgtEl>
                                          <p:spTgt spid="72737"/>
                                        </p:tgtEl>
                                        <p:attrNameLst>
                                          <p:attrName>ppt_y</p:attrName>
                                        </p:attrNameLst>
                                      </p:cBhvr>
                                      <p:tavLst>
                                        <p:tav tm="0">
                                          <p:val>
                                            <p:strVal val="#ppt_y"/>
                                          </p:val>
                                        </p:tav>
                                        <p:tav tm="100000">
                                          <p:val>
                                            <p:strVal val="#ppt_y"/>
                                          </p:val>
                                        </p:tav>
                                      </p:tavLst>
                                    </p:anim>
                                  </p:childTnLst>
                                </p:cTn>
                              </p:par>
                            </p:childTnLst>
                          </p:cTn>
                        </p:par>
                        <p:par>
                          <p:cTn id="121" fill="hold">
                            <p:stCondLst>
                              <p:cond delay="52000"/>
                            </p:stCondLst>
                            <p:childTnLst>
                              <p:par>
                                <p:cTn id="122" presetID="9" presetClass="entr" presetSubtype="0" fill="hold" nodeType="afterEffect">
                                  <p:stCondLst>
                                    <p:cond delay="2000"/>
                                  </p:stCondLst>
                                  <p:childTnLst>
                                    <p:set>
                                      <p:cBhvr>
                                        <p:cTn id="123" dur="1" fill="hold">
                                          <p:stCondLst>
                                            <p:cond delay="0"/>
                                          </p:stCondLst>
                                        </p:cTn>
                                        <p:tgtEl>
                                          <p:spTgt spid="72719"/>
                                        </p:tgtEl>
                                        <p:attrNameLst>
                                          <p:attrName>style.visibility</p:attrName>
                                        </p:attrNameLst>
                                      </p:cBhvr>
                                      <p:to>
                                        <p:strVal val="visible"/>
                                      </p:to>
                                    </p:set>
                                    <p:animEffect transition="in" filter="dissolve">
                                      <p:cBhvr>
                                        <p:cTn id="124" dur="500"/>
                                        <p:tgtEl>
                                          <p:spTgt spid="72719"/>
                                        </p:tgtEl>
                                      </p:cBhvr>
                                    </p:animEffect>
                                  </p:childTnLst>
                                </p:cTn>
                              </p:par>
                            </p:childTnLst>
                          </p:cTn>
                        </p:par>
                        <p:par>
                          <p:cTn id="125" fill="hold">
                            <p:stCondLst>
                              <p:cond delay="54500"/>
                            </p:stCondLst>
                            <p:childTnLst>
                              <p:par>
                                <p:cTn id="126" presetID="2" presetClass="entr" presetSubtype="8" fill="hold" grpId="0" nodeType="afterEffect">
                                  <p:stCondLst>
                                    <p:cond delay="1000"/>
                                  </p:stCondLst>
                                  <p:childTnLst>
                                    <p:set>
                                      <p:cBhvr>
                                        <p:cTn id="127" dur="1" fill="hold">
                                          <p:stCondLst>
                                            <p:cond delay="0"/>
                                          </p:stCondLst>
                                        </p:cTn>
                                        <p:tgtEl>
                                          <p:spTgt spid="72738"/>
                                        </p:tgtEl>
                                        <p:attrNameLst>
                                          <p:attrName>style.visibility</p:attrName>
                                        </p:attrNameLst>
                                      </p:cBhvr>
                                      <p:to>
                                        <p:strVal val="visible"/>
                                      </p:to>
                                    </p:set>
                                    <p:anim calcmode="lin" valueType="num">
                                      <p:cBhvr additive="base">
                                        <p:cTn id="128" dur="500" fill="hold"/>
                                        <p:tgtEl>
                                          <p:spTgt spid="72738"/>
                                        </p:tgtEl>
                                        <p:attrNameLst>
                                          <p:attrName>ppt_x</p:attrName>
                                        </p:attrNameLst>
                                      </p:cBhvr>
                                      <p:tavLst>
                                        <p:tav tm="0">
                                          <p:val>
                                            <p:strVal val="0-#ppt_w/2"/>
                                          </p:val>
                                        </p:tav>
                                        <p:tav tm="100000">
                                          <p:val>
                                            <p:strVal val="#ppt_x"/>
                                          </p:val>
                                        </p:tav>
                                      </p:tavLst>
                                    </p:anim>
                                    <p:anim calcmode="lin" valueType="num">
                                      <p:cBhvr additive="base">
                                        <p:cTn id="129" dur="500" fill="hold"/>
                                        <p:tgtEl>
                                          <p:spTgt spid="72738"/>
                                        </p:tgtEl>
                                        <p:attrNameLst>
                                          <p:attrName>ppt_y</p:attrName>
                                        </p:attrNameLst>
                                      </p:cBhvr>
                                      <p:tavLst>
                                        <p:tav tm="0">
                                          <p:val>
                                            <p:strVal val="#ppt_y"/>
                                          </p:val>
                                        </p:tav>
                                        <p:tav tm="100000">
                                          <p:val>
                                            <p:strVal val="#ppt_y"/>
                                          </p:val>
                                        </p:tav>
                                      </p:tavLst>
                                    </p:anim>
                                  </p:childTnLst>
                                </p:cTn>
                              </p:par>
                            </p:childTnLst>
                          </p:cTn>
                        </p:par>
                        <p:par>
                          <p:cTn id="130" fill="hold">
                            <p:stCondLst>
                              <p:cond delay="56000"/>
                            </p:stCondLst>
                            <p:childTnLst>
                              <p:par>
                                <p:cTn id="131" presetID="9" presetClass="entr" presetSubtype="0" fill="hold" nodeType="afterEffect">
                                  <p:stCondLst>
                                    <p:cond delay="2000"/>
                                  </p:stCondLst>
                                  <p:childTnLst>
                                    <p:set>
                                      <p:cBhvr>
                                        <p:cTn id="132" dur="1" fill="hold">
                                          <p:stCondLst>
                                            <p:cond delay="0"/>
                                          </p:stCondLst>
                                        </p:cTn>
                                        <p:tgtEl>
                                          <p:spTgt spid="72720"/>
                                        </p:tgtEl>
                                        <p:attrNameLst>
                                          <p:attrName>style.visibility</p:attrName>
                                        </p:attrNameLst>
                                      </p:cBhvr>
                                      <p:to>
                                        <p:strVal val="visible"/>
                                      </p:to>
                                    </p:set>
                                    <p:animEffect transition="in" filter="dissolve">
                                      <p:cBhvr>
                                        <p:cTn id="133" dur="500"/>
                                        <p:tgtEl>
                                          <p:spTgt spid="72720"/>
                                        </p:tgtEl>
                                      </p:cBhvr>
                                    </p:animEffect>
                                  </p:childTnLst>
                                </p:cTn>
                              </p:par>
                            </p:childTnLst>
                          </p:cTn>
                        </p:par>
                        <p:par>
                          <p:cTn id="134" fill="hold">
                            <p:stCondLst>
                              <p:cond delay="58500"/>
                            </p:stCondLst>
                            <p:childTnLst>
                              <p:par>
                                <p:cTn id="135" presetID="2" presetClass="entr" presetSubtype="8" fill="hold" grpId="0" nodeType="afterEffect">
                                  <p:stCondLst>
                                    <p:cond delay="1000"/>
                                  </p:stCondLst>
                                  <p:childTnLst>
                                    <p:set>
                                      <p:cBhvr>
                                        <p:cTn id="136" dur="1" fill="hold">
                                          <p:stCondLst>
                                            <p:cond delay="0"/>
                                          </p:stCondLst>
                                        </p:cTn>
                                        <p:tgtEl>
                                          <p:spTgt spid="72739"/>
                                        </p:tgtEl>
                                        <p:attrNameLst>
                                          <p:attrName>style.visibility</p:attrName>
                                        </p:attrNameLst>
                                      </p:cBhvr>
                                      <p:to>
                                        <p:strVal val="visible"/>
                                      </p:to>
                                    </p:set>
                                    <p:anim calcmode="lin" valueType="num">
                                      <p:cBhvr additive="base">
                                        <p:cTn id="137" dur="500" fill="hold"/>
                                        <p:tgtEl>
                                          <p:spTgt spid="72739"/>
                                        </p:tgtEl>
                                        <p:attrNameLst>
                                          <p:attrName>ppt_x</p:attrName>
                                        </p:attrNameLst>
                                      </p:cBhvr>
                                      <p:tavLst>
                                        <p:tav tm="0">
                                          <p:val>
                                            <p:strVal val="0-#ppt_w/2"/>
                                          </p:val>
                                        </p:tav>
                                        <p:tav tm="100000">
                                          <p:val>
                                            <p:strVal val="#ppt_x"/>
                                          </p:val>
                                        </p:tav>
                                      </p:tavLst>
                                    </p:anim>
                                    <p:anim calcmode="lin" valueType="num">
                                      <p:cBhvr additive="base">
                                        <p:cTn id="138" dur="500" fill="hold"/>
                                        <p:tgtEl>
                                          <p:spTgt spid="727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6" grpId="0" autoUpdateAnimBg="0"/>
      <p:bldP spid="72727" grpId="0" autoUpdateAnimBg="0"/>
      <p:bldP spid="72728" grpId="0" autoUpdateAnimBg="0"/>
      <p:bldP spid="72729" grpId="0" autoUpdateAnimBg="0"/>
      <p:bldP spid="72730" grpId="0" autoUpdateAnimBg="0"/>
      <p:bldP spid="72731" grpId="0" autoUpdateAnimBg="0"/>
      <p:bldP spid="72732" grpId="0" autoUpdateAnimBg="0"/>
      <p:bldP spid="72733" grpId="0" autoUpdateAnimBg="0"/>
      <p:bldP spid="72734" grpId="0" autoUpdateAnimBg="0"/>
      <p:bldP spid="72735" grpId="0" autoUpdateAnimBg="0"/>
      <p:bldP spid="72736" grpId="0" autoUpdateAnimBg="0"/>
      <p:bldP spid="72737" grpId="0" autoUpdateAnimBg="0"/>
      <p:bldP spid="72738" grpId="0" autoUpdateAnimBg="0"/>
      <p:bldP spid="72739" grpId="0" autoUpdateAnimBg="0"/>
      <p:bldP spid="7274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020762"/>
          </a:xfrm>
        </p:spPr>
        <p:txBody>
          <a:bodyPr>
            <a:normAutofit/>
          </a:bodyPr>
          <a:lstStyle/>
          <a:p>
            <a:r>
              <a:rPr lang="en-GB" sz="4800" b="1" dirty="0" smtClean="0">
                <a:solidFill>
                  <a:schemeClr val="tx2">
                    <a:lumMod val="75000"/>
                  </a:schemeClr>
                </a:solidFill>
              </a:rPr>
              <a:t>What </a:t>
            </a:r>
            <a:r>
              <a:rPr lang="en-GB" sz="4800" b="1" dirty="0" smtClean="0">
                <a:solidFill>
                  <a:schemeClr val="tx2">
                    <a:lumMod val="75000"/>
                  </a:schemeClr>
                </a:solidFill>
              </a:rPr>
              <a:t>should be the </a:t>
            </a:r>
            <a:r>
              <a:rPr lang="en-GB" sz="4800" b="1" dirty="0" smtClean="0">
                <a:solidFill>
                  <a:schemeClr val="tx2">
                    <a:lumMod val="75000"/>
                  </a:schemeClr>
                </a:solidFill>
              </a:rPr>
              <a:t>goal?</a:t>
            </a:r>
            <a:endParaRPr lang="en-GB" sz="4800" b="1" dirty="0">
              <a:solidFill>
                <a:schemeClr val="tx2">
                  <a:lumMod val="75000"/>
                </a:schemeClr>
              </a:solidFill>
            </a:endParaRPr>
          </a:p>
        </p:txBody>
      </p:sp>
      <p:sp>
        <p:nvSpPr>
          <p:cNvPr id="3" name="Content Placeholder 2"/>
          <p:cNvSpPr>
            <a:spLocks noGrp="1"/>
          </p:cNvSpPr>
          <p:nvPr>
            <p:ph idx="11"/>
          </p:nvPr>
        </p:nvSpPr>
        <p:spPr/>
        <p:txBody>
          <a:bodyPr>
            <a:normAutofit fontScale="92500" lnSpcReduction="20000"/>
          </a:bodyPr>
          <a:lstStyle/>
          <a:p>
            <a:pPr>
              <a:buNone/>
            </a:pPr>
            <a:endParaRPr lang="en-GB" dirty="0" smtClean="0"/>
          </a:p>
          <a:p>
            <a:pPr algn="ctr">
              <a:lnSpc>
                <a:spcPct val="150000"/>
              </a:lnSpc>
              <a:buNone/>
            </a:pPr>
            <a:r>
              <a:rPr lang="en-GB" sz="3200" dirty="0" smtClean="0">
                <a:solidFill>
                  <a:schemeClr val="tx2">
                    <a:lumMod val="75000"/>
                  </a:schemeClr>
                </a:solidFill>
                <a:latin typeface="+mj-lt"/>
              </a:rPr>
              <a:t>An </a:t>
            </a:r>
            <a:r>
              <a:rPr lang="en-GB" sz="3200" dirty="0" smtClean="0">
                <a:solidFill>
                  <a:schemeClr val="tx2">
                    <a:lumMod val="75000"/>
                  </a:schemeClr>
                </a:solidFill>
                <a:latin typeface="+mj-lt"/>
              </a:rPr>
              <a:t>MSDI populated with authoritative spatial </a:t>
            </a:r>
            <a:r>
              <a:rPr lang="en-GB" sz="3200" dirty="0" smtClean="0">
                <a:solidFill>
                  <a:schemeClr val="tx2">
                    <a:lumMod val="75000"/>
                  </a:schemeClr>
                </a:solidFill>
                <a:latin typeface="+mj-lt"/>
              </a:rPr>
              <a:t>data that </a:t>
            </a:r>
            <a:r>
              <a:rPr lang="en-GB" sz="3200" dirty="0" smtClean="0">
                <a:solidFill>
                  <a:schemeClr val="tx2">
                    <a:lumMod val="75000"/>
                  </a:schemeClr>
                </a:solidFill>
                <a:latin typeface="+mj-lt"/>
              </a:rPr>
              <a:t>will facilitate effective </a:t>
            </a:r>
            <a:r>
              <a:rPr lang="en-GB" sz="3200" dirty="0" smtClean="0">
                <a:solidFill>
                  <a:schemeClr val="tx2">
                    <a:lumMod val="75000"/>
                  </a:schemeClr>
                </a:solidFill>
                <a:latin typeface="+mj-lt"/>
              </a:rPr>
              <a:t>wider marine stewardship thereby </a:t>
            </a:r>
            <a:r>
              <a:rPr lang="en-GB" sz="3200" dirty="0" smtClean="0">
                <a:solidFill>
                  <a:schemeClr val="tx2">
                    <a:lumMod val="75000"/>
                  </a:schemeClr>
                </a:solidFill>
                <a:latin typeface="+mj-lt"/>
              </a:rPr>
              <a:t>enabling countries to achieve the goal </a:t>
            </a:r>
            <a:r>
              <a:rPr lang="en-GB" sz="3200" dirty="0" smtClean="0">
                <a:solidFill>
                  <a:schemeClr val="tx2">
                    <a:lumMod val="75000"/>
                  </a:schemeClr>
                </a:solidFill>
                <a:latin typeface="+mj-lt"/>
              </a:rPr>
              <a:t>of having</a:t>
            </a:r>
          </a:p>
          <a:p>
            <a:pPr algn="ctr">
              <a:lnSpc>
                <a:spcPct val="150000"/>
              </a:lnSpc>
              <a:buNone/>
            </a:pPr>
            <a:r>
              <a:rPr lang="en-GB" sz="3200" dirty="0" smtClean="0">
                <a:solidFill>
                  <a:schemeClr val="tx2">
                    <a:lumMod val="75000"/>
                  </a:schemeClr>
                </a:solidFill>
                <a:latin typeface="+mj-lt"/>
              </a:rPr>
              <a:t> </a:t>
            </a:r>
            <a:r>
              <a:rPr lang="en-GB" sz="3200" b="1" i="1" dirty="0" smtClean="0">
                <a:solidFill>
                  <a:schemeClr val="tx2">
                    <a:lumMod val="75000"/>
                  </a:schemeClr>
                </a:solidFill>
                <a:latin typeface="+mj-lt"/>
              </a:rPr>
              <a:t>“clean, safe, healthy, productive and biologically diverse”</a:t>
            </a:r>
            <a:r>
              <a:rPr lang="en-GB" sz="3200" b="1" dirty="0" smtClean="0">
                <a:solidFill>
                  <a:schemeClr val="tx2">
                    <a:lumMod val="75000"/>
                  </a:schemeClr>
                </a:solidFill>
                <a:latin typeface="+mj-lt"/>
              </a:rPr>
              <a:t> </a:t>
            </a:r>
            <a:r>
              <a:rPr lang="en-GB" sz="3200" dirty="0" smtClean="0">
                <a:solidFill>
                  <a:schemeClr val="tx2">
                    <a:lumMod val="75000"/>
                  </a:schemeClr>
                </a:solidFill>
                <a:latin typeface="+mj-lt"/>
              </a:rPr>
              <a:t>oceans and seas</a:t>
            </a:r>
            <a:endParaRPr lang="en-GB" sz="3200" dirty="0">
              <a:solidFill>
                <a:schemeClr val="tx2">
                  <a:lumMod val="75000"/>
                </a:schemeClr>
              </a:solidFill>
              <a:latin typeface="+mj-lt"/>
            </a:endParaRPr>
          </a:p>
        </p:txBody>
      </p:sp>
      <p:sp>
        <p:nvSpPr>
          <p:cNvPr id="5" name="Footer Placeholder 4"/>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704088"/>
          </a:xfrm>
        </p:spPr>
        <p:txBody>
          <a:bodyPr>
            <a:normAutofit/>
          </a:bodyPr>
          <a:lstStyle/>
          <a:p>
            <a:r>
              <a:rPr lang="en-GB" sz="3800" b="1" dirty="0" smtClean="0">
                <a:solidFill>
                  <a:schemeClr val="accent2">
                    <a:lumMod val="50000"/>
                  </a:schemeClr>
                </a:solidFill>
              </a:rPr>
              <a:t>OceanWise Products and Services</a:t>
            </a:r>
            <a:endParaRPr lang="en-US" sz="3800" b="1" dirty="0">
              <a:solidFill>
                <a:schemeClr val="accent2">
                  <a:lumMod val="50000"/>
                </a:schemeClr>
              </a:solidFill>
            </a:endParaRPr>
          </a:p>
        </p:txBody>
      </p:sp>
      <p:sp>
        <p:nvSpPr>
          <p:cNvPr id="6" name="Content Placeholder 2"/>
          <p:cNvSpPr txBox="1">
            <a:spLocks/>
          </p:cNvSpPr>
          <p:nvPr/>
        </p:nvSpPr>
        <p:spPr bwMode="auto">
          <a:xfrm>
            <a:off x="251520" y="1196752"/>
            <a:ext cx="8892480" cy="5040560"/>
          </a:xfrm>
          <a:prstGeom prst="rect">
            <a:avLst/>
          </a:prstGeom>
          <a:noFill/>
          <a:ln>
            <a:miter lim="800000"/>
            <a:headEnd/>
            <a:tailEnd/>
          </a:ln>
        </p:spPr>
        <p:txBody>
          <a:bodyPr vert="horz" wrap="square" numCol="1" anchor="t" anchorCtr="0" compatLnSpc="1">
            <a:prstTxWarp prst="textNoShape">
              <a:avLst/>
            </a:prstTxWarp>
            <a:noAutofit/>
          </a:bodyPr>
          <a:lstStyle/>
          <a:p>
            <a:pPr marL="274320" marR="0" lvl="0" indent="-274320" algn="l" defTabSz="914400" rtl="0" eaLnBrk="1" fontAlgn="auto" latinLnBrk="0" hangingPunct="1">
              <a:lnSpc>
                <a:spcPct val="100000"/>
              </a:lnSpc>
              <a:spcBef>
                <a:spcPts val="1800"/>
              </a:spcBef>
              <a:spcAft>
                <a:spcPts val="0"/>
              </a:spcAft>
              <a:buClr>
                <a:schemeClr val="accent3"/>
              </a:buClr>
              <a:buSzPct val="95000"/>
              <a:buFont typeface="Wingdings 2"/>
              <a:buChar char=""/>
              <a:tabLst/>
              <a:defRPr/>
            </a:pPr>
            <a:r>
              <a:rPr lang="en-GB" sz="2400" b="1" dirty="0" smtClean="0">
                <a:solidFill>
                  <a:schemeClr val="accent2">
                    <a:lumMod val="50000"/>
                  </a:schemeClr>
                </a:solidFill>
                <a:latin typeface="+mj-lt"/>
              </a:rPr>
              <a:t>Digital Marine Mapping</a:t>
            </a:r>
            <a:r>
              <a:rPr lang="en-GB" sz="2400" dirty="0" smtClean="0">
                <a:solidFill>
                  <a:schemeClr val="accent2">
                    <a:lumMod val="50000"/>
                  </a:schemeClr>
                </a:solidFill>
                <a:latin typeface="+mj-lt"/>
              </a:rPr>
              <a:t/>
            </a:r>
            <a:br>
              <a:rPr lang="en-GB" sz="2400" dirty="0" smtClean="0">
                <a:solidFill>
                  <a:schemeClr val="accent2">
                    <a:lumMod val="50000"/>
                  </a:schemeClr>
                </a:solidFill>
                <a:latin typeface="+mj-lt"/>
              </a:rPr>
            </a:br>
            <a:r>
              <a:rPr lang="en-US" sz="2400" i="1" dirty="0" smtClean="0">
                <a:solidFill>
                  <a:schemeClr val="accent2">
                    <a:lumMod val="50000"/>
                  </a:schemeClr>
                </a:solidFill>
                <a:latin typeface="+mj-lt"/>
              </a:rPr>
              <a:t>Data </a:t>
            </a:r>
            <a:r>
              <a:rPr lang="en-US" sz="2400" i="1" dirty="0">
                <a:solidFill>
                  <a:schemeClr val="accent2">
                    <a:lumMod val="50000"/>
                  </a:schemeClr>
                </a:solidFill>
                <a:latin typeface="+mj-lt"/>
              </a:rPr>
              <a:t>designed for immediate use as a reference map in GIS</a:t>
            </a:r>
            <a:endParaRPr lang="en-GB" sz="2400" i="1" dirty="0" smtClean="0">
              <a:solidFill>
                <a:schemeClr val="accent2">
                  <a:lumMod val="50000"/>
                </a:schemeClr>
              </a:solidFill>
              <a:latin typeface="+mj-lt"/>
            </a:endParaRPr>
          </a:p>
          <a:p>
            <a:pPr marL="274320" marR="0" lvl="0" indent="-274320" algn="l" defTabSz="914400" rtl="0" eaLnBrk="1" fontAlgn="auto" latinLnBrk="0" hangingPunct="1">
              <a:lnSpc>
                <a:spcPct val="100000"/>
              </a:lnSpc>
              <a:spcBef>
                <a:spcPts val="1800"/>
              </a:spcBef>
              <a:spcAft>
                <a:spcPts val="0"/>
              </a:spcAft>
              <a:buClr>
                <a:schemeClr val="accent3"/>
              </a:buClr>
              <a:buSzPct val="95000"/>
              <a:buFont typeface="Wingdings 2"/>
              <a:buChar char=""/>
              <a:tabLst/>
              <a:defRPr/>
            </a:pPr>
            <a:r>
              <a:rPr lang="en-GB" sz="2400" b="1" dirty="0" smtClean="0">
                <a:solidFill>
                  <a:schemeClr val="accent2">
                    <a:lumMod val="50000"/>
                  </a:schemeClr>
                </a:solidFill>
                <a:latin typeface="+mj-lt"/>
              </a:rPr>
              <a:t>Ocean Database</a:t>
            </a:r>
            <a:r>
              <a:rPr lang="en-GB" sz="2400" dirty="0" smtClean="0">
                <a:solidFill>
                  <a:schemeClr val="accent2">
                    <a:lumMod val="50000"/>
                  </a:schemeClr>
                </a:solidFill>
                <a:latin typeface="+mj-lt"/>
              </a:rPr>
              <a:t/>
            </a:r>
            <a:br>
              <a:rPr lang="en-GB" sz="2400" dirty="0" smtClean="0">
                <a:solidFill>
                  <a:schemeClr val="accent2">
                    <a:lumMod val="50000"/>
                  </a:schemeClr>
                </a:solidFill>
                <a:latin typeface="+mj-lt"/>
              </a:rPr>
            </a:br>
            <a:r>
              <a:rPr lang="en-US" sz="2400" i="1" dirty="0" smtClean="0">
                <a:solidFill>
                  <a:schemeClr val="accent2">
                    <a:lumMod val="50000"/>
                  </a:schemeClr>
                </a:solidFill>
                <a:latin typeface="+mj-lt"/>
              </a:rPr>
              <a:t>Proven management </a:t>
            </a:r>
            <a:r>
              <a:rPr lang="en-US" sz="2400" i="1" dirty="0">
                <a:solidFill>
                  <a:schemeClr val="accent2">
                    <a:lumMod val="50000"/>
                  </a:schemeClr>
                </a:solidFill>
                <a:latin typeface="+mj-lt"/>
              </a:rPr>
              <a:t>solution for all common types of marine data</a:t>
            </a:r>
            <a:endParaRPr lang="en-GB" sz="2400" i="1" dirty="0" smtClean="0">
              <a:solidFill>
                <a:schemeClr val="accent2">
                  <a:lumMod val="50000"/>
                </a:schemeClr>
              </a:solidFill>
              <a:latin typeface="+mj-lt"/>
            </a:endParaRPr>
          </a:p>
          <a:p>
            <a:pPr marL="274320" marR="0" lvl="0" indent="-274320" algn="l" defTabSz="914400" rtl="0" eaLnBrk="1" fontAlgn="auto" latinLnBrk="0" hangingPunct="1">
              <a:lnSpc>
                <a:spcPct val="100000"/>
              </a:lnSpc>
              <a:spcBef>
                <a:spcPts val="1800"/>
              </a:spcBef>
              <a:spcAft>
                <a:spcPts val="0"/>
              </a:spcAft>
              <a:buClr>
                <a:schemeClr val="accent3"/>
              </a:buClr>
              <a:buSzPct val="95000"/>
              <a:buFont typeface="Wingdings 2"/>
              <a:buChar char=""/>
              <a:tabLst/>
              <a:defRPr/>
            </a:pPr>
            <a:r>
              <a:rPr lang="en-GB" sz="2400" b="1" dirty="0" smtClean="0">
                <a:solidFill>
                  <a:schemeClr val="accent2">
                    <a:lumMod val="50000"/>
                  </a:schemeClr>
                </a:solidFill>
                <a:latin typeface="+mj-lt"/>
              </a:rPr>
              <a:t>Port-Log.net</a:t>
            </a:r>
            <a:r>
              <a:rPr lang="en-GB" sz="2400" dirty="0" smtClean="0">
                <a:solidFill>
                  <a:schemeClr val="accent2">
                    <a:lumMod val="50000"/>
                  </a:schemeClr>
                </a:solidFill>
                <a:latin typeface="+mj-lt"/>
              </a:rPr>
              <a:t/>
            </a:r>
            <a:br>
              <a:rPr lang="en-GB" sz="2400" dirty="0" smtClean="0">
                <a:solidFill>
                  <a:schemeClr val="accent2">
                    <a:lumMod val="50000"/>
                  </a:schemeClr>
                </a:solidFill>
                <a:latin typeface="+mj-lt"/>
              </a:rPr>
            </a:br>
            <a:r>
              <a:rPr lang="en-US" sz="2400" i="1" dirty="0" smtClean="0">
                <a:solidFill>
                  <a:schemeClr val="accent2">
                    <a:lumMod val="50000"/>
                  </a:schemeClr>
                </a:solidFill>
                <a:latin typeface="+mj-lt"/>
              </a:rPr>
              <a:t>Quick </a:t>
            </a:r>
            <a:r>
              <a:rPr lang="en-US" sz="2400" i="1" dirty="0">
                <a:solidFill>
                  <a:schemeClr val="accent2">
                    <a:lumMod val="50000"/>
                  </a:schemeClr>
                </a:solidFill>
                <a:latin typeface="+mj-lt"/>
              </a:rPr>
              <a:t>and easy storage and publishing of environmental </a:t>
            </a:r>
            <a:r>
              <a:rPr lang="en-US" sz="2400" i="1" dirty="0" smtClean="0">
                <a:solidFill>
                  <a:schemeClr val="accent2">
                    <a:lumMod val="50000"/>
                  </a:schemeClr>
                </a:solidFill>
                <a:latin typeface="+mj-lt"/>
              </a:rPr>
              <a:t>data</a:t>
            </a:r>
            <a:endParaRPr lang="en-GB" sz="2400" i="1" dirty="0">
              <a:solidFill>
                <a:schemeClr val="accent2">
                  <a:lumMod val="50000"/>
                </a:schemeClr>
              </a:solidFill>
              <a:latin typeface="+mj-lt"/>
            </a:endParaRPr>
          </a:p>
          <a:p>
            <a:pPr marL="274320" lvl="0" indent="-274320" defTabSz="914400" fontAlgn="auto">
              <a:spcBef>
                <a:spcPts val="1800"/>
              </a:spcBef>
              <a:spcAft>
                <a:spcPts val="0"/>
              </a:spcAft>
              <a:buClr>
                <a:schemeClr val="accent3"/>
              </a:buClr>
              <a:buSzPct val="95000"/>
              <a:buFont typeface="Wingdings 2"/>
              <a:buChar char=""/>
              <a:defRPr/>
            </a:pPr>
            <a:r>
              <a:rPr lang="en-GB" sz="2400" b="1" dirty="0" smtClean="0">
                <a:solidFill>
                  <a:schemeClr val="accent2">
                    <a:lumMod val="50000"/>
                  </a:schemeClr>
                </a:solidFill>
                <a:latin typeface="+mj-lt"/>
              </a:rPr>
              <a:t>Maritime Toolbar and Workflow Extensions</a:t>
            </a:r>
            <a:r>
              <a:rPr lang="en-GB" sz="2400" dirty="0" smtClean="0">
                <a:solidFill>
                  <a:schemeClr val="accent2">
                    <a:lumMod val="50000"/>
                  </a:schemeClr>
                </a:solidFill>
                <a:latin typeface="+mj-lt"/>
              </a:rPr>
              <a:t/>
            </a:r>
            <a:br>
              <a:rPr lang="en-GB" sz="2400" dirty="0" smtClean="0">
                <a:solidFill>
                  <a:schemeClr val="accent2">
                    <a:lumMod val="50000"/>
                  </a:schemeClr>
                </a:solidFill>
                <a:latin typeface="+mj-lt"/>
              </a:rPr>
            </a:br>
            <a:r>
              <a:rPr lang="en-US" sz="2400" i="1" dirty="0" smtClean="0">
                <a:solidFill>
                  <a:schemeClr val="accent2">
                    <a:lumMod val="50000"/>
                  </a:schemeClr>
                </a:solidFill>
                <a:latin typeface="+mj-lt"/>
              </a:rPr>
              <a:t>Powerful tools </a:t>
            </a:r>
            <a:r>
              <a:rPr lang="en-US" sz="2400" i="1" dirty="0">
                <a:solidFill>
                  <a:schemeClr val="accent2">
                    <a:lumMod val="50000"/>
                  </a:schemeClr>
                </a:solidFill>
                <a:latin typeface="+mj-lt"/>
              </a:rPr>
              <a:t>for manipulating maritime data directly in </a:t>
            </a:r>
            <a:r>
              <a:rPr lang="en-US" sz="2400" i="1" dirty="0" smtClean="0">
                <a:solidFill>
                  <a:schemeClr val="accent2">
                    <a:lumMod val="50000"/>
                  </a:schemeClr>
                </a:solidFill>
                <a:latin typeface="+mj-lt"/>
              </a:rPr>
              <a:t>GIS</a:t>
            </a:r>
          </a:p>
          <a:p>
            <a:pPr marL="274320" lvl="0" indent="-274320">
              <a:spcBef>
                <a:spcPts val="1800"/>
              </a:spcBef>
              <a:buClr>
                <a:schemeClr val="accent3"/>
              </a:buClr>
              <a:buSzPct val="95000"/>
              <a:buFont typeface="Wingdings 2"/>
              <a:buChar char=""/>
              <a:defRPr/>
            </a:pPr>
            <a:r>
              <a:rPr lang="en-GB" sz="2400" b="1" dirty="0" smtClean="0">
                <a:solidFill>
                  <a:schemeClr val="accent2">
                    <a:lumMod val="50000"/>
                  </a:schemeClr>
                </a:solidFill>
                <a:latin typeface="+mj-lt"/>
              </a:rPr>
              <a:t>Marine Data Management, GIS , Training &amp; Mentoring</a:t>
            </a:r>
            <a:r>
              <a:rPr lang="en-GB" sz="2400" dirty="0">
                <a:solidFill>
                  <a:schemeClr val="accent2">
                    <a:lumMod val="50000"/>
                  </a:schemeClr>
                </a:solidFill>
                <a:latin typeface="+mj-lt"/>
              </a:rPr>
              <a:t/>
            </a:r>
            <a:br>
              <a:rPr lang="en-GB" sz="2400" dirty="0">
                <a:solidFill>
                  <a:schemeClr val="accent2">
                    <a:lumMod val="50000"/>
                  </a:schemeClr>
                </a:solidFill>
                <a:latin typeface="+mj-lt"/>
              </a:rPr>
            </a:br>
            <a:r>
              <a:rPr lang="en-US" sz="2400" i="1" dirty="0" smtClean="0">
                <a:solidFill>
                  <a:schemeClr val="accent2">
                    <a:lumMod val="50000"/>
                  </a:schemeClr>
                </a:solidFill>
                <a:latin typeface="+mj-lt"/>
              </a:rPr>
              <a:t>Capacity and capability building, policy and strategy, integration</a:t>
            </a:r>
            <a:endParaRPr lang="en-GB" sz="2400" i="1" dirty="0" smtClean="0">
              <a:solidFill>
                <a:schemeClr val="accent2">
                  <a:lumMod val="50000"/>
                </a:schemeClr>
              </a:solidFill>
              <a:latin typeface="+mj-lt"/>
            </a:endParaRPr>
          </a:p>
        </p:txBody>
      </p:sp>
      <p:sp>
        <p:nvSpPr>
          <p:cNvPr id="5" name="Footer Placeholder 4"/>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2205673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5051"/>
            <a:ext cx="8229600" cy="678398"/>
          </a:xfrm>
        </p:spPr>
        <p:txBody>
          <a:bodyPr>
            <a:normAutofit/>
          </a:bodyPr>
          <a:lstStyle/>
          <a:p>
            <a:r>
              <a:rPr lang="en-GB" sz="3600" b="1" dirty="0" smtClean="0">
                <a:solidFill>
                  <a:schemeClr val="accent2">
                    <a:lumMod val="50000"/>
                  </a:schemeClr>
                </a:solidFill>
              </a:rPr>
              <a:t>Marine and Coastal Mapping</a:t>
            </a:r>
            <a:endParaRPr lang="en-US" sz="3600" b="1" dirty="0">
              <a:solidFill>
                <a:schemeClr val="accent2">
                  <a:lumMod val="50000"/>
                </a:schemeClr>
              </a:solidFill>
            </a:endParaRPr>
          </a:p>
        </p:txBody>
      </p:sp>
      <p:sp>
        <p:nvSpPr>
          <p:cNvPr id="6" name="Content Placeholder 2"/>
          <p:cNvSpPr txBox="1">
            <a:spLocks/>
          </p:cNvSpPr>
          <p:nvPr/>
        </p:nvSpPr>
        <p:spPr bwMode="auto">
          <a:xfrm>
            <a:off x="2795452" y="1686641"/>
            <a:ext cx="5995852" cy="4262639"/>
          </a:xfrm>
          <a:prstGeom prst="rect">
            <a:avLst/>
          </a:prstGeom>
          <a:noFill/>
          <a:ln>
            <a:miter lim="800000"/>
            <a:headEnd/>
            <a:tailEnd/>
          </a:ln>
        </p:spPr>
        <p:txBody>
          <a:bodyPr vert="horz" wrap="square" numCol="1" anchor="t" anchorCtr="0" compatLnSpc="1">
            <a:prstTxWarp prst="textNoShape">
              <a:avLst/>
            </a:prstTxWarp>
            <a:noAutofit/>
          </a:bodyPr>
          <a:lstStyle/>
          <a:p>
            <a:pPr marL="274320" marR="0" lvl="0" indent="-274320" algn="l" defTabSz="914400" rtl="0" eaLnBrk="1" fontAlgn="auto" latinLnBrk="0" hangingPunct="1">
              <a:lnSpc>
                <a:spcPct val="100000"/>
              </a:lnSpc>
              <a:spcBef>
                <a:spcPts val="3600"/>
              </a:spcBef>
              <a:spcAft>
                <a:spcPts val="0"/>
              </a:spcAft>
              <a:buClr>
                <a:schemeClr val="accent3"/>
              </a:buClr>
              <a:buSzPct val="95000"/>
              <a:buFont typeface="Wingdings 2"/>
              <a:buChar char=""/>
              <a:tabLst/>
              <a:defRPr/>
            </a:pPr>
            <a:r>
              <a:rPr lang="en-GB" sz="2400" b="1" dirty="0">
                <a:solidFill>
                  <a:schemeClr val="tx2"/>
                </a:solidFill>
                <a:latin typeface="+mj-lt"/>
                <a:ea typeface="+mj-ea"/>
                <a:cs typeface="+mj-cs"/>
              </a:rPr>
              <a:t>Raster Charts</a:t>
            </a:r>
            <a:r>
              <a:rPr lang="en-GB" sz="2800" dirty="0" smtClean="0">
                <a:latin typeface="+mj-lt"/>
              </a:rPr>
              <a:t/>
            </a:r>
            <a:br>
              <a:rPr lang="en-GB" sz="2800" dirty="0" smtClean="0">
                <a:latin typeface="+mj-lt"/>
              </a:rPr>
            </a:br>
            <a:r>
              <a:rPr lang="en-GB" sz="2000" dirty="0" smtClean="0">
                <a:solidFill>
                  <a:schemeClr val="accent2">
                    <a:lumMod val="50000"/>
                  </a:schemeClr>
                </a:solidFill>
                <a:latin typeface="+mj-lt"/>
              </a:rPr>
              <a:t>Popular Admiralty Chart series supplied as </a:t>
            </a:r>
            <a:r>
              <a:rPr lang="en-GB" sz="2000" dirty="0" err="1" smtClean="0">
                <a:solidFill>
                  <a:schemeClr val="accent2">
                    <a:lumMod val="50000"/>
                  </a:schemeClr>
                </a:solidFill>
                <a:latin typeface="+mj-lt"/>
              </a:rPr>
              <a:t>GeoTIFFs</a:t>
            </a:r>
            <a:r>
              <a:rPr lang="en-GB" sz="2000" dirty="0" smtClean="0">
                <a:solidFill>
                  <a:schemeClr val="accent2">
                    <a:lumMod val="50000"/>
                  </a:schemeClr>
                </a:solidFill>
                <a:latin typeface="+mj-lt"/>
              </a:rPr>
              <a:t> so no need for additional software</a:t>
            </a:r>
            <a:endParaRPr lang="en-GB" sz="2800" dirty="0" smtClean="0">
              <a:solidFill>
                <a:schemeClr val="accent2">
                  <a:lumMod val="50000"/>
                </a:schemeClr>
              </a:solidFill>
              <a:latin typeface="+mj-lt"/>
            </a:endParaRPr>
          </a:p>
          <a:p>
            <a:pPr marL="274320" lvl="0" indent="-274320" defTabSz="914400" fontAlgn="auto">
              <a:spcBef>
                <a:spcPts val="3600"/>
              </a:spcBef>
              <a:spcAft>
                <a:spcPts val="0"/>
              </a:spcAft>
              <a:buClr>
                <a:schemeClr val="accent3"/>
              </a:buClr>
              <a:buSzPct val="95000"/>
              <a:buFont typeface="Wingdings 2"/>
              <a:buChar char=""/>
              <a:defRPr/>
            </a:pPr>
            <a:r>
              <a:rPr lang="en-GB" sz="2400" b="1" dirty="0">
                <a:solidFill>
                  <a:schemeClr val="tx2"/>
                </a:solidFill>
                <a:latin typeface="+mj-lt"/>
                <a:ea typeface="+mj-ea"/>
                <a:cs typeface="+mj-cs"/>
              </a:rPr>
              <a:t>Marine Themes</a:t>
            </a:r>
            <a:r>
              <a:rPr lang="en-GB" sz="2800" dirty="0" smtClean="0">
                <a:latin typeface="+mj-lt"/>
              </a:rPr>
              <a:t/>
            </a:r>
            <a:br>
              <a:rPr lang="en-GB" sz="2800" dirty="0" smtClean="0">
                <a:latin typeface="+mj-lt"/>
              </a:rPr>
            </a:br>
            <a:r>
              <a:rPr lang="en-US" sz="2000" dirty="0" smtClean="0">
                <a:solidFill>
                  <a:schemeClr val="accent2">
                    <a:lumMod val="50000"/>
                  </a:schemeClr>
                </a:solidFill>
                <a:latin typeface="+mj-lt"/>
              </a:rPr>
              <a:t>Hydrographic </a:t>
            </a:r>
            <a:r>
              <a:rPr lang="en-US" sz="2000" dirty="0" smtClean="0">
                <a:solidFill>
                  <a:schemeClr val="accent2">
                    <a:lumMod val="50000"/>
                  </a:schemeClr>
                </a:solidFill>
                <a:latin typeface="+mj-lt"/>
              </a:rPr>
              <a:t>Office (and other) data engineered </a:t>
            </a:r>
            <a:r>
              <a:rPr lang="en-US" sz="2000" dirty="0">
                <a:solidFill>
                  <a:schemeClr val="accent2">
                    <a:lumMod val="50000"/>
                  </a:schemeClr>
                </a:solidFill>
                <a:latin typeface="+mj-lt"/>
              </a:rPr>
              <a:t>into logical </a:t>
            </a:r>
            <a:r>
              <a:rPr lang="en-US" sz="2000" dirty="0" smtClean="0">
                <a:solidFill>
                  <a:schemeClr val="accent2">
                    <a:lumMod val="50000"/>
                  </a:schemeClr>
                </a:solidFill>
                <a:latin typeface="+mj-lt"/>
              </a:rPr>
              <a:t>layers </a:t>
            </a:r>
            <a:r>
              <a:rPr lang="en-US" sz="2000" dirty="0">
                <a:solidFill>
                  <a:schemeClr val="accent2">
                    <a:lumMod val="50000"/>
                  </a:schemeClr>
                </a:solidFill>
                <a:latin typeface="+mj-lt"/>
              </a:rPr>
              <a:t>for easy </a:t>
            </a:r>
            <a:r>
              <a:rPr lang="en-US" sz="2000" dirty="0" smtClean="0">
                <a:solidFill>
                  <a:schemeClr val="accent2">
                    <a:lumMod val="50000"/>
                  </a:schemeClr>
                </a:solidFill>
                <a:latin typeface="+mj-lt"/>
              </a:rPr>
              <a:t>use </a:t>
            </a:r>
            <a:r>
              <a:rPr lang="en-US" sz="2000" dirty="0">
                <a:solidFill>
                  <a:schemeClr val="accent2">
                    <a:lumMod val="50000"/>
                  </a:schemeClr>
                </a:solidFill>
                <a:latin typeface="+mj-lt"/>
              </a:rPr>
              <a:t>in GIS</a:t>
            </a:r>
            <a:endParaRPr lang="en-GB" sz="2000" dirty="0" smtClean="0">
              <a:solidFill>
                <a:schemeClr val="accent2">
                  <a:lumMod val="50000"/>
                </a:schemeClr>
              </a:solidFill>
              <a:latin typeface="+mj-lt"/>
            </a:endParaRPr>
          </a:p>
          <a:p>
            <a:pPr marL="274320" lvl="0" indent="-274320" defTabSz="914400" fontAlgn="auto">
              <a:spcBef>
                <a:spcPts val="3600"/>
              </a:spcBef>
              <a:spcAft>
                <a:spcPts val="0"/>
              </a:spcAft>
              <a:buClr>
                <a:schemeClr val="accent3"/>
              </a:buClr>
              <a:buSzPct val="95000"/>
              <a:buFont typeface="Wingdings 2"/>
              <a:buChar char=""/>
              <a:defRPr/>
            </a:pPr>
            <a:r>
              <a:rPr lang="en-GB" sz="2400" b="1" dirty="0">
                <a:solidFill>
                  <a:schemeClr val="tx2"/>
                </a:solidFill>
                <a:latin typeface="+mj-lt"/>
                <a:ea typeface="+mj-ea"/>
                <a:cs typeface="+mj-cs"/>
              </a:rPr>
              <a:t>Marine Themes DEM</a:t>
            </a:r>
            <a:r>
              <a:rPr lang="en-GB" sz="3600" dirty="0">
                <a:latin typeface="+mj-lt"/>
              </a:rPr>
              <a:t/>
            </a:r>
            <a:br>
              <a:rPr lang="en-GB" sz="3600" dirty="0">
                <a:latin typeface="+mj-lt"/>
              </a:rPr>
            </a:br>
            <a:r>
              <a:rPr lang="en-US" sz="2000" dirty="0" smtClean="0">
                <a:solidFill>
                  <a:schemeClr val="accent2">
                    <a:lumMod val="50000"/>
                  </a:schemeClr>
                </a:solidFill>
                <a:latin typeface="+mj-lt"/>
              </a:rPr>
              <a:t>1 &amp; 6 arc second gridded dataset created from de-conflicted surveys, backfilled with chart data</a:t>
            </a:r>
            <a:endParaRPr lang="en-GB" sz="2800" dirty="0" smtClean="0">
              <a:solidFill>
                <a:schemeClr val="accent2">
                  <a:lumMod val="50000"/>
                </a:schemeClr>
              </a:solidFill>
              <a:latin typeface="+mj-lt"/>
            </a:endParaRPr>
          </a:p>
        </p:txBody>
      </p:sp>
      <p:pic>
        <p:nvPicPr>
          <p:cNvPr id="5" name="Picture 4" descr="MarineThemes_SmallScale1_UTM.tif"/>
          <p:cNvPicPr/>
          <p:nvPr/>
        </p:nvPicPr>
        <p:blipFill>
          <a:blip r:embed="rId2" cstate="print"/>
          <a:srcRect r="11353"/>
          <a:stretch>
            <a:fillRect/>
          </a:stretch>
        </p:blipFill>
        <p:spPr bwMode="auto">
          <a:xfrm>
            <a:off x="696004" y="3201776"/>
            <a:ext cx="1812064" cy="1206000"/>
          </a:xfrm>
          <a:prstGeom prst="rect">
            <a:avLst/>
          </a:prstGeom>
          <a:noFill/>
          <a:ln w="3175">
            <a:solidFill>
              <a:srgbClr val="1F497D"/>
            </a:solidFill>
            <a:miter lim="800000"/>
            <a:headEnd/>
            <a:tailEnd/>
          </a:ln>
        </p:spPr>
      </p:pic>
      <p:pic>
        <p:nvPicPr>
          <p:cNvPr id="7" name="Picture 6"/>
          <p:cNvPicPr/>
          <p:nvPr/>
        </p:nvPicPr>
        <p:blipFill>
          <a:blip r:embed="rId3" cstate="print"/>
          <a:srcRect/>
          <a:stretch>
            <a:fillRect/>
          </a:stretch>
        </p:blipFill>
        <p:spPr bwMode="auto">
          <a:xfrm>
            <a:off x="696004" y="1734302"/>
            <a:ext cx="1812064" cy="1205366"/>
          </a:xfrm>
          <a:prstGeom prst="rect">
            <a:avLst/>
          </a:prstGeom>
          <a:noFill/>
          <a:ln w="9525" cmpd="sng">
            <a:solidFill>
              <a:srgbClr val="1F497D"/>
            </a:solidFill>
            <a:miter lim="800000"/>
            <a:headEnd/>
            <a:tailEnd/>
          </a:ln>
          <a:effectLst/>
        </p:spPr>
      </p:pic>
      <p:pic>
        <p:nvPicPr>
          <p:cNvPr id="8" name="Picture 7" descr="MT_DEM.GIF"/>
          <p:cNvPicPr/>
          <p:nvPr/>
        </p:nvPicPr>
        <p:blipFill>
          <a:blip r:embed="rId4" cstate="print"/>
          <a:srcRect/>
          <a:stretch>
            <a:fillRect/>
          </a:stretch>
        </p:blipFill>
        <p:spPr bwMode="auto">
          <a:xfrm>
            <a:off x="696004" y="4673450"/>
            <a:ext cx="1812064" cy="1205366"/>
          </a:xfrm>
          <a:prstGeom prst="rect">
            <a:avLst/>
          </a:prstGeom>
          <a:noFill/>
          <a:ln w="6350" cmpd="sng">
            <a:solidFill>
              <a:srgbClr val="1F497D"/>
            </a:solidFill>
            <a:miter lim="800000"/>
            <a:headEnd/>
            <a:tailEnd/>
          </a:ln>
          <a:effectLst/>
        </p:spPr>
      </p:pic>
      <p:sp>
        <p:nvSpPr>
          <p:cNvPr id="10" name="Footer Placeholder 9"/>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4111885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3"/>
          <p:cNvSpPr>
            <a:spLocks noGrp="1" noChangeArrowheads="1"/>
          </p:cNvSpPr>
          <p:nvPr>
            <p:ph/>
          </p:nvPr>
        </p:nvSpPr>
        <p:spPr/>
        <p:txBody>
          <a:bodyPr/>
          <a:lstStyle/>
          <a:p>
            <a:endParaRPr lang="en-GB" smtClean="0"/>
          </a:p>
          <a:p>
            <a:endParaRPr lang="en-GB" smtClean="0"/>
          </a:p>
        </p:txBody>
      </p:sp>
      <p:sp>
        <p:nvSpPr>
          <p:cNvPr id="20484" name="Rectangle 2"/>
          <p:cNvSpPr>
            <a:spLocks noGrp="1" noChangeArrowheads="1"/>
          </p:cNvSpPr>
          <p:nvPr>
            <p:ph type="title" idx="4294967295"/>
          </p:nvPr>
        </p:nvSpPr>
        <p:spPr>
          <a:xfrm>
            <a:off x="209872" y="548606"/>
            <a:ext cx="8610600" cy="792162"/>
          </a:xfrm>
        </p:spPr>
        <p:txBody>
          <a:bodyPr>
            <a:normAutofit/>
          </a:bodyPr>
          <a:lstStyle/>
          <a:p>
            <a:r>
              <a:rPr lang="en-GB" b="1" dirty="0" smtClean="0"/>
              <a:t>Solution</a:t>
            </a:r>
            <a:endParaRPr lang="en-US" b="1" dirty="0"/>
          </a:p>
        </p:txBody>
      </p:sp>
      <p:sp>
        <p:nvSpPr>
          <p:cNvPr id="10" name="Content Placeholder 5"/>
          <p:cNvSpPr txBox="1">
            <a:spLocks/>
          </p:cNvSpPr>
          <p:nvPr/>
        </p:nvSpPr>
        <p:spPr bwMode="auto">
          <a:xfrm>
            <a:off x="457200" y="1616670"/>
            <a:ext cx="8534400" cy="4692650"/>
          </a:xfrm>
          <a:prstGeom prst="rect">
            <a:avLst/>
          </a:prstGeom>
          <a:noFill/>
          <a:ln w="9525">
            <a:noFill/>
            <a:miter lim="800000"/>
            <a:headEnd/>
            <a:tailEnd/>
          </a:ln>
        </p:spPr>
        <p:txBody>
          <a:bodyPr/>
          <a:lstStyle>
            <a:lvl1pPr marL="342900" indent="-342900"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spcBef>
                <a:spcPct val="20000"/>
              </a:spcBef>
              <a:spcAft>
                <a:spcPts val="600"/>
              </a:spcAft>
              <a:buFontTx/>
              <a:buChar char="•"/>
            </a:pPr>
            <a:r>
              <a:rPr lang="en-US" sz="2800" dirty="0">
                <a:solidFill>
                  <a:schemeClr val="accent2">
                    <a:lumMod val="50000"/>
                  </a:schemeClr>
                </a:solidFill>
              </a:rPr>
              <a:t>Vision </a:t>
            </a:r>
            <a:r>
              <a:rPr lang="en-US" sz="2800" dirty="0" smtClean="0">
                <a:solidFill>
                  <a:schemeClr val="accent2">
                    <a:lumMod val="50000"/>
                  </a:schemeClr>
                </a:solidFill>
              </a:rPr>
              <a:t>is for a Marine </a:t>
            </a:r>
            <a:r>
              <a:rPr lang="en-US" sz="2800" dirty="0">
                <a:solidFill>
                  <a:schemeClr val="accent2">
                    <a:lumMod val="50000"/>
                  </a:schemeClr>
                </a:solidFill>
              </a:rPr>
              <a:t>Data and </a:t>
            </a:r>
            <a:r>
              <a:rPr lang="en-US" sz="2800" dirty="0" smtClean="0">
                <a:solidFill>
                  <a:schemeClr val="accent2">
                    <a:lumMod val="50000"/>
                  </a:schemeClr>
                </a:solidFill>
              </a:rPr>
              <a:t>Information Strategy  and </a:t>
            </a:r>
            <a:r>
              <a:rPr lang="en-US" sz="2800" dirty="0">
                <a:solidFill>
                  <a:schemeClr val="accent2">
                    <a:lumMod val="50000"/>
                  </a:schemeClr>
                </a:solidFill>
              </a:rPr>
              <a:t>Framework that</a:t>
            </a:r>
            <a:r>
              <a:rPr lang="en-US" sz="2800" dirty="0" smtClean="0">
                <a:solidFill>
                  <a:schemeClr val="accent2">
                    <a:lumMod val="50000"/>
                  </a:schemeClr>
                </a:solidFill>
              </a:rPr>
              <a:t>:</a:t>
            </a:r>
            <a:endParaRPr lang="en-US" sz="2800" dirty="0">
              <a:solidFill>
                <a:schemeClr val="accent2">
                  <a:lumMod val="50000"/>
                </a:schemeClr>
              </a:solidFill>
            </a:endParaRPr>
          </a:p>
          <a:p>
            <a:pPr marL="800100" lvl="1" indent="-342900">
              <a:spcBef>
                <a:spcPct val="20000"/>
              </a:spcBef>
              <a:spcAft>
                <a:spcPts val="600"/>
              </a:spcAft>
              <a:buFont typeface="Courier New" pitchFamily="49" charset="0"/>
              <a:buChar char="o"/>
            </a:pPr>
            <a:r>
              <a:rPr lang="en-US" dirty="0">
                <a:solidFill>
                  <a:schemeClr val="accent2">
                    <a:lumMod val="50000"/>
                  </a:schemeClr>
                </a:solidFill>
              </a:rPr>
              <a:t>Defines the need for marine ‘evidence’ holistically</a:t>
            </a:r>
          </a:p>
          <a:p>
            <a:pPr marL="800100" lvl="1" indent="-342900">
              <a:spcBef>
                <a:spcPct val="20000"/>
              </a:spcBef>
              <a:spcAft>
                <a:spcPts val="600"/>
              </a:spcAft>
              <a:buFont typeface="Courier New" pitchFamily="49" charset="0"/>
              <a:buChar char="o"/>
            </a:pPr>
            <a:r>
              <a:rPr lang="en-US" dirty="0">
                <a:solidFill>
                  <a:schemeClr val="accent2">
                    <a:lumMod val="50000"/>
                  </a:schemeClr>
                </a:solidFill>
              </a:rPr>
              <a:t>Identifies common requirements and existing resources</a:t>
            </a:r>
          </a:p>
          <a:p>
            <a:pPr marL="800100" lvl="1" indent="-342900">
              <a:spcBef>
                <a:spcPct val="20000"/>
              </a:spcBef>
              <a:spcAft>
                <a:spcPts val="600"/>
              </a:spcAft>
              <a:buFont typeface="Courier New" pitchFamily="49" charset="0"/>
              <a:buChar char="o"/>
            </a:pPr>
            <a:r>
              <a:rPr lang="en-US" dirty="0" err="1">
                <a:solidFill>
                  <a:schemeClr val="accent2">
                    <a:lumMod val="50000"/>
                  </a:schemeClr>
                </a:solidFill>
              </a:rPr>
              <a:t>Realises</a:t>
            </a:r>
            <a:r>
              <a:rPr lang="en-US" dirty="0">
                <a:solidFill>
                  <a:schemeClr val="accent2">
                    <a:lumMod val="50000"/>
                  </a:schemeClr>
                </a:solidFill>
              </a:rPr>
              <a:t> opportunities for sharing data and services</a:t>
            </a:r>
          </a:p>
          <a:p>
            <a:pPr marL="800100" lvl="1" indent="-342900">
              <a:spcBef>
                <a:spcPct val="20000"/>
              </a:spcBef>
              <a:spcAft>
                <a:spcPts val="600"/>
              </a:spcAft>
              <a:buFont typeface="Courier New" pitchFamily="49" charset="0"/>
              <a:buChar char="o"/>
            </a:pPr>
            <a:r>
              <a:rPr lang="en-US" dirty="0">
                <a:solidFill>
                  <a:schemeClr val="accent2">
                    <a:lumMod val="50000"/>
                  </a:schemeClr>
                </a:solidFill>
              </a:rPr>
              <a:t>Allocates adequate budget to data management</a:t>
            </a:r>
          </a:p>
          <a:p>
            <a:pPr>
              <a:spcBef>
                <a:spcPct val="20000"/>
              </a:spcBef>
              <a:spcAft>
                <a:spcPts val="600"/>
              </a:spcAft>
            </a:pPr>
            <a:r>
              <a:rPr lang="en-US" sz="2800" i="1" dirty="0">
                <a:solidFill>
                  <a:srgbClr val="FF0000"/>
                </a:solidFill>
              </a:rPr>
              <a:t/>
            </a:r>
            <a:br>
              <a:rPr lang="en-US" sz="2800" i="1" dirty="0">
                <a:solidFill>
                  <a:srgbClr val="FF0000"/>
                </a:solidFill>
              </a:rPr>
            </a:br>
            <a:r>
              <a:rPr lang="en-US" sz="2800" i="1" dirty="0" smtClean="0">
                <a:solidFill>
                  <a:srgbClr val="FF0000"/>
                </a:solidFill>
              </a:rPr>
              <a:t>…an </a:t>
            </a:r>
            <a:r>
              <a:rPr lang="en-US" sz="2800" i="1" dirty="0">
                <a:solidFill>
                  <a:srgbClr val="FF0000"/>
                </a:solidFill>
              </a:rPr>
              <a:t>integrated approach to Marine   </a:t>
            </a:r>
            <a:r>
              <a:rPr lang="en-US" sz="2800" i="1" dirty="0" smtClean="0">
                <a:solidFill>
                  <a:srgbClr val="FF0000"/>
                </a:solidFill>
              </a:rPr>
              <a:t>Management</a:t>
            </a:r>
            <a:endParaRPr lang="en-US" sz="3600" dirty="0"/>
          </a:p>
        </p:txBody>
      </p:sp>
      <p:sp>
        <p:nvSpPr>
          <p:cNvPr id="11" name="TextBox 10"/>
          <p:cNvSpPr txBox="1"/>
          <p:nvPr/>
        </p:nvSpPr>
        <p:spPr>
          <a:xfrm>
            <a:off x="6300192" y="4713118"/>
            <a:ext cx="1066800" cy="523875"/>
          </a:xfrm>
          <a:prstGeom prst="rect">
            <a:avLst/>
          </a:prstGeom>
          <a:noFill/>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2800" i="1" dirty="0">
                <a:solidFill>
                  <a:srgbClr val="FF0000"/>
                </a:solidFill>
              </a:rPr>
              <a:t>Data</a:t>
            </a:r>
            <a:endParaRPr lang="en-US" sz="2800" dirty="0"/>
          </a:p>
        </p:txBody>
      </p:sp>
      <p:sp>
        <p:nvSpPr>
          <p:cNvPr id="12" name="TextBox 11"/>
          <p:cNvSpPr txBox="1"/>
          <p:nvPr/>
        </p:nvSpPr>
        <p:spPr>
          <a:xfrm>
            <a:off x="6156176" y="5409743"/>
            <a:ext cx="1066800" cy="400110"/>
          </a:xfrm>
          <a:prstGeom prst="rect">
            <a:avLst/>
          </a:prstGeom>
          <a:noFill/>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r>
              <a:rPr lang="en-US" sz="2000" b="1" dirty="0">
                <a:solidFill>
                  <a:srgbClr val="FF0000"/>
                </a:solidFill>
                <a:latin typeface="ＭＳ ゴシック" pitchFamily="1" charset="-128"/>
                <a:ea typeface="ＭＳ ゴシック" pitchFamily="1" charset="-128"/>
              </a:rPr>
              <a:t>∧</a:t>
            </a:r>
            <a:endParaRPr lang="en-US" sz="2000" b="1" dirty="0"/>
          </a:p>
        </p:txBody>
      </p:sp>
      <p:sp>
        <p:nvSpPr>
          <p:cNvPr id="8" name="Footer Placeholder 7"/>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808"/>
            <a:ext cx="8229600" cy="3960440"/>
          </a:xfrm>
        </p:spPr>
        <p:txBody>
          <a:bodyPr>
            <a:noAutofit/>
          </a:bodyPr>
          <a:lstStyle/>
          <a:p>
            <a:pPr>
              <a:spcAft>
                <a:spcPts val="1200"/>
              </a:spcAft>
            </a:pPr>
            <a:r>
              <a:rPr lang="en-GB" sz="2800" dirty="0" smtClean="0">
                <a:solidFill>
                  <a:schemeClr val="accent2">
                    <a:lumMod val="50000"/>
                  </a:schemeClr>
                </a:solidFill>
                <a:latin typeface="+mj-lt"/>
              </a:rPr>
              <a:t>About </a:t>
            </a:r>
            <a:r>
              <a:rPr lang="en-GB" sz="2800" dirty="0" err="1" smtClean="0">
                <a:solidFill>
                  <a:schemeClr val="accent2">
                    <a:lumMod val="50000"/>
                  </a:schemeClr>
                </a:solidFill>
                <a:latin typeface="+mj-lt"/>
              </a:rPr>
              <a:t>OceanWise</a:t>
            </a:r>
            <a:endParaRPr lang="en-GB" sz="2800" dirty="0" smtClean="0">
              <a:solidFill>
                <a:schemeClr val="accent2">
                  <a:lumMod val="50000"/>
                </a:schemeClr>
              </a:solidFill>
              <a:latin typeface="+mj-lt"/>
            </a:endParaRPr>
          </a:p>
          <a:p>
            <a:pPr>
              <a:spcAft>
                <a:spcPts val="1200"/>
              </a:spcAft>
            </a:pPr>
            <a:r>
              <a:rPr lang="en-GB" sz="2800" dirty="0" smtClean="0">
                <a:solidFill>
                  <a:schemeClr val="accent2">
                    <a:lumMod val="50000"/>
                  </a:schemeClr>
                </a:solidFill>
                <a:latin typeface="+mj-lt"/>
              </a:rPr>
              <a:t>Effective Data Management</a:t>
            </a:r>
          </a:p>
          <a:p>
            <a:pPr>
              <a:spcAft>
                <a:spcPts val="1200"/>
              </a:spcAft>
            </a:pPr>
            <a:r>
              <a:rPr lang="en-GB" sz="2800" dirty="0" smtClean="0">
                <a:solidFill>
                  <a:schemeClr val="accent2">
                    <a:lumMod val="50000"/>
                  </a:schemeClr>
                </a:solidFill>
                <a:latin typeface="+mj-lt"/>
              </a:rPr>
              <a:t>Marine </a:t>
            </a:r>
            <a:r>
              <a:rPr lang="en-GB" sz="2800" dirty="0" smtClean="0">
                <a:solidFill>
                  <a:schemeClr val="accent2">
                    <a:lumMod val="50000"/>
                  </a:schemeClr>
                </a:solidFill>
                <a:latin typeface="+mj-lt"/>
              </a:rPr>
              <a:t>Spatial Data Infrastructure (MSDI)</a:t>
            </a:r>
          </a:p>
          <a:p>
            <a:pPr>
              <a:spcAft>
                <a:spcPts val="1200"/>
              </a:spcAft>
            </a:pPr>
            <a:r>
              <a:rPr lang="en-GB" sz="2800" dirty="0" smtClean="0">
                <a:solidFill>
                  <a:schemeClr val="accent2">
                    <a:lumMod val="50000"/>
                  </a:schemeClr>
                </a:solidFill>
                <a:latin typeface="+mj-lt"/>
              </a:rPr>
              <a:t>Marine Spatial Planning</a:t>
            </a:r>
          </a:p>
          <a:p>
            <a:pPr>
              <a:spcAft>
                <a:spcPts val="1200"/>
              </a:spcAft>
            </a:pPr>
            <a:r>
              <a:rPr lang="en-GB" sz="2800" dirty="0" err="1" smtClean="0">
                <a:solidFill>
                  <a:schemeClr val="accent2">
                    <a:lumMod val="50000"/>
                  </a:schemeClr>
                </a:solidFill>
                <a:latin typeface="+mj-lt"/>
              </a:rPr>
              <a:t>OceanWise</a:t>
            </a:r>
            <a:r>
              <a:rPr lang="en-GB" sz="2800" dirty="0" smtClean="0">
                <a:solidFill>
                  <a:schemeClr val="accent2">
                    <a:lumMod val="50000"/>
                  </a:schemeClr>
                </a:solidFill>
                <a:latin typeface="+mj-lt"/>
              </a:rPr>
              <a:t>  Products and Services</a:t>
            </a:r>
          </a:p>
          <a:p>
            <a:pPr>
              <a:spcAft>
                <a:spcPts val="1200"/>
              </a:spcAft>
            </a:pPr>
            <a:r>
              <a:rPr lang="en-GB" sz="2800" dirty="0" smtClean="0">
                <a:solidFill>
                  <a:schemeClr val="accent2">
                    <a:lumMod val="50000"/>
                  </a:schemeClr>
                </a:solidFill>
                <a:latin typeface="+mj-lt"/>
              </a:rPr>
              <a:t>Case Study - Ports and GIS</a:t>
            </a:r>
          </a:p>
          <a:p>
            <a:pPr>
              <a:spcAft>
                <a:spcPts val="1200"/>
              </a:spcAft>
            </a:pPr>
            <a:r>
              <a:rPr lang="en-GB" sz="2800" dirty="0" smtClean="0">
                <a:solidFill>
                  <a:schemeClr val="accent2">
                    <a:lumMod val="50000"/>
                  </a:schemeClr>
                </a:solidFill>
                <a:latin typeface="+mj-lt"/>
              </a:rPr>
              <a:t>Conclusions</a:t>
            </a:r>
          </a:p>
        </p:txBody>
      </p:sp>
      <p:sp>
        <p:nvSpPr>
          <p:cNvPr id="3" name="Title 2"/>
          <p:cNvSpPr>
            <a:spLocks noGrp="1"/>
          </p:cNvSpPr>
          <p:nvPr>
            <p:ph type="title"/>
          </p:nvPr>
        </p:nvSpPr>
        <p:spPr>
          <a:xfrm>
            <a:off x="467544" y="692696"/>
            <a:ext cx="8229600" cy="704088"/>
          </a:xfrm>
        </p:spPr>
        <p:txBody>
          <a:bodyPr>
            <a:normAutofit/>
          </a:bodyPr>
          <a:lstStyle/>
          <a:p>
            <a:r>
              <a:rPr lang="en-US" b="1" dirty="0" smtClean="0"/>
              <a:t>Content</a:t>
            </a:r>
            <a:endParaRPr lang="en-US" b="1" dirty="0"/>
          </a:p>
        </p:txBody>
      </p:sp>
      <p:sp>
        <p:nvSpPr>
          <p:cNvPr id="4" name="Footer Placeholder 3"/>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0547"/>
            <a:ext cx="8229600" cy="678398"/>
          </a:xfrm>
        </p:spPr>
        <p:txBody>
          <a:bodyPr>
            <a:normAutofit/>
          </a:bodyPr>
          <a:lstStyle/>
          <a:p>
            <a:r>
              <a:rPr lang="en-GB" sz="3600" b="1" dirty="0" smtClean="0"/>
              <a:t>Marine Themes</a:t>
            </a:r>
            <a:endParaRPr lang="en-US" sz="3600" b="1" dirty="0"/>
          </a:p>
        </p:txBody>
      </p:sp>
      <p:sp>
        <p:nvSpPr>
          <p:cNvPr id="10" name="Title 1"/>
          <p:cNvSpPr txBox="1">
            <a:spLocks/>
          </p:cNvSpPr>
          <p:nvPr/>
        </p:nvSpPr>
        <p:spPr bwMode="auto">
          <a:xfrm>
            <a:off x="6479189" y="1593668"/>
            <a:ext cx="2521124" cy="4283604"/>
          </a:xfrm>
          <a:prstGeom prst="rect">
            <a:avLst/>
          </a:prstGeom>
          <a:noFill/>
          <a:ln>
            <a:miter lim="800000"/>
            <a:headEnd/>
            <a:tailEnd/>
          </a:ln>
        </p:spPr>
        <p:txBody>
          <a:bodyPr vert="horz" wrap="square" lIns="0" rIns="0" bIns="0" numCol="1" anchor="t" anchorCtr="0" compatLnSpc="1">
            <a:prstTxWarp prst="textNoShape">
              <a:avLst/>
            </a:prstTxWarp>
            <a:noAutofit/>
          </a:bodyPr>
          <a:lstStyle/>
          <a:p>
            <a:pPr marL="342900" lvl="0" indent="-342900" defTabSz="914400" fontAlgn="auto">
              <a:spcAft>
                <a:spcPts val="600"/>
              </a:spcAft>
              <a:buFont typeface="Arial" pitchFamily="34" charset="0"/>
              <a:buChar char="•"/>
              <a:defRPr/>
            </a:pPr>
            <a:r>
              <a:rPr lang="en-GB" sz="2000" dirty="0" smtClean="0">
                <a:solidFill>
                  <a:schemeClr val="accent2">
                    <a:lumMod val="50000"/>
                  </a:schemeClr>
                </a:solidFill>
                <a:latin typeface="+mj-lt"/>
              </a:rPr>
              <a:t>Best available chart derived or source data used as input</a:t>
            </a:r>
          </a:p>
          <a:p>
            <a:pPr marL="342900" lvl="0" indent="-342900" defTabSz="914400" fontAlgn="auto">
              <a:spcAft>
                <a:spcPts val="600"/>
              </a:spcAft>
              <a:buFont typeface="Arial" pitchFamily="34" charset="0"/>
              <a:buChar char="•"/>
              <a:defRPr/>
            </a:pPr>
            <a:r>
              <a:rPr lang="en-GB" sz="2000" dirty="0" smtClean="0">
                <a:solidFill>
                  <a:schemeClr val="accent2">
                    <a:lumMod val="50000"/>
                  </a:schemeClr>
                </a:solidFill>
                <a:latin typeface="+mj-lt"/>
              </a:rPr>
              <a:t>Improved de-confliction  </a:t>
            </a:r>
          </a:p>
          <a:p>
            <a:pPr marL="342900" lvl="0" indent="-342900">
              <a:spcAft>
                <a:spcPts val="600"/>
              </a:spcAft>
              <a:buFont typeface="Arial" pitchFamily="34" charset="0"/>
              <a:buChar char="•"/>
              <a:defRPr/>
            </a:pPr>
            <a:r>
              <a:rPr lang="en-GB" sz="2000" dirty="0" smtClean="0">
                <a:solidFill>
                  <a:schemeClr val="accent2">
                    <a:lumMod val="50000"/>
                  </a:schemeClr>
                </a:solidFill>
                <a:latin typeface="+mj-lt"/>
              </a:rPr>
              <a:t>Contiguous feature geometry</a:t>
            </a:r>
            <a:endParaRPr lang="en-GB" sz="2000" dirty="0">
              <a:solidFill>
                <a:schemeClr val="accent2">
                  <a:lumMod val="50000"/>
                </a:schemeClr>
              </a:solidFill>
              <a:latin typeface="+mj-lt"/>
            </a:endParaRPr>
          </a:p>
          <a:p>
            <a:pPr marL="342900" lvl="0" indent="-342900" defTabSz="914400" fontAlgn="auto">
              <a:spcAft>
                <a:spcPts val="600"/>
              </a:spcAft>
              <a:buFont typeface="Arial" pitchFamily="34" charset="0"/>
              <a:buChar char="•"/>
              <a:defRPr/>
            </a:pPr>
            <a:r>
              <a:rPr lang="en-GB" sz="2000" dirty="0" smtClean="0">
                <a:solidFill>
                  <a:schemeClr val="accent2">
                    <a:lumMod val="50000"/>
                  </a:schemeClr>
                </a:solidFill>
                <a:latin typeface="+mj-lt"/>
              </a:rPr>
              <a:t>Uncomplicated easy to use attribution</a:t>
            </a:r>
          </a:p>
          <a:p>
            <a:pPr marL="342900" lvl="0" indent="-342900" defTabSz="914400" fontAlgn="auto">
              <a:spcAft>
                <a:spcPts val="600"/>
              </a:spcAft>
              <a:buFont typeface="Arial" pitchFamily="34" charset="0"/>
              <a:buChar char="•"/>
              <a:defRPr/>
            </a:pPr>
            <a:r>
              <a:rPr lang="en-GB" sz="2000" dirty="0" smtClean="0">
                <a:solidFill>
                  <a:schemeClr val="accent2">
                    <a:lumMod val="50000"/>
                  </a:schemeClr>
                </a:solidFill>
                <a:latin typeface="+mj-lt"/>
              </a:rPr>
              <a:t>Retains scaled Elevation Layers</a:t>
            </a: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GB" sz="2000" i="0" u="none" strike="noStrike" kern="1200" cap="none" spc="0" normalizeH="0" baseline="0" noProof="0" dirty="0">
              <a:ln>
                <a:noFill/>
              </a:ln>
              <a:solidFill>
                <a:schemeClr val="tx2"/>
              </a:solidFill>
              <a:effectLst/>
              <a:uLnTx/>
              <a:uFillTx/>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584358"/>
            <a:ext cx="5907789" cy="429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02069" y="5589240"/>
            <a:ext cx="2971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050" dirty="0"/>
              <a:t>Source: UKHO, </a:t>
            </a:r>
            <a:r>
              <a:rPr lang="en-US" sz="1050" dirty="0" smtClean="0"/>
              <a:t>OceanWise</a:t>
            </a:r>
            <a:endParaRPr lang="en-US" sz="1050" dirty="0"/>
          </a:p>
        </p:txBody>
      </p:sp>
      <p:sp>
        <p:nvSpPr>
          <p:cNvPr id="8" name="Footer Placeholder 7"/>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1131400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49456"/>
            <a:ext cx="8229600" cy="591312"/>
          </a:xfrm>
        </p:spPr>
        <p:txBody>
          <a:bodyPr>
            <a:noAutofit/>
          </a:bodyPr>
          <a:lstStyle/>
          <a:p>
            <a:r>
              <a:rPr lang="en-GB" sz="3600" b="1" dirty="0" smtClean="0"/>
              <a:t>Marine Themes - Features</a:t>
            </a:r>
            <a:endParaRPr lang="en-GB" sz="3600" b="1" dirty="0"/>
          </a:p>
        </p:txBody>
      </p:sp>
      <p:sp>
        <p:nvSpPr>
          <p:cNvPr id="8" name="Content Placeholder 7"/>
          <p:cNvSpPr>
            <a:spLocks noGrp="1"/>
          </p:cNvSpPr>
          <p:nvPr>
            <p:ph idx="1"/>
          </p:nvPr>
        </p:nvSpPr>
        <p:spPr>
          <a:xfrm>
            <a:off x="381000" y="1700808"/>
            <a:ext cx="8458200" cy="4320480"/>
          </a:xfrm>
        </p:spPr>
        <p:txBody>
          <a:bodyPr>
            <a:normAutofit lnSpcReduction="10000"/>
          </a:bodyPr>
          <a:lstStyle/>
          <a:p>
            <a:pPr>
              <a:spcAft>
                <a:spcPts val="600"/>
              </a:spcAft>
            </a:pPr>
            <a:r>
              <a:rPr lang="en-GB" sz="2400" dirty="0" smtClean="0">
                <a:solidFill>
                  <a:schemeClr val="accent2">
                    <a:lumMod val="50000"/>
                  </a:schemeClr>
                </a:solidFill>
                <a:latin typeface="+mj-lt"/>
              </a:rPr>
              <a:t>Third Generation Digital Marine Mapping</a:t>
            </a:r>
          </a:p>
          <a:p>
            <a:pPr>
              <a:spcAft>
                <a:spcPts val="600"/>
              </a:spcAft>
            </a:pPr>
            <a:r>
              <a:rPr lang="en-GB" sz="2400" dirty="0" smtClean="0">
                <a:solidFill>
                  <a:schemeClr val="accent2">
                    <a:lumMod val="50000"/>
                  </a:schemeClr>
                </a:solidFill>
                <a:latin typeface="+mj-lt"/>
              </a:rPr>
              <a:t>Converts </a:t>
            </a:r>
            <a:r>
              <a:rPr lang="en-GB" sz="2400" dirty="0" smtClean="0">
                <a:solidFill>
                  <a:schemeClr val="accent2">
                    <a:lumMod val="50000"/>
                  </a:schemeClr>
                </a:solidFill>
                <a:latin typeface="+mj-lt"/>
              </a:rPr>
              <a:t>HO </a:t>
            </a:r>
            <a:r>
              <a:rPr lang="en-GB" sz="2400" dirty="0" smtClean="0">
                <a:solidFill>
                  <a:schemeClr val="accent2">
                    <a:lumMod val="50000"/>
                  </a:schemeClr>
                </a:solidFill>
                <a:latin typeface="+mj-lt"/>
              </a:rPr>
              <a:t>source data formats e.g. S-57 to GIS</a:t>
            </a:r>
          </a:p>
          <a:p>
            <a:pPr>
              <a:spcAft>
                <a:spcPts val="600"/>
              </a:spcAft>
            </a:pPr>
            <a:r>
              <a:rPr lang="en-GB" sz="2400" dirty="0" smtClean="0">
                <a:solidFill>
                  <a:schemeClr val="accent2">
                    <a:lumMod val="50000"/>
                  </a:schemeClr>
                </a:solidFill>
                <a:latin typeface="+mj-lt"/>
              </a:rPr>
              <a:t>Starts to address problems of re-engineering data from product i.e. ENCs to seamless GIS layers i.e. no fragmented geometry</a:t>
            </a:r>
          </a:p>
          <a:p>
            <a:pPr>
              <a:spcAft>
                <a:spcPts val="600"/>
              </a:spcAft>
            </a:pPr>
            <a:r>
              <a:rPr lang="en-GB" sz="2400" dirty="0" smtClean="0">
                <a:solidFill>
                  <a:schemeClr val="accent2">
                    <a:lumMod val="50000"/>
                  </a:schemeClr>
                </a:solidFill>
                <a:latin typeface="+mj-lt"/>
              </a:rPr>
              <a:t>Categorised according to INSPIRE Annexes (Themes)</a:t>
            </a:r>
          </a:p>
          <a:p>
            <a:pPr>
              <a:spcAft>
                <a:spcPts val="600"/>
              </a:spcAft>
            </a:pPr>
            <a:r>
              <a:rPr lang="en-GB" sz="2400" dirty="0" smtClean="0">
                <a:solidFill>
                  <a:schemeClr val="accent2">
                    <a:lumMod val="50000"/>
                  </a:schemeClr>
                </a:solidFill>
                <a:latin typeface="+mj-lt"/>
              </a:rPr>
              <a:t>Simplified and easily understood attribute structure</a:t>
            </a:r>
          </a:p>
          <a:p>
            <a:pPr>
              <a:spcAft>
                <a:spcPts val="600"/>
              </a:spcAft>
            </a:pPr>
            <a:r>
              <a:rPr lang="en-GB" sz="2400" dirty="0" smtClean="0">
                <a:solidFill>
                  <a:schemeClr val="accent2">
                    <a:lumMod val="50000"/>
                  </a:schemeClr>
                </a:solidFill>
                <a:latin typeface="+mj-lt"/>
              </a:rPr>
              <a:t>Supports MEDIN vision of definitive reference data sets</a:t>
            </a:r>
          </a:p>
          <a:p>
            <a:pPr>
              <a:spcAft>
                <a:spcPts val="600"/>
              </a:spcAft>
            </a:pPr>
            <a:r>
              <a:rPr lang="en-GB" sz="2400" dirty="0" smtClean="0">
                <a:solidFill>
                  <a:schemeClr val="accent2">
                    <a:lumMod val="50000"/>
                  </a:schemeClr>
                </a:solidFill>
                <a:latin typeface="+mj-lt"/>
              </a:rPr>
              <a:t>Shared Public Sector pricing </a:t>
            </a:r>
            <a:r>
              <a:rPr lang="en-GB" sz="2400" dirty="0">
                <a:solidFill>
                  <a:schemeClr val="accent2">
                    <a:lumMod val="50000"/>
                  </a:schemeClr>
                </a:solidFill>
                <a:latin typeface="+mj-lt"/>
              </a:rPr>
              <a:t>m</a:t>
            </a:r>
            <a:r>
              <a:rPr lang="en-GB" sz="2400" dirty="0" smtClean="0">
                <a:solidFill>
                  <a:schemeClr val="accent2">
                    <a:lumMod val="50000"/>
                  </a:schemeClr>
                </a:solidFill>
                <a:latin typeface="+mj-lt"/>
              </a:rPr>
              <a:t>odel</a:t>
            </a:r>
          </a:p>
          <a:p>
            <a:pPr>
              <a:spcAft>
                <a:spcPts val="600"/>
              </a:spcAft>
            </a:pPr>
            <a:r>
              <a:rPr lang="en-GB" sz="2400" dirty="0" smtClean="0">
                <a:solidFill>
                  <a:schemeClr val="accent2">
                    <a:lumMod val="50000"/>
                  </a:schemeClr>
                </a:solidFill>
                <a:latin typeface="+mj-lt"/>
              </a:rPr>
              <a:t>Land – Sea harmonisation </a:t>
            </a:r>
            <a:r>
              <a:rPr lang="en-GB" sz="2400" dirty="0" smtClean="0">
                <a:solidFill>
                  <a:schemeClr val="accent2">
                    <a:lumMod val="50000"/>
                  </a:schemeClr>
                </a:solidFill>
                <a:latin typeface="+mj-lt"/>
              </a:rPr>
              <a:t>“ready”</a:t>
            </a:r>
            <a:endParaRPr lang="en-GB" sz="2000" dirty="0">
              <a:solidFill>
                <a:schemeClr val="accent2">
                  <a:lumMod val="50000"/>
                </a:schemeClr>
              </a:solidFill>
              <a:latin typeface="+mj-lt"/>
            </a:endParaRPr>
          </a:p>
        </p:txBody>
      </p:sp>
      <p:sp>
        <p:nvSpPr>
          <p:cNvPr id="5" name="Footer Placeholder 4"/>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7105774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692696"/>
            <a:ext cx="8229600" cy="591312"/>
          </a:xfrm>
        </p:spPr>
        <p:txBody>
          <a:bodyPr>
            <a:noAutofit/>
          </a:bodyPr>
          <a:lstStyle/>
          <a:p>
            <a:r>
              <a:rPr lang="en-GB" sz="3600" b="1" dirty="0" smtClean="0"/>
              <a:t>Specification</a:t>
            </a:r>
            <a:endParaRPr lang="en-GB" sz="3600" b="1" dirty="0"/>
          </a:p>
        </p:txBody>
      </p:sp>
      <p:sp>
        <p:nvSpPr>
          <p:cNvPr id="8" name="Content Placeholder 7"/>
          <p:cNvSpPr>
            <a:spLocks noGrp="1"/>
          </p:cNvSpPr>
          <p:nvPr>
            <p:ph idx="1"/>
          </p:nvPr>
        </p:nvSpPr>
        <p:spPr>
          <a:xfrm>
            <a:off x="360824" y="1340768"/>
            <a:ext cx="8763000" cy="4392488"/>
          </a:xfrm>
        </p:spPr>
        <p:txBody>
          <a:bodyPr>
            <a:noAutofit/>
          </a:bodyPr>
          <a:lstStyle/>
          <a:p>
            <a:pPr>
              <a:spcBef>
                <a:spcPts val="0"/>
              </a:spcBef>
              <a:spcAft>
                <a:spcPts val="600"/>
              </a:spcAft>
            </a:pPr>
            <a:r>
              <a:rPr lang="en-GB" sz="2400" dirty="0" smtClean="0">
                <a:solidFill>
                  <a:schemeClr val="accent2">
                    <a:lumMod val="50000"/>
                  </a:schemeClr>
                </a:solidFill>
                <a:latin typeface="+mj-lt"/>
              </a:rPr>
              <a:t>Themes developed according to </a:t>
            </a:r>
            <a:r>
              <a:rPr lang="en-GB" sz="2400" dirty="0" smtClean="0">
                <a:solidFill>
                  <a:schemeClr val="accent2">
                    <a:lumMod val="50000"/>
                  </a:schemeClr>
                </a:solidFill>
                <a:latin typeface="+mj-lt"/>
              </a:rPr>
              <a:t>EC INSPIRE </a:t>
            </a:r>
            <a:r>
              <a:rPr lang="en-GB" sz="2400" dirty="0" smtClean="0">
                <a:solidFill>
                  <a:schemeClr val="accent2">
                    <a:lumMod val="50000"/>
                  </a:schemeClr>
                </a:solidFill>
                <a:latin typeface="+mj-lt"/>
              </a:rPr>
              <a:t>Annexes</a:t>
            </a:r>
          </a:p>
          <a:p>
            <a:pPr lvl="1">
              <a:spcBef>
                <a:spcPts val="0"/>
              </a:spcBef>
              <a:spcAft>
                <a:spcPts val="600"/>
              </a:spcAft>
            </a:pPr>
            <a:r>
              <a:rPr lang="en-GB" sz="2000" dirty="0" smtClean="0">
                <a:solidFill>
                  <a:schemeClr val="accent2">
                    <a:lumMod val="50000"/>
                  </a:schemeClr>
                </a:solidFill>
                <a:latin typeface="+mj-lt"/>
              </a:rPr>
              <a:t>Elevation (always scaled)</a:t>
            </a:r>
          </a:p>
          <a:p>
            <a:pPr lvl="1">
              <a:spcBef>
                <a:spcPts val="0"/>
              </a:spcBef>
              <a:spcAft>
                <a:spcPts val="600"/>
              </a:spcAft>
            </a:pPr>
            <a:r>
              <a:rPr lang="en-GB" sz="2000" dirty="0" smtClean="0">
                <a:solidFill>
                  <a:schemeClr val="accent2">
                    <a:lumMod val="50000"/>
                  </a:schemeClr>
                </a:solidFill>
                <a:latin typeface="+mj-lt"/>
              </a:rPr>
              <a:t>Industrial Facilities (somewhat simplified/defined by regulator/asset owner)  </a:t>
            </a:r>
          </a:p>
          <a:p>
            <a:pPr lvl="1">
              <a:spcBef>
                <a:spcPts val="0"/>
              </a:spcBef>
              <a:spcAft>
                <a:spcPts val="600"/>
              </a:spcAft>
            </a:pPr>
            <a:r>
              <a:rPr lang="en-GB" sz="2000" dirty="0" smtClean="0">
                <a:solidFill>
                  <a:schemeClr val="accent2">
                    <a:lumMod val="50000"/>
                  </a:schemeClr>
                </a:solidFill>
                <a:latin typeface="+mj-lt"/>
              </a:rPr>
              <a:t>Administrative &amp; Management Units (somewhat simplified/defined in law)</a:t>
            </a:r>
            <a:endParaRPr lang="en-GB" sz="2000" dirty="0">
              <a:solidFill>
                <a:schemeClr val="accent2">
                  <a:lumMod val="50000"/>
                </a:schemeClr>
              </a:solidFill>
              <a:latin typeface="+mj-lt"/>
            </a:endParaRPr>
          </a:p>
          <a:p>
            <a:pPr lvl="1">
              <a:spcBef>
                <a:spcPts val="0"/>
              </a:spcBef>
              <a:spcAft>
                <a:spcPts val="600"/>
              </a:spcAft>
            </a:pPr>
            <a:r>
              <a:rPr lang="en-GB" sz="2000" dirty="0" smtClean="0">
                <a:solidFill>
                  <a:schemeClr val="accent2">
                    <a:lumMod val="50000"/>
                  </a:schemeClr>
                </a:solidFill>
                <a:latin typeface="+mj-lt"/>
              </a:rPr>
              <a:t>Geographical Regions (areas hierarchical plus points on interest - gazetteer)</a:t>
            </a:r>
            <a:endParaRPr lang="en-GB" sz="2000" dirty="0">
              <a:solidFill>
                <a:schemeClr val="accent2">
                  <a:lumMod val="50000"/>
                </a:schemeClr>
              </a:solidFill>
              <a:latin typeface="+mj-lt"/>
            </a:endParaRPr>
          </a:p>
          <a:p>
            <a:pPr lvl="1">
              <a:spcBef>
                <a:spcPts val="0"/>
              </a:spcBef>
              <a:spcAft>
                <a:spcPts val="600"/>
              </a:spcAft>
            </a:pPr>
            <a:r>
              <a:rPr lang="en-GB" sz="2000" dirty="0" smtClean="0">
                <a:solidFill>
                  <a:schemeClr val="accent2">
                    <a:lumMod val="50000"/>
                  </a:schemeClr>
                </a:solidFill>
                <a:latin typeface="+mj-lt"/>
              </a:rPr>
              <a:t>Shipwrecks and Obstructions (position/multiple geometry/attributes)</a:t>
            </a:r>
            <a:endParaRPr lang="en-GB" sz="2000" dirty="0">
              <a:solidFill>
                <a:schemeClr val="accent2">
                  <a:lumMod val="50000"/>
                </a:schemeClr>
              </a:solidFill>
              <a:latin typeface="+mj-lt"/>
            </a:endParaRPr>
          </a:p>
          <a:p>
            <a:pPr lvl="1">
              <a:spcBef>
                <a:spcPts val="0"/>
              </a:spcBef>
              <a:spcAft>
                <a:spcPts val="600"/>
              </a:spcAft>
            </a:pPr>
            <a:r>
              <a:rPr lang="en-GB" sz="2000" dirty="0" smtClean="0">
                <a:solidFill>
                  <a:schemeClr val="accent2">
                    <a:lumMod val="50000"/>
                  </a:schemeClr>
                </a:solidFill>
                <a:latin typeface="+mj-lt"/>
              </a:rPr>
              <a:t>Geology (scaled)</a:t>
            </a:r>
          </a:p>
          <a:p>
            <a:pPr lvl="1">
              <a:spcBef>
                <a:spcPts val="0"/>
              </a:spcBef>
              <a:spcAft>
                <a:spcPts val="600"/>
              </a:spcAft>
            </a:pPr>
            <a:r>
              <a:rPr lang="en-GB" sz="2000" dirty="0" smtClean="0">
                <a:solidFill>
                  <a:schemeClr val="accent2">
                    <a:lumMod val="50000"/>
                  </a:schemeClr>
                </a:solidFill>
                <a:latin typeface="+mj-lt"/>
              </a:rPr>
              <a:t>Tides (hierarchical)</a:t>
            </a:r>
            <a:endParaRPr lang="en-GB" sz="2000" dirty="0">
              <a:solidFill>
                <a:schemeClr val="accent2">
                  <a:lumMod val="50000"/>
                </a:schemeClr>
              </a:solidFill>
              <a:latin typeface="+mj-lt"/>
            </a:endParaRPr>
          </a:p>
          <a:p>
            <a:pPr>
              <a:spcBef>
                <a:spcPts val="0"/>
              </a:spcBef>
              <a:spcAft>
                <a:spcPts val="600"/>
              </a:spcAft>
            </a:pPr>
            <a:r>
              <a:rPr lang="en-GB" sz="2400" dirty="0" smtClean="0">
                <a:solidFill>
                  <a:schemeClr val="accent2">
                    <a:lumMod val="50000"/>
                  </a:schemeClr>
                </a:solidFill>
                <a:latin typeface="+mj-lt"/>
              </a:rPr>
              <a:t>Elevation data aggregated into three scale bands</a:t>
            </a:r>
          </a:p>
          <a:p>
            <a:pPr lvl="1">
              <a:spcBef>
                <a:spcPts val="0"/>
              </a:spcBef>
              <a:spcAft>
                <a:spcPts val="600"/>
              </a:spcAft>
            </a:pPr>
            <a:r>
              <a:rPr lang="en-GB" sz="2000" dirty="0" smtClean="0">
                <a:solidFill>
                  <a:schemeClr val="accent2">
                    <a:lumMod val="50000"/>
                  </a:schemeClr>
                </a:solidFill>
                <a:latin typeface="+mj-lt"/>
              </a:rPr>
              <a:t>Small (&lt;1: 150,000)</a:t>
            </a:r>
          </a:p>
          <a:p>
            <a:pPr lvl="1">
              <a:spcBef>
                <a:spcPts val="0"/>
              </a:spcBef>
              <a:spcAft>
                <a:spcPts val="600"/>
              </a:spcAft>
            </a:pPr>
            <a:r>
              <a:rPr lang="en-GB" sz="2000" dirty="0" smtClean="0">
                <a:solidFill>
                  <a:schemeClr val="accent2">
                    <a:lumMod val="50000"/>
                  </a:schemeClr>
                </a:solidFill>
                <a:latin typeface="+mj-lt"/>
              </a:rPr>
              <a:t>Medium (1:30001  to 1: 150,000)</a:t>
            </a:r>
          </a:p>
          <a:p>
            <a:pPr lvl="1">
              <a:spcBef>
                <a:spcPts val="0"/>
              </a:spcBef>
              <a:spcAft>
                <a:spcPts val="600"/>
              </a:spcAft>
            </a:pPr>
            <a:r>
              <a:rPr lang="en-GB" sz="2000" dirty="0" smtClean="0">
                <a:solidFill>
                  <a:schemeClr val="accent2">
                    <a:lumMod val="50000"/>
                  </a:schemeClr>
                </a:solidFill>
                <a:latin typeface="+mj-lt"/>
              </a:rPr>
              <a:t>Large (&gt; 1: 30,000)</a:t>
            </a:r>
          </a:p>
        </p:txBody>
      </p:sp>
      <p:sp>
        <p:nvSpPr>
          <p:cNvPr id="5" name="Footer Placeholder 4"/>
          <p:cNvSpPr>
            <a:spLocks noGrp="1"/>
          </p:cNvSpPr>
          <p:nvPr>
            <p:ph type="ftr" sz="quarter" idx="3"/>
          </p:nvPr>
        </p:nvSpPr>
        <p:spPr/>
        <p:txBody>
          <a:bodyPr/>
          <a:lstStyle/>
          <a:p>
            <a:r>
              <a:rPr lang="en-GB" sz="1200" dirty="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1865239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2980"/>
            <a:ext cx="8229600" cy="678398"/>
          </a:xfrm>
        </p:spPr>
        <p:txBody>
          <a:bodyPr>
            <a:normAutofit/>
          </a:bodyPr>
          <a:lstStyle/>
          <a:p>
            <a:r>
              <a:rPr lang="en-GB" sz="3600" b="1" dirty="0" smtClean="0"/>
              <a:t>Marine Themes – Feature Layers</a:t>
            </a:r>
            <a:endParaRPr lang="en-US" sz="3600" b="1" dirty="0"/>
          </a:p>
        </p:txBody>
      </p:sp>
      <p:sp>
        <p:nvSpPr>
          <p:cNvPr id="10" name="Title 1"/>
          <p:cNvSpPr txBox="1">
            <a:spLocks/>
          </p:cNvSpPr>
          <p:nvPr/>
        </p:nvSpPr>
        <p:spPr bwMode="auto">
          <a:xfrm>
            <a:off x="6285631" y="1432255"/>
            <a:ext cx="2753867" cy="4668099"/>
          </a:xfrm>
          <a:prstGeom prst="rect">
            <a:avLst/>
          </a:prstGeom>
          <a:noFill/>
          <a:ln>
            <a:miter lim="800000"/>
            <a:headEnd/>
            <a:tailEnd/>
          </a:ln>
        </p:spPr>
        <p:txBody>
          <a:bodyPr vert="horz" wrap="square" lIns="0" rIns="0" bIns="0" numCol="1" anchor="t" anchorCtr="0" compatLnSpc="1">
            <a:prstTxWarp prst="textNoShape">
              <a:avLst/>
            </a:prstTxWarp>
            <a:noAutofit/>
          </a:bodyPr>
          <a:lstStyle/>
          <a:p>
            <a:pPr marL="342900" lvl="0" indent="-342900" defTabSz="914400" fontAlgn="auto">
              <a:spcAft>
                <a:spcPts val="1200"/>
              </a:spcAft>
              <a:buFont typeface="Arial" pitchFamily="34" charset="0"/>
              <a:buChar char="•"/>
              <a:defRPr/>
            </a:pPr>
            <a:r>
              <a:rPr lang="en-US" sz="2200" dirty="0" smtClean="0">
                <a:solidFill>
                  <a:schemeClr val="tx2"/>
                </a:solidFill>
                <a:latin typeface="+mj-lt"/>
              </a:rPr>
              <a:t>Elevation --</a:t>
            </a:r>
            <a:br>
              <a:rPr lang="en-US" sz="2200" dirty="0" smtClean="0">
                <a:solidFill>
                  <a:schemeClr val="tx2"/>
                </a:solidFill>
                <a:latin typeface="+mj-lt"/>
              </a:rPr>
            </a:br>
            <a:r>
              <a:rPr lang="en-US" sz="2200" dirty="0" smtClean="0">
                <a:solidFill>
                  <a:schemeClr val="tx2"/>
                </a:solidFill>
                <a:latin typeface="+mj-lt"/>
              </a:rPr>
              <a:t>Small Medium  &amp; Large Scale</a:t>
            </a:r>
          </a:p>
          <a:p>
            <a:pPr marL="342900" lvl="0" indent="-342900" defTabSz="914400" fontAlgn="auto">
              <a:spcAft>
                <a:spcPts val="1200"/>
              </a:spcAft>
              <a:buFont typeface="Arial" pitchFamily="34" charset="0"/>
              <a:buChar char="•"/>
              <a:defRPr/>
            </a:pPr>
            <a:r>
              <a:rPr lang="en-US" sz="2200" dirty="0" smtClean="0">
                <a:solidFill>
                  <a:schemeClr val="tx2"/>
                </a:solidFill>
                <a:latin typeface="+mj-lt"/>
              </a:rPr>
              <a:t>Shipwrecks &amp; Obstructions</a:t>
            </a:r>
          </a:p>
          <a:p>
            <a:pPr marL="342900" lvl="0" indent="-342900" defTabSz="914400" fontAlgn="auto">
              <a:spcAft>
                <a:spcPts val="1200"/>
              </a:spcAft>
              <a:buFont typeface="Arial" pitchFamily="34" charset="0"/>
              <a:buChar char="•"/>
              <a:defRPr/>
            </a:pPr>
            <a:r>
              <a:rPr lang="en-US" sz="2200" dirty="0" smtClean="0">
                <a:solidFill>
                  <a:schemeClr val="tx2"/>
                </a:solidFill>
                <a:latin typeface="+mj-lt"/>
              </a:rPr>
              <a:t>Industrial Facilities</a:t>
            </a:r>
          </a:p>
          <a:p>
            <a:pPr marL="342900" lvl="0" indent="-342900" defTabSz="914400" fontAlgn="auto">
              <a:spcAft>
                <a:spcPts val="1200"/>
              </a:spcAft>
              <a:buFont typeface="Arial" pitchFamily="34" charset="0"/>
              <a:buChar char="•"/>
              <a:defRPr/>
            </a:pPr>
            <a:r>
              <a:rPr lang="en-US" sz="2200" dirty="0" smtClean="0">
                <a:solidFill>
                  <a:schemeClr val="tx2"/>
                </a:solidFill>
                <a:latin typeface="+mj-lt"/>
              </a:rPr>
              <a:t>Transport</a:t>
            </a:r>
          </a:p>
          <a:p>
            <a:pPr marL="342900" lvl="0" indent="-342900" defTabSz="914400" fontAlgn="auto">
              <a:spcAft>
                <a:spcPts val="1200"/>
              </a:spcAft>
              <a:buFont typeface="Arial" pitchFamily="34" charset="0"/>
              <a:buChar char="•"/>
              <a:defRPr/>
            </a:pPr>
            <a:r>
              <a:rPr lang="en-US" sz="2200" dirty="0" smtClean="0">
                <a:solidFill>
                  <a:schemeClr val="tx2"/>
                </a:solidFill>
                <a:latin typeface="+mj-lt"/>
              </a:rPr>
              <a:t>Administrative &amp; </a:t>
            </a:r>
            <a:r>
              <a:rPr lang="en-US" sz="2200" dirty="0">
                <a:solidFill>
                  <a:schemeClr val="tx2"/>
                </a:solidFill>
                <a:latin typeface="+mj-lt"/>
              </a:rPr>
              <a:t>Management </a:t>
            </a:r>
            <a:r>
              <a:rPr lang="en-US" sz="2200" dirty="0" smtClean="0">
                <a:solidFill>
                  <a:schemeClr val="tx2"/>
                </a:solidFill>
                <a:latin typeface="+mj-lt"/>
              </a:rPr>
              <a:t>Units</a:t>
            </a:r>
          </a:p>
          <a:p>
            <a:pPr marL="342900" lvl="0" indent="-342900" defTabSz="914400" fontAlgn="auto">
              <a:spcAft>
                <a:spcPts val="1200"/>
              </a:spcAft>
              <a:buFont typeface="Arial" pitchFamily="34" charset="0"/>
              <a:buChar char="•"/>
              <a:defRPr/>
            </a:pPr>
            <a:r>
              <a:rPr lang="en-US" sz="2200" dirty="0" smtClean="0">
                <a:solidFill>
                  <a:schemeClr val="tx2"/>
                </a:solidFill>
                <a:latin typeface="+mj-lt"/>
              </a:rPr>
              <a:t>Geographical Regions (L/M/S)</a:t>
            </a:r>
            <a:endParaRPr kumimoji="0" lang="en-GB" sz="2200" i="0" u="none" strike="noStrike" kern="1200" cap="none" spc="0" normalizeH="0" baseline="0" noProof="0" dirty="0" smtClean="0">
              <a:ln>
                <a:noFill/>
              </a:ln>
              <a:solidFill>
                <a:schemeClr val="tx2"/>
              </a:solidFill>
              <a:effectLst/>
              <a:uLnTx/>
              <a:uFillTx/>
              <a:latin typeface="+mj-lt"/>
            </a:endParaRPr>
          </a:p>
          <a:p>
            <a:pPr marL="0" marR="0" lvl="0" indent="0" algn="l" defTabSz="914400" rtl="0" eaLnBrk="1" fontAlgn="auto" latinLnBrk="0" hangingPunct="1">
              <a:lnSpc>
                <a:spcPct val="100000"/>
              </a:lnSpc>
              <a:spcBef>
                <a:spcPct val="0"/>
              </a:spcBef>
              <a:spcAft>
                <a:spcPts val="1200"/>
              </a:spcAft>
              <a:buClrTx/>
              <a:buSzTx/>
              <a:buFontTx/>
              <a:buNone/>
              <a:tabLst/>
              <a:defRPr/>
            </a:pPr>
            <a:endParaRPr kumimoji="0" lang="en-GB" sz="2200" i="0" u="none" strike="noStrike" kern="1200" cap="none" spc="0" normalizeH="0" baseline="0" noProof="0" dirty="0">
              <a:ln>
                <a:noFill/>
              </a:ln>
              <a:solidFill>
                <a:schemeClr val="tx2"/>
              </a:solidFill>
              <a:effectLst/>
              <a:uLnTx/>
              <a:uFillTx/>
            </a:endParaRPr>
          </a:p>
        </p:txBody>
      </p:sp>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105" y="1396654"/>
            <a:ext cx="5734050"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41" y="5961854"/>
            <a:ext cx="4861951" cy="276999"/>
          </a:xfrm>
          <a:prstGeom prst="rect">
            <a:avLst/>
          </a:prstGeom>
          <a:noFill/>
        </p:spPr>
        <p:txBody>
          <a:bodyPr wrap="square" rtlCol="0">
            <a:spAutoFit/>
          </a:bodyPr>
          <a:lstStyle/>
          <a:p>
            <a:r>
              <a:rPr lang="en-GB" sz="1200" dirty="0" smtClean="0">
                <a:latin typeface="Arial" pitchFamily="34" charset="0"/>
                <a:cs typeface="Arial" pitchFamily="34" charset="0"/>
              </a:rPr>
              <a:t>© Ordnance Survey 2012, Vector Map District</a:t>
            </a:r>
            <a:endParaRPr lang="en-GB" sz="1200" dirty="0">
              <a:latin typeface="Arial" pitchFamily="34" charset="0"/>
              <a:cs typeface="Arial" pitchFamily="34" charset="0"/>
            </a:endParaRPr>
          </a:p>
        </p:txBody>
      </p:sp>
      <p:sp>
        <p:nvSpPr>
          <p:cNvPr id="7" name="Footer Placeholder 6"/>
          <p:cNvSpPr>
            <a:spLocks noGrp="1"/>
          </p:cNvSpPr>
          <p:nvPr>
            <p:ph type="ftr" sz="quarter" idx="3"/>
          </p:nvPr>
        </p:nvSpPr>
        <p:spPr/>
        <p:txBody>
          <a:bodyPr/>
          <a:lstStyle/>
          <a:p>
            <a:r>
              <a:rPr lang="en-GB" sz="1200" dirty="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36293254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484"/>
            <a:ext cx="8229600" cy="678398"/>
          </a:xfrm>
        </p:spPr>
        <p:txBody>
          <a:bodyPr>
            <a:normAutofit/>
          </a:bodyPr>
          <a:lstStyle/>
          <a:p>
            <a:r>
              <a:rPr lang="en-GB" sz="3600" b="1" dirty="0" smtClean="0"/>
              <a:t>Marine Themes – Attribution</a:t>
            </a:r>
            <a:endParaRPr lang="en-US" sz="36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927" y="2042976"/>
            <a:ext cx="5067300" cy="310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5652120" y="1556792"/>
            <a:ext cx="3213464" cy="4480560"/>
          </a:xfrm>
          <a:prstGeom prst="rect">
            <a:avLst/>
          </a:prstGeom>
          <a:noFill/>
          <a:ln>
            <a:miter lim="800000"/>
            <a:headEnd/>
            <a:tailEnd/>
          </a:ln>
        </p:spPr>
        <p:txBody>
          <a:bodyPr vert="horz" wrap="square" lIns="0" rIns="0" bIns="0" numCol="1" anchor="t" anchorCtr="0" compatLnSpc="1">
            <a:prstTxWarp prst="textNoShape">
              <a:avLst/>
            </a:prstTxWarp>
            <a:noAutofit/>
          </a:bodyPr>
          <a:lstStyle/>
          <a:p>
            <a:pPr marL="342900" lvl="0" indent="-342900" defTabSz="914400" fontAlgn="auto">
              <a:spcAft>
                <a:spcPts val="900"/>
              </a:spcAft>
              <a:buFont typeface="Arial" pitchFamily="34" charset="0"/>
              <a:buChar char="•"/>
              <a:defRPr/>
            </a:pPr>
            <a:r>
              <a:rPr lang="en-GB" sz="2200" dirty="0" smtClean="0">
                <a:solidFill>
                  <a:schemeClr val="tx2"/>
                </a:solidFill>
                <a:latin typeface="+mj-lt"/>
              </a:rPr>
              <a:t>Supplied as GML</a:t>
            </a:r>
          </a:p>
          <a:p>
            <a:pPr marL="342900" lvl="0" indent="-342900" defTabSz="914400" fontAlgn="auto">
              <a:spcAft>
                <a:spcPts val="900"/>
              </a:spcAft>
              <a:buFont typeface="Arial" pitchFamily="34" charset="0"/>
              <a:buChar char="•"/>
              <a:defRPr/>
            </a:pPr>
            <a:r>
              <a:rPr kumimoji="0" lang="en-GB" sz="2200" i="0" u="none" strike="noStrike" kern="1200" cap="none" spc="0" normalizeH="0" baseline="0" noProof="0" dirty="0" smtClean="0">
                <a:ln>
                  <a:noFill/>
                </a:ln>
                <a:solidFill>
                  <a:schemeClr val="tx2"/>
                </a:solidFill>
                <a:effectLst/>
                <a:uLnTx/>
                <a:uFillTx/>
                <a:latin typeface="+mj-lt"/>
              </a:rPr>
              <a:t>Simplified attribute structure </a:t>
            </a:r>
          </a:p>
          <a:p>
            <a:pPr marL="342900" lvl="0" indent="-342900" defTabSz="914400" fontAlgn="auto">
              <a:spcAft>
                <a:spcPts val="900"/>
              </a:spcAft>
              <a:buFont typeface="Arial" pitchFamily="34" charset="0"/>
              <a:buChar char="•"/>
              <a:defRPr/>
            </a:pPr>
            <a:r>
              <a:rPr lang="en-GB" sz="2200" dirty="0" smtClean="0">
                <a:solidFill>
                  <a:schemeClr val="tx2"/>
                </a:solidFill>
                <a:latin typeface="+mj-lt"/>
              </a:rPr>
              <a:t>Akin </a:t>
            </a:r>
            <a:r>
              <a:rPr kumimoji="0" lang="en-GB" sz="2200" i="0" u="none" strike="noStrike" kern="1200" cap="none" spc="0" normalizeH="0" baseline="0" noProof="0" dirty="0" smtClean="0">
                <a:ln>
                  <a:noFill/>
                </a:ln>
                <a:solidFill>
                  <a:schemeClr val="tx2"/>
                </a:solidFill>
                <a:effectLst/>
                <a:uLnTx/>
                <a:uFillTx/>
                <a:latin typeface="+mj-lt"/>
              </a:rPr>
              <a:t>to OS </a:t>
            </a:r>
            <a:r>
              <a:rPr kumimoji="0" lang="en-GB" sz="2200" i="0" u="none" strike="noStrike" kern="1200" cap="none" spc="0" normalizeH="0" baseline="0" noProof="0" dirty="0" err="1" smtClean="0">
                <a:ln>
                  <a:noFill/>
                </a:ln>
                <a:solidFill>
                  <a:schemeClr val="tx2"/>
                </a:solidFill>
                <a:effectLst/>
                <a:uLnTx/>
                <a:uFillTx/>
                <a:latin typeface="+mj-lt"/>
              </a:rPr>
              <a:t>MasterMap</a:t>
            </a:r>
            <a:r>
              <a:rPr kumimoji="0" lang="en-GB" sz="2200" i="0" u="none" strike="noStrike" kern="1200" cap="none" spc="0" normalizeH="0" baseline="0" noProof="0" dirty="0" smtClean="0">
                <a:ln>
                  <a:noFill/>
                </a:ln>
                <a:solidFill>
                  <a:schemeClr val="tx2"/>
                </a:solidFill>
                <a:effectLst/>
                <a:uLnTx/>
                <a:uFillTx/>
                <a:latin typeface="+mj-lt"/>
              </a:rPr>
              <a:t> Topography Layer</a:t>
            </a:r>
          </a:p>
          <a:p>
            <a:pPr marL="342900" lvl="0" indent="-342900" defTabSz="914400" fontAlgn="auto">
              <a:spcAft>
                <a:spcPts val="900"/>
              </a:spcAft>
              <a:buFont typeface="Arial" pitchFamily="34" charset="0"/>
              <a:buChar char="•"/>
              <a:defRPr/>
            </a:pPr>
            <a:r>
              <a:rPr lang="en-GB" sz="2200" noProof="0" dirty="0" smtClean="0">
                <a:solidFill>
                  <a:schemeClr val="tx2"/>
                </a:solidFill>
                <a:latin typeface="+mj-lt"/>
              </a:rPr>
              <a:t>Understandable names</a:t>
            </a:r>
          </a:p>
          <a:p>
            <a:pPr marL="342900" lvl="0" indent="-342900" defTabSz="914400" fontAlgn="auto">
              <a:spcAft>
                <a:spcPts val="900"/>
              </a:spcAft>
              <a:buFont typeface="Arial" pitchFamily="34" charset="0"/>
              <a:buChar char="•"/>
              <a:defRPr/>
            </a:pPr>
            <a:r>
              <a:rPr kumimoji="0" lang="en-GB" sz="2200" i="0" u="none" strike="noStrike" kern="1200" cap="none" spc="0" normalizeH="0" baseline="0" dirty="0" smtClean="0">
                <a:ln>
                  <a:noFill/>
                </a:ln>
                <a:solidFill>
                  <a:schemeClr val="tx2"/>
                </a:solidFill>
                <a:effectLst/>
                <a:uLnTx/>
                <a:uFillTx/>
                <a:latin typeface="+mj-lt"/>
              </a:rPr>
              <a:t>Descriptive</a:t>
            </a:r>
            <a:r>
              <a:rPr kumimoji="0" lang="en-GB" sz="2200" i="0" u="none" strike="noStrike" kern="1200" cap="none" spc="0" normalizeH="0" dirty="0" smtClean="0">
                <a:ln>
                  <a:noFill/>
                </a:ln>
                <a:solidFill>
                  <a:schemeClr val="tx2"/>
                </a:solidFill>
                <a:effectLst/>
                <a:uLnTx/>
                <a:uFillTx/>
                <a:latin typeface="+mj-lt"/>
              </a:rPr>
              <a:t> terms for easier querying</a:t>
            </a:r>
          </a:p>
          <a:p>
            <a:pPr marL="342900" lvl="0" indent="-342900" defTabSz="914400" fontAlgn="auto">
              <a:spcAft>
                <a:spcPts val="900"/>
              </a:spcAft>
              <a:buFont typeface="Arial" pitchFamily="34" charset="0"/>
              <a:buChar char="•"/>
              <a:defRPr/>
            </a:pPr>
            <a:r>
              <a:rPr lang="en-GB" sz="2200" baseline="0" noProof="0" dirty="0" smtClean="0">
                <a:solidFill>
                  <a:schemeClr val="tx2"/>
                </a:solidFill>
                <a:latin typeface="+mj-lt"/>
              </a:rPr>
              <a:t>Unique IDs (GIDs)</a:t>
            </a:r>
          </a:p>
          <a:p>
            <a:pPr marL="342900" lvl="0" indent="-342900" defTabSz="914400" fontAlgn="auto">
              <a:spcAft>
                <a:spcPts val="900"/>
              </a:spcAft>
              <a:buFont typeface="Arial" pitchFamily="34" charset="0"/>
              <a:buChar char="•"/>
              <a:defRPr/>
            </a:pPr>
            <a:r>
              <a:rPr kumimoji="0" lang="en-GB" sz="2200" i="0" u="none" strike="noStrike" kern="1200" cap="none" spc="0" normalizeH="0" dirty="0" smtClean="0">
                <a:ln>
                  <a:noFill/>
                </a:ln>
                <a:solidFill>
                  <a:schemeClr val="tx2"/>
                </a:solidFill>
                <a:effectLst/>
                <a:uLnTx/>
                <a:uFillTx/>
                <a:latin typeface="+mj-lt"/>
              </a:rPr>
              <a:t>Source information where available</a:t>
            </a:r>
            <a:endParaRPr kumimoji="0" lang="en-GB" sz="2200" i="0" u="none" strike="noStrike" kern="1200" cap="none" spc="0" normalizeH="0" baseline="0" noProof="0" dirty="0" smtClean="0">
              <a:ln>
                <a:noFill/>
              </a:ln>
              <a:solidFill>
                <a:schemeClr val="tx2"/>
              </a:solidFill>
              <a:effectLst/>
              <a:uLnTx/>
              <a:uFillTx/>
              <a:latin typeface="+mj-lt"/>
            </a:endParaRPr>
          </a:p>
          <a:p>
            <a:pPr marL="0" marR="0" lvl="0" indent="0" algn="l" defTabSz="914400" rtl="0" eaLnBrk="1" fontAlgn="auto" latinLnBrk="0" hangingPunct="1">
              <a:lnSpc>
                <a:spcPct val="100000"/>
              </a:lnSpc>
              <a:spcBef>
                <a:spcPct val="0"/>
              </a:spcBef>
              <a:spcAft>
                <a:spcPts val="900"/>
              </a:spcAft>
              <a:buClrTx/>
              <a:buSzTx/>
              <a:buFontTx/>
              <a:buNone/>
              <a:tabLst/>
              <a:defRPr/>
            </a:pPr>
            <a:endParaRPr kumimoji="0" lang="en-GB" sz="2200" i="0" u="none" strike="noStrike" kern="1200" cap="none" spc="0" normalizeH="0" baseline="0" noProof="0" dirty="0">
              <a:ln>
                <a:noFill/>
              </a:ln>
              <a:solidFill>
                <a:schemeClr val="tx2"/>
              </a:solidFill>
              <a:effectLst/>
              <a:uLnTx/>
              <a:uFillTx/>
              <a:latin typeface="+mj-lt"/>
            </a:endParaRPr>
          </a:p>
        </p:txBody>
      </p:sp>
      <p:sp>
        <p:nvSpPr>
          <p:cNvPr id="7" name="Footer Placeholder 6"/>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714032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467544" y="620688"/>
            <a:ext cx="8229600" cy="704088"/>
          </a:xfrm>
        </p:spPr>
        <p:txBody>
          <a:bodyPr anchor="t">
            <a:normAutofit/>
          </a:bodyPr>
          <a:lstStyle/>
          <a:p>
            <a:r>
              <a:rPr lang="en-US" sz="3600" b="1" dirty="0"/>
              <a:t>Legacy Issues – Data from Product</a:t>
            </a:r>
          </a:p>
        </p:txBody>
      </p:sp>
      <p:pic>
        <p:nvPicPr>
          <p:cNvPr id="41987" name="Picture 4" descr="C:\Carlos\CMIP\Presentation\EM_diff_0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84784"/>
            <a:ext cx="3886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309813" y="2038350"/>
            <a:ext cx="357187" cy="3571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2238375" y="3538538"/>
            <a:ext cx="357188" cy="3571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990" name="TextBox 11"/>
          <p:cNvSpPr txBox="1">
            <a:spLocks noChangeArrowheads="1"/>
          </p:cNvSpPr>
          <p:nvPr/>
        </p:nvSpPr>
        <p:spPr bwMode="auto">
          <a:xfrm>
            <a:off x="251520" y="4653136"/>
            <a:ext cx="861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spcAft>
                <a:spcPts val="600"/>
              </a:spcAft>
              <a:buFont typeface="Arial" charset="0"/>
              <a:buChar char="•"/>
            </a:pPr>
            <a:r>
              <a:rPr lang="en-US" sz="2200" dirty="0">
                <a:solidFill>
                  <a:schemeClr val="accent2">
                    <a:lumMod val="50000"/>
                  </a:schemeClr>
                </a:solidFill>
                <a:latin typeface="+mj-lt"/>
              </a:rPr>
              <a:t>Individual charts contain inconsistent and discontinuous features</a:t>
            </a:r>
          </a:p>
          <a:p>
            <a:pPr eaLnBrk="1" hangingPunct="1">
              <a:spcAft>
                <a:spcPts val="600"/>
              </a:spcAft>
              <a:buFont typeface="Arial" charset="0"/>
              <a:buChar char="•"/>
            </a:pPr>
            <a:r>
              <a:rPr lang="en-US" sz="2200" dirty="0">
                <a:solidFill>
                  <a:schemeClr val="accent2">
                    <a:lumMod val="50000"/>
                  </a:schemeClr>
                </a:solidFill>
                <a:latin typeface="+mj-lt"/>
              </a:rPr>
              <a:t>Many important features only exist in ‘paper’ form and appear in re-purposed products unless resolved carefully</a:t>
            </a:r>
          </a:p>
          <a:p>
            <a:pPr eaLnBrk="1" hangingPunct="1">
              <a:spcAft>
                <a:spcPts val="600"/>
              </a:spcAft>
              <a:buFont typeface="Arial" charset="0"/>
              <a:buChar char="•"/>
            </a:pPr>
            <a:r>
              <a:rPr lang="en-US" sz="2200" dirty="0">
                <a:solidFill>
                  <a:schemeClr val="accent2">
                    <a:lumMod val="50000"/>
                  </a:schemeClr>
                </a:solidFill>
                <a:latin typeface="+mj-lt"/>
              </a:rPr>
              <a:t>Ultimate solution is to go back to source records and re-create  </a:t>
            </a:r>
          </a:p>
        </p:txBody>
      </p:sp>
      <p:pic>
        <p:nvPicPr>
          <p:cNvPr id="41991" name="Picture 8" descr="Anchorage Area.jpg"/>
          <p:cNvPicPr>
            <a:picLocks noChangeAspect="1"/>
          </p:cNvPicPr>
          <p:nvPr/>
        </p:nvPicPr>
        <p:blipFill>
          <a:blip r:embed="rId4" cstate="print">
            <a:extLst>
              <a:ext uri="{28A0092B-C50C-407E-A947-70E740481C1C}">
                <a14:useLocalDpi xmlns:a14="http://schemas.microsoft.com/office/drawing/2010/main" val="0"/>
              </a:ext>
            </a:extLst>
          </a:blip>
          <a:srcRect l="35834" t="23654" r="18333" b="15462"/>
          <a:stretch>
            <a:fillRect/>
          </a:stretch>
        </p:blipFill>
        <p:spPr bwMode="auto">
          <a:xfrm>
            <a:off x="4716016" y="1484784"/>
            <a:ext cx="3886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5508104" y="3356992"/>
            <a:ext cx="22860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ular Callout 10"/>
          <p:cNvSpPr>
            <a:spLocks noChangeArrowheads="1"/>
          </p:cNvSpPr>
          <p:nvPr/>
        </p:nvSpPr>
        <p:spPr bwMode="auto">
          <a:xfrm>
            <a:off x="6588224" y="1484784"/>
            <a:ext cx="1981200" cy="990600"/>
          </a:xfrm>
          <a:prstGeom prst="wedgeRectCallout">
            <a:avLst>
              <a:gd name="adj1" fmla="val -46889"/>
              <a:gd name="adj2" fmla="val 91440"/>
            </a:avLst>
          </a:prstGeom>
          <a:noFill/>
          <a:ln w="9525">
            <a:solidFill>
              <a:srgbClr val="B6DCD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cs typeface="+mn-cs"/>
              </a:rPr>
              <a:t>Anchoring Area - UKHO ENC</a:t>
            </a:r>
          </a:p>
        </p:txBody>
      </p:sp>
      <p:sp>
        <p:nvSpPr>
          <p:cNvPr id="12" name="Rectangular Callout 11"/>
          <p:cNvSpPr>
            <a:spLocks noChangeArrowheads="1"/>
          </p:cNvSpPr>
          <p:nvPr/>
        </p:nvSpPr>
        <p:spPr bwMode="auto">
          <a:xfrm>
            <a:off x="755576" y="1484784"/>
            <a:ext cx="1219200" cy="990600"/>
          </a:xfrm>
          <a:prstGeom prst="wedgeRectCallout">
            <a:avLst>
              <a:gd name="adj1" fmla="val 93116"/>
              <a:gd name="adj2" fmla="val -3630"/>
            </a:avLst>
          </a:prstGeom>
          <a:noFill/>
          <a:ln w="9525">
            <a:solidFill>
              <a:srgbClr val="B6DCD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r>
              <a:rPr lang="en-US" dirty="0">
                <a:latin typeface="+mn-lt"/>
                <a:cs typeface="+mn-cs"/>
              </a:rPr>
              <a:t>Chart </a:t>
            </a:r>
            <a:br>
              <a:rPr lang="en-US" dirty="0">
                <a:latin typeface="+mn-lt"/>
                <a:cs typeface="+mn-cs"/>
              </a:rPr>
            </a:br>
            <a:r>
              <a:rPr lang="en-US" dirty="0">
                <a:latin typeface="+mn-lt"/>
                <a:cs typeface="+mn-cs"/>
              </a:rPr>
              <a:t>Boundary</a:t>
            </a:r>
          </a:p>
        </p:txBody>
      </p:sp>
      <p:sp>
        <p:nvSpPr>
          <p:cNvPr id="14" name="Footer Placeholder 13"/>
          <p:cNvSpPr>
            <a:spLocks noGrp="1"/>
          </p:cNvSpPr>
          <p:nvPr>
            <p:ph type="ftr" sz="quarter" idx="10"/>
          </p:nvPr>
        </p:nvSpPr>
        <p:spPr>
          <a:xfrm>
            <a:off x="31676" y="6540500"/>
            <a:ext cx="2667000" cy="317500"/>
          </a:xfrm>
        </p:spPr>
        <p:txBody>
          <a:bodyPr/>
          <a:lstStyle/>
          <a:p>
            <a:r>
              <a:rPr lang="en-GB" sz="1200" dirty="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1"/>
          <p:cNvSpPr>
            <a:spLocks noGrp="1"/>
          </p:cNvSpPr>
          <p:nvPr>
            <p:ph type="title"/>
          </p:nvPr>
        </p:nvSpPr>
        <p:spPr bwMode="auto">
          <a:xfrm>
            <a:off x="251520" y="924712"/>
            <a:ext cx="8640960" cy="704088"/>
          </a:xfrm>
          <a:noFill/>
          <a:ln>
            <a:miter lim="800000"/>
            <a:headEnd/>
            <a:tailEnd/>
          </a:ln>
        </p:spPr>
        <p:txBody>
          <a:bodyPr vert="horz" wrap="square" numCol="1" anchor="t" anchorCtr="0" compatLnSpc="1">
            <a:prstTxWarp prst="textNoShape">
              <a:avLst/>
            </a:prstTxWarp>
            <a:noAutofit/>
          </a:bodyPr>
          <a:lstStyle/>
          <a:p>
            <a:r>
              <a:rPr lang="en-US" sz="2900" b="1" dirty="0" smtClean="0">
                <a:latin typeface="Arial" charset="0"/>
                <a:ea typeface="Arial" charset="0"/>
                <a:cs typeface="Arial" charset="0"/>
              </a:rPr>
              <a:t>Linking Digital Mapping to Legislation and Policy </a:t>
            </a:r>
          </a:p>
        </p:txBody>
      </p:sp>
      <p:pic>
        <p:nvPicPr>
          <p:cNvPr id="259" name="Picture 258" descr="anchor.tiff"/>
          <p:cNvPicPr>
            <a:picLocks noChangeAspect="1"/>
          </p:cNvPicPr>
          <p:nvPr/>
        </p:nvPicPr>
        <p:blipFill>
          <a:blip r:embed="rId3" cstate="print"/>
          <a:stretch>
            <a:fillRect/>
          </a:stretch>
        </p:blipFill>
        <p:spPr>
          <a:xfrm>
            <a:off x="495938" y="2273242"/>
            <a:ext cx="3547788" cy="3027966"/>
          </a:xfrm>
          <a:prstGeom prst="rect">
            <a:avLst/>
          </a:prstGeom>
        </p:spPr>
      </p:pic>
      <p:sp>
        <p:nvSpPr>
          <p:cNvPr id="263" name="Freeform 262"/>
          <p:cNvSpPr/>
          <p:nvPr/>
        </p:nvSpPr>
        <p:spPr>
          <a:xfrm>
            <a:off x="958850" y="2949119"/>
            <a:ext cx="863600" cy="1231900"/>
          </a:xfrm>
          <a:custGeom>
            <a:avLst/>
            <a:gdLst>
              <a:gd name="connsiteX0" fmla="*/ 0 w 863600"/>
              <a:gd name="connsiteY0" fmla="*/ 812800 h 1231900"/>
              <a:gd name="connsiteX1" fmla="*/ 387350 w 863600"/>
              <a:gd name="connsiteY1" fmla="*/ 1231900 h 1231900"/>
              <a:gd name="connsiteX2" fmla="*/ 863600 w 863600"/>
              <a:gd name="connsiteY2" fmla="*/ 787400 h 1231900"/>
              <a:gd name="connsiteX3" fmla="*/ 863600 w 863600"/>
              <a:gd name="connsiteY3" fmla="*/ 0 h 1231900"/>
              <a:gd name="connsiteX4" fmla="*/ 0 w 863600"/>
              <a:gd name="connsiteY4" fmla="*/ 81280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600" h="1231900">
                <a:moveTo>
                  <a:pt x="0" y="812800"/>
                </a:moveTo>
                <a:lnTo>
                  <a:pt x="387350" y="1231900"/>
                </a:lnTo>
                <a:lnTo>
                  <a:pt x="863600" y="787400"/>
                </a:lnTo>
                <a:lnTo>
                  <a:pt x="863600" y="0"/>
                </a:lnTo>
                <a:lnTo>
                  <a:pt x="0" y="812800"/>
                </a:lnTo>
                <a:close/>
              </a:path>
            </a:pathLst>
          </a:custGeom>
          <a:solidFill>
            <a:schemeClr val="accent6">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TextBox 263"/>
          <p:cNvSpPr txBox="1"/>
          <p:nvPr/>
        </p:nvSpPr>
        <p:spPr>
          <a:xfrm>
            <a:off x="4472884" y="2349727"/>
            <a:ext cx="4146550" cy="3170099"/>
          </a:xfrm>
          <a:prstGeom prst="rect">
            <a:avLst/>
          </a:prstGeom>
          <a:noFill/>
        </p:spPr>
        <p:txBody>
          <a:bodyPr wrap="square" rtlCol="0">
            <a:spAutoFit/>
          </a:bodyPr>
          <a:lstStyle/>
          <a:p>
            <a:r>
              <a:rPr lang="en-US" sz="2000" dirty="0" smtClean="0">
                <a:solidFill>
                  <a:schemeClr val="accent2">
                    <a:lumMod val="50000"/>
                  </a:schemeClr>
                </a:solidFill>
                <a:latin typeface="+mj-lt"/>
              </a:rPr>
              <a:t>Anchor Area:</a:t>
            </a:r>
          </a:p>
          <a:p>
            <a:r>
              <a:rPr lang="en-US" sz="2000" dirty="0" smtClean="0">
                <a:solidFill>
                  <a:schemeClr val="accent2">
                    <a:lumMod val="50000"/>
                  </a:schemeClr>
                </a:solidFill>
                <a:latin typeface="+mj-lt"/>
              </a:rPr>
              <a:t>An area in which vessels anchor or may anchor. (IHO Dictionary, S-32, 5th Edition, 130)</a:t>
            </a:r>
          </a:p>
          <a:p>
            <a:endParaRPr lang="en-US" sz="2000" dirty="0" smtClean="0">
              <a:solidFill>
                <a:schemeClr val="accent2">
                  <a:lumMod val="50000"/>
                </a:schemeClr>
              </a:solidFill>
              <a:latin typeface="+mj-lt"/>
            </a:endParaRPr>
          </a:p>
          <a:p>
            <a:r>
              <a:rPr lang="en-US" sz="2000" dirty="0" smtClean="0">
                <a:solidFill>
                  <a:schemeClr val="accent2">
                    <a:lumMod val="50000"/>
                  </a:schemeClr>
                </a:solidFill>
                <a:latin typeface="+mj-lt"/>
              </a:rPr>
              <a:t>But how real is the constraint, can it be amended or restrictions and risk mitigated?  How do I find out more and who do I contact?  What am I missing?</a:t>
            </a:r>
          </a:p>
        </p:txBody>
      </p:sp>
      <p:cxnSp>
        <p:nvCxnSpPr>
          <p:cNvPr id="266" name="Straight Arrow Connector 265"/>
          <p:cNvCxnSpPr/>
          <p:nvPr/>
        </p:nvCxnSpPr>
        <p:spPr>
          <a:xfrm rot="10800000" flipV="1">
            <a:off x="1631950" y="2688769"/>
            <a:ext cx="2628900" cy="85090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7" name="Footer Placeholder 6"/>
          <p:cNvSpPr>
            <a:spLocks noGrp="1"/>
          </p:cNvSpPr>
          <p:nvPr>
            <p:ph type="ftr" sz="quarter" idx="3"/>
          </p:nvPr>
        </p:nvSpPr>
        <p:spPr/>
        <p:txBody>
          <a:bodyPr/>
          <a:lstStyle/>
          <a:p>
            <a:r>
              <a:rPr lang="en-GB" sz="1200" dirty="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2051775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0547"/>
            <a:ext cx="8229600" cy="678398"/>
          </a:xfrm>
        </p:spPr>
        <p:txBody>
          <a:bodyPr>
            <a:normAutofit/>
          </a:bodyPr>
          <a:lstStyle/>
          <a:p>
            <a:r>
              <a:rPr lang="en-GB" sz="3600" b="1" dirty="0" smtClean="0"/>
              <a:t>Marine Themes DEM - UK &amp; Ireland </a:t>
            </a:r>
            <a:endParaRPr lang="en-US" sz="3600" b="1"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097"/>
          <a:stretch/>
        </p:blipFill>
        <p:spPr bwMode="auto">
          <a:xfrm>
            <a:off x="293858" y="1700808"/>
            <a:ext cx="5893093" cy="43734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bwMode="auto">
          <a:xfrm>
            <a:off x="6479189" y="1593668"/>
            <a:ext cx="2521124" cy="4480560"/>
          </a:xfrm>
          <a:prstGeom prst="rect">
            <a:avLst/>
          </a:prstGeom>
          <a:noFill/>
          <a:ln>
            <a:miter lim="800000"/>
            <a:headEnd/>
            <a:tailEnd/>
          </a:ln>
        </p:spPr>
        <p:txBody>
          <a:bodyPr vert="horz" wrap="square" lIns="0" rIns="0" bIns="0" numCol="1" anchor="t" anchorCtr="0" compatLnSpc="1">
            <a:prstTxWarp prst="textNoShape">
              <a:avLst/>
            </a:prstTxWarp>
            <a:noAutofit/>
          </a:bodyPr>
          <a:lstStyle/>
          <a:p>
            <a:pPr marL="342900" lvl="0" indent="-342900" defTabSz="914400" fontAlgn="auto">
              <a:spcAft>
                <a:spcPts val="600"/>
              </a:spcAft>
              <a:buFont typeface="Arial" pitchFamily="34" charset="0"/>
              <a:buChar char="•"/>
              <a:defRPr/>
            </a:pPr>
            <a:r>
              <a:rPr lang="en-GB" sz="2000" dirty="0" smtClean="0">
                <a:solidFill>
                  <a:schemeClr val="tx2"/>
                </a:solidFill>
                <a:latin typeface="+mj-lt"/>
              </a:rPr>
              <a:t>Up to date data from CHP / UKHO</a:t>
            </a:r>
          </a:p>
          <a:p>
            <a:pPr marL="342900" lvl="0" indent="-342900" defTabSz="914400" fontAlgn="auto">
              <a:spcAft>
                <a:spcPts val="600"/>
              </a:spcAft>
              <a:buFont typeface="Arial" pitchFamily="34" charset="0"/>
              <a:buChar char="•"/>
              <a:defRPr/>
            </a:pPr>
            <a:r>
              <a:rPr lang="en-GB" sz="2000" dirty="0" smtClean="0">
                <a:solidFill>
                  <a:schemeClr val="tx2"/>
                </a:solidFill>
                <a:latin typeface="+mj-lt"/>
              </a:rPr>
              <a:t>Contiguous and accurate coastline</a:t>
            </a:r>
          </a:p>
          <a:p>
            <a:pPr marL="342900" lvl="0" indent="-342900" defTabSz="914400" fontAlgn="auto">
              <a:spcAft>
                <a:spcPts val="600"/>
              </a:spcAft>
              <a:buFont typeface="Arial" pitchFamily="34" charset="0"/>
              <a:buChar char="•"/>
              <a:defRPr/>
            </a:pPr>
            <a:r>
              <a:rPr lang="en-GB" sz="2000" dirty="0" smtClean="0">
                <a:solidFill>
                  <a:schemeClr val="tx2"/>
                </a:solidFill>
                <a:latin typeface="+mj-lt"/>
              </a:rPr>
              <a:t>Height attributed coastline (VORF) </a:t>
            </a:r>
          </a:p>
          <a:p>
            <a:pPr marL="342900" lvl="0" indent="-342900" defTabSz="914400" fontAlgn="auto">
              <a:spcAft>
                <a:spcPts val="600"/>
              </a:spcAft>
              <a:buFont typeface="Arial" pitchFamily="34" charset="0"/>
              <a:buChar char="•"/>
              <a:defRPr/>
            </a:pPr>
            <a:r>
              <a:rPr lang="en-GB" sz="2000" dirty="0" smtClean="0">
                <a:solidFill>
                  <a:schemeClr val="tx2"/>
                </a:solidFill>
                <a:latin typeface="+mj-lt"/>
              </a:rPr>
              <a:t>Improved de-confliction</a:t>
            </a:r>
          </a:p>
          <a:p>
            <a:pPr marL="342900" lvl="0" indent="-342900" defTabSz="914400" fontAlgn="auto">
              <a:spcAft>
                <a:spcPts val="600"/>
              </a:spcAft>
              <a:buFont typeface="Arial" pitchFamily="34" charset="0"/>
              <a:buChar char="•"/>
              <a:defRPr/>
            </a:pPr>
            <a:r>
              <a:rPr lang="en-GB" sz="2000" dirty="0" smtClean="0">
                <a:solidFill>
                  <a:schemeClr val="tx2"/>
                </a:solidFill>
                <a:latin typeface="+mj-lt"/>
              </a:rPr>
              <a:t>Nearest neighbour interpolation</a:t>
            </a:r>
          </a:p>
          <a:p>
            <a:pPr marL="342900" lvl="0" indent="-342900" defTabSz="914400" fontAlgn="auto">
              <a:spcAft>
                <a:spcPts val="600"/>
              </a:spcAft>
              <a:buFont typeface="Arial" pitchFamily="34" charset="0"/>
              <a:buChar char="•"/>
              <a:defRPr/>
            </a:pPr>
            <a:r>
              <a:rPr lang="en-GB" sz="2000" dirty="0" smtClean="0">
                <a:solidFill>
                  <a:schemeClr val="tx2"/>
                </a:solidFill>
                <a:latin typeface="+mj-lt"/>
              </a:rPr>
              <a:t>Comprehensive evaluation metadata</a:t>
            </a:r>
            <a:endParaRPr kumimoji="0" lang="en-GB" sz="2000" i="0" u="none" strike="noStrike" kern="1200" cap="none" spc="0" normalizeH="0" baseline="0" noProof="0" dirty="0" smtClean="0">
              <a:ln>
                <a:noFill/>
              </a:ln>
              <a:solidFill>
                <a:schemeClr val="tx2"/>
              </a:solidFill>
              <a:effectLst/>
              <a:uLnTx/>
              <a:uFillTx/>
              <a:latin typeface="+mj-lt"/>
            </a:endParaRPr>
          </a:p>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GB" sz="2000" i="0" u="none" strike="noStrike" kern="1200" cap="none" spc="0" normalizeH="0" baseline="0" noProof="0" dirty="0">
              <a:ln>
                <a:noFill/>
              </a:ln>
              <a:solidFill>
                <a:schemeClr val="tx2"/>
              </a:solidFill>
              <a:effectLst/>
              <a:uLnTx/>
              <a:uFillTx/>
              <a:latin typeface="+mj-lt"/>
            </a:endParaRPr>
          </a:p>
        </p:txBody>
      </p:sp>
      <p:sp>
        <p:nvSpPr>
          <p:cNvPr id="6" name="TextBox 5"/>
          <p:cNvSpPr txBox="1">
            <a:spLocks noChangeArrowheads="1"/>
          </p:cNvSpPr>
          <p:nvPr/>
        </p:nvSpPr>
        <p:spPr bwMode="auto">
          <a:xfrm>
            <a:off x="304056" y="5805264"/>
            <a:ext cx="2971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050" dirty="0"/>
              <a:t>Source: UKHO, </a:t>
            </a:r>
            <a:r>
              <a:rPr lang="en-US" sz="1050" dirty="0" smtClean="0"/>
              <a:t>OceanWise</a:t>
            </a:r>
            <a:endParaRPr lang="en-US" sz="1050" dirty="0"/>
          </a:p>
        </p:txBody>
      </p:sp>
      <p:sp>
        <p:nvSpPr>
          <p:cNvPr id="8" name="Footer Placeholder 7"/>
          <p:cNvSpPr>
            <a:spLocks noGrp="1"/>
          </p:cNvSpPr>
          <p:nvPr>
            <p:ph type="ftr" sz="quarter" idx="3"/>
          </p:nvPr>
        </p:nvSpPr>
        <p:spPr/>
        <p:txBody>
          <a:bodyPr/>
          <a:lstStyle/>
          <a:p>
            <a:r>
              <a:rPr lang="en-GB" sz="1200" dirty="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3998939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04088"/>
            <a:ext cx="8229600" cy="591312"/>
          </a:xfrm>
        </p:spPr>
        <p:txBody>
          <a:bodyPr>
            <a:noAutofit/>
          </a:bodyPr>
          <a:lstStyle/>
          <a:p>
            <a:r>
              <a:rPr lang="en-GB" sz="3600" b="1" dirty="0" smtClean="0"/>
              <a:t>DEM Creation &amp; Maintenance</a:t>
            </a:r>
            <a:endParaRPr lang="en-GB" sz="3600" b="1" dirty="0"/>
          </a:p>
        </p:txBody>
      </p:sp>
      <p:sp>
        <p:nvSpPr>
          <p:cNvPr id="8" name="Content Placeholder 7"/>
          <p:cNvSpPr>
            <a:spLocks noGrp="1"/>
          </p:cNvSpPr>
          <p:nvPr>
            <p:ph idx="1"/>
          </p:nvPr>
        </p:nvSpPr>
        <p:spPr>
          <a:xfrm>
            <a:off x="381000" y="1556792"/>
            <a:ext cx="8458200" cy="4464496"/>
          </a:xfrm>
        </p:spPr>
        <p:txBody>
          <a:bodyPr>
            <a:normAutofit fontScale="92500" lnSpcReduction="20000"/>
          </a:bodyPr>
          <a:lstStyle/>
          <a:p>
            <a:pPr>
              <a:lnSpc>
                <a:spcPct val="120000"/>
              </a:lnSpc>
              <a:spcBef>
                <a:spcPts val="0"/>
              </a:spcBef>
              <a:spcAft>
                <a:spcPts val="600"/>
              </a:spcAft>
            </a:pPr>
            <a:r>
              <a:rPr lang="en-GB" sz="2800" dirty="0" smtClean="0">
                <a:solidFill>
                  <a:schemeClr val="accent2">
                    <a:lumMod val="50000"/>
                  </a:schemeClr>
                </a:solidFill>
                <a:latin typeface="+mj-lt"/>
              </a:rPr>
              <a:t>Data Sources (in order of preference):</a:t>
            </a:r>
            <a:endParaRPr lang="en-GB" sz="2800" dirty="0">
              <a:solidFill>
                <a:schemeClr val="accent2">
                  <a:lumMod val="50000"/>
                </a:schemeClr>
              </a:solidFill>
              <a:latin typeface="+mj-lt"/>
            </a:endParaRPr>
          </a:p>
          <a:p>
            <a:pPr lvl="1">
              <a:lnSpc>
                <a:spcPct val="120000"/>
              </a:lnSpc>
              <a:spcBef>
                <a:spcPts val="0"/>
              </a:spcBef>
              <a:spcAft>
                <a:spcPts val="600"/>
              </a:spcAft>
            </a:pPr>
            <a:r>
              <a:rPr lang="en-GB" sz="2200" dirty="0" smtClean="0">
                <a:solidFill>
                  <a:schemeClr val="accent2">
                    <a:lumMod val="50000"/>
                  </a:schemeClr>
                </a:solidFill>
                <a:latin typeface="+mj-lt"/>
              </a:rPr>
              <a:t>Surveys received digitally from </a:t>
            </a:r>
            <a:r>
              <a:rPr lang="en-GB" sz="2200" dirty="0">
                <a:solidFill>
                  <a:schemeClr val="accent2">
                    <a:lumMod val="50000"/>
                  </a:schemeClr>
                </a:solidFill>
                <a:latin typeface="+mj-lt"/>
              </a:rPr>
              <a:t>UKHO </a:t>
            </a:r>
            <a:r>
              <a:rPr lang="en-GB" sz="2200" dirty="0" smtClean="0">
                <a:solidFill>
                  <a:schemeClr val="accent2">
                    <a:lumMod val="50000"/>
                  </a:schemeClr>
                </a:solidFill>
                <a:latin typeface="+mj-lt"/>
              </a:rPr>
              <a:t>(visually inspected &amp; assessed)</a:t>
            </a:r>
            <a:endParaRPr lang="en-GB" sz="2200" dirty="0">
              <a:solidFill>
                <a:schemeClr val="accent2">
                  <a:lumMod val="50000"/>
                </a:schemeClr>
              </a:solidFill>
              <a:latin typeface="+mj-lt"/>
            </a:endParaRPr>
          </a:p>
          <a:p>
            <a:pPr lvl="2">
              <a:lnSpc>
                <a:spcPct val="120000"/>
              </a:lnSpc>
              <a:spcBef>
                <a:spcPts val="0"/>
              </a:spcBef>
              <a:spcAft>
                <a:spcPts val="600"/>
              </a:spcAft>
            </a:pPr>
            <a:r>
              <a:rPr lang="en-GB" sz="2200" dirty="0">
                <a:solidFill>
                  <a:schemeClr val="accent2">
                    <a:lumMod val="50000"/>
                  </a:schemeClr>
                </a:solidFill>
                <a:latin typeface="+mj-lt"/>
              </a:rPr>
              <a:t>Single-beam surveys (SBES) </a:t>
            </a:r>
            <a:r>
              <a:rPr lang="en-GB" sz="2200" dirty="0" smtClean="0">
                <a:solidFill>
                  <a:schemeClr val="accent2">
                    <a:lumMod val="50000"/>
                  </a:schemeClr>
                </a:solidFill>
                <a:latin typeface="+mj-lt"/>
              </a:rPr>
              <a:t>–1: 25,000 or 1: 50,000 compilation scale</a:t>
            </a:r>
            <a:endParaRPr lang="en-GB" sz="2200" dirty="0">
              <a:solidFill>
                <a:schemeClr val="accent2">
                  <a:lumMod val="50000"/>
                </a:schemeClr>
              </a:solidFill>
              <a:latin typeface="+mj-lt"/>
            </a:endParaRPr>
          </a:p>
          <a:p>
            <a:pPr lvl="2">
              <a:lnSpc>
                <a:spcPct val="120000"/>
              </a:lnSpc>
              <a:spcBef>
                <a:spcPts val="0"/>
              </a:spcBef>
              <a:spcAft>
                <a:spcPts val="600"/>
              </a:spcAft>
            </a:pPr>
            <a:r>
              <a:rPr lang="en-GB" sz="2200" dirty="0">
                <a:solidFill>
                  <a:schemeClr val="accent2">
                    <a:lumMod val="50000"/>
                  </a:schemeClr>
                </a:solidFill>
                <a:latin typeface="+mj-lt"/>
              </a:rPr>
              <a:t>Multi-beam surveys (MBES</a:t>
            </a:r>
            <a:r>
              <a:rPr lang="en-GB" sz="2200" dirty="0" smtClean="0">
                <a:solidFill>
                  <a:schemeClr val="accent2">
                    <a:lumMod val="50000"/>
                  </a:schemeClr>
                </a:solidFill>
                <a:latin typeface="+mj-lt"/>
              </a:rPr>
              <a:t>) &amp; </a:t>
            </a:r>
            <a:r>
              <a:rPr lang="en-GB" sz="2200" dirty="0" err="1" smtClean="0">
                <a:solidFill>
                  <a:schemeClr val="accent2">
                    <a:lumMod val="50000"/>
                  </a:schemeClr>
                </a:solidFill>
                <a:latin typeface="+mj-lt"/>
              </a:rPr>
              <a:t>LiDAR</a:t>
            </a:r>
            <a:r>
              <a:rPr lang="en-GB" sz="2200" dirty="0" smtClean="0">
                <a:solidFill>
                  <a:schemeClr val="accent2">
                    <a:lumMod val="50000"/>
                  </a:schemeClr>
                </a:solidFill>
                <a:latin typeface="+mj-lt"/>
              </a:rPr>
              <a:t> </a:t>
            </a:r>
            <a:r>
              <a:rPr lang="en-GB" sz="2200" dirty="0">
                <a:solidFill>
                  <a:schemeClr val="accent2">
                    <a:lumMod val="50000"/>
                  </a:schemeClr>
                </a:solidFill>
                <a:latin typeface="+mj-lt"/>
              </a:rPr>
              <a:t>– 1m, 2m, </a:t>
            </a:r>
            <a:r>
              <a:rPr lang="en-GB" sz="2200" dirty="0" smtClean="0">
                <a:solidFill>
                  <a:schemeClr val="accent2">
                    <a:lumMod val="50000"/>
                  </a:schemeClr>
                </a:solidFill>
                <a:latin typeface="+mj-lt"/>
              </a:rPr>
              <a:t>5m or 10m </a:t>
            </a:r>
            <a:r>
              <a:rPr lang="en-GB" sz="2200" dirty="0">
                <a:solidFill>
                  <a:schemeClr val="accent2">
                    <a:lumMod val="50000"/>
                  </a:schemeClr>
                </a:solidFill>
                <a:latin typeface="+mj-lt"/>
              </a:rPr>
              <a:t>bin </a:t>
            </a:r>
            <a:r>
              <a:rPr lang="en-GB" sz="2200" dirty="0" smtClean="0">
                <a:solidFill>
                  <a:schemeClr val="accent2">
                    <a:lumMod val="50000"/>
                  </a:schemeClr>
                </a:solidFill>
                <a:latin typeface="+mj-lt"/>
              </a:rPr>
              <a:t>size (depth dependent</a:t>
            </a:r>
            <a:r>
              <a:rPr lang="en-GB" sz="2200" dirty="0" smtClean="0">
                <a:solidFill>
                  <a:schemeClr val="accent2">
                    <a:lumMod val="50000"/>
                  </a:schemeClr>
                </a:solidFill>
                <a:latin typeface="+mj-lt"/>
              </a:rPr>
              <a:t>)</a:t>
            </a:r>
          </a:p>
          <a:p>
            <a:pPr lvl="1">
              <a:lnSpc>
                <a:spcPct val="120000"/>
              </a:lnSpc>
              <a:spcBef>
                <a:spcPts val="0"/>
              </a:spcBef>
              <a:spcAft>
                <a:spcPts val="600"/>
              </a:spcAft>
            </a:pPr>
            <a:r>
              <a:rPr lang="en-GB" sz="2200" dirty="0" smtClean="0">
                <a:solidFill>
                  <a:schemeClr val="accent2">
                    <a:lumMod val="50000"/>
                  </a:schemeClr>
                </a:solidFill>
                <a:latin typeface="+mj-lt"/>
              </a:rPr>
              <a:t>Survey </a:t>
            </a:r>
            <a:r>
              <a:rPr lang="en-GB" sz="2200" dirty="0" smtClean="0">
                <a:solidFill>
                  <a:schemeClr val="accent2">
                    <a:lumMod val="50000"/>
                  </a:schemeClr>
                </a:solidFill>
                <a:latin typeface="+mj-lt"/>
              </a:rPr>
              <a:t>data captured from analogue survey sheets, rigorously checked and quality controlled.  Inshore surveys now being digitised.</a:t>
            </a:r>
          </a:p>
          <a:p>
            <a:pPr lvl="1">
              <a:lnSpc>
                <a:spcPct val="120000"/>
              </a:lnSpc>
              <a:spcBef>
                <a:spcPts val="0"/>
              </a:spcBef>
              <a:spcAft>
                <a:spcPts val="600"/>
              </a:spcAft>
            </a:pPr>
            <a:r>
              <a:rPr lang="en-GB" sz="2200" dirty="0" smtClean="0">
                <a:solidFill>
                  <a:schemeClr val="accent2">
                    <a:lumMod val="50000"/>
                  </a:schemeClr>
                </a:solidFill>
                <a:latin typeface="+mj-lt"/>
              </a:rPr>
              <a:t>Depth contours and soundings derived from largest available scale of Electronic Navigation Charts (ENCs)</a:t>
            </a:r>
          </a:p>
          <a:p>
            <a:pPr>
              <a:lnSpc>
                <a:spcPct val="120000"/>
              </a:lnSpc>
              <a:spcBef>
                <a:spcPts val="0"/>
              </a:spcBef>
              <a:spcAft>
                <a:spcPts val="600"/>
              </a:spcAft>
            </a:pPr>
            <a:r>
              <a:rPr lang="en-GB" sz="2800" dirty="0" smtClean="0">
                <a:solidFill>
                  <a:schemeClr val="accent2">
                    <a:lumMod val="50000"/>
                  </a:schemeClr>
                </a:solidFill>
                <a:latin typeface="+mj-lt"/>
              </a:rPr>
              <a:t>High density multi-beam (RAW or GSF) thinned (by UKHO)</a:t>
            </a:r>
          </a:p>
          <a:p>
            <a:pPr>
              <a:lnSpc>
                <a:spcPct val="120000"/>
              </a:lnSpc>
              <a:spcBef>
                <a:spcPts val="0"/>
              </a:spcBef>
              <a:spcAft>
                <a:spcPts val="600"/>
              </a:spcAft>
              <a:tabLst>
                <a:tab pos="1168400" algn="l"/>
              </a:tabLst>
            </a:pPr>
            <a:r>
              <a:rPr lang="en-GB" sz="2800" dirty="0">
                <a:solidFill>
                  <a:schemeClr val="accent2">
                    <a:lumMod val="50000"/>
                  </a:schemeClr>
                </a:solidFill>
                <a:latin typeface="+mj-lt"/>
              </a:rPr>
              <a:t>Original datum of input data (i.e. Chart Datum) retained</a:t>
            </a:r>
          </a:p>
        </p:txBody>
      </p:sp>
      <p:sp>
        <p:nvSpPr>
          <p:cNvPr id="5" name="Footer Placeholder 4"/>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277237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80288"/>
            <a:ext cx="8229600" cy="591312"/>
          </a:xfrm>
        </p:spPr>
        <p:txBody>
          <a:bodyPr>
            <a:noAutofit/>
          </a:bodyPr>
          <a:lstStyle/>
          <a:p>
            <a:r>
              <a:rPr lang="en-GB" b="1" dirty="0" smtClean="0"/>
              <a:t>Digital Survey Data</a:t>
            </a:r>
            <a:endParaRPr lang="en-US" b="1" dirty="0"/>
          </a:p>
        </p:txBody>
      </p:sp>
      <p:sp>
        <p:nvSpPr>
          <p:cNvPr id="6" name="Content Placeholder 5"/>
          <p:cNvSpPr>
            <a:spLocks noGrp="1"/>
          </p:cNvSpPr>
          <p:nvPr>
            <p:ph idx="1"/>
          </p:nvPr>
        </p:nvSpPr>
        <p:spPr>
          <a:xfrm>
            <a:off x="457200" y="1752600"/>
            <a:ext cx="8458200" cy="4572000"/>
          </a:xfrm>
        </p:spPr>
        <p:txBody>
          <a:bodyPr>
            <a:normAutofit/>
          </a:bodyPr>
          <a:lstStyle/>
          <a:p>
            <a:pPr>
              <a:spcBef>
                <a:spcPts val="0"/>
              </a:spcBef>
              <a:spcAft>
                <a:spcPts val="1200"/>
              </a:spcAft>
            </a:pPr>
            <a:r>
              <a:rPr lang="en-GB" sz="2400" dirty="0" smtClean="0">
                <a:solidFill>
                  <a:schemeClr val="accent2">
                    <a:lumMod val="50000"/>
                  </a:schemeClr>
                </a:solidFill>
                <a:latin typeface="+mj-lt"/>
              </a:rPr>
              <a:t>SBES, MBES and </a:t>
            </a:r>
            <a:r>
              <a:rPr lang="en-GB" sz="2400" dirty="0" err="1" smtClean="0">
                <a:solidFill>
                  <a:schemeClr val="accent2">
                    <a:lumMod val="50000"/>
                  </a:schemeClr>
                </a:solidFill>
                <a:latin typeface="+mj-lt"/>
              </a:rPr>
              <a:t>LiDAR</a:t>
            </a:r>
            <a:r>
              <a:rPr lang="en-GB" sz="2400" dirty="0" smtClean="0">
                <a:solidFill>
                  <a:schemeClr val="accent2">
                    <a:lumMod val="50000"/>
                  </a:schemeClr>
                </a:solidFill>
                <a:latin typeface="+mj-lt"/>
              </a:rPr>
              <a:t> data </a:t>
            </a:r>
            <a:r>
              <a:rPr lang="en-GB" sz="2400" dirty="0" smtClean="0">
                <a:solidFill>
                  <a:schemeClr val="accent2">
                    <a:lumMod val="50000"/>
                  </a:schemeClr>
                </a:solidFill>
                <a:latin typeface="+mj-lt"/>
              </a:rPr>
              <a:t>batch loaded by a background service residing on the server</a:t>
            </a:r>
          </a:p>
          <a:p>
            <a:pPr>
              <a:spcBef>
                <a:spcPts val="0"/>
              </a:spcBef>
              <a:spcAft>
                <a:spcPts val="1200"/>
              </a:spcAft>
            </a:pPr>
            <a:r>
              <a:rPr lang="en-GB" sz="2400" dirty="0" smtClean="0">
                <a:solidFill>
                  <a:schemeClr val="accent2">
                    <a:lumMod val="50000"/>
                  </a:schemeClr>
                </a:solidFill>
                <a:latin typeface="+mj-lt"/>
              </a:rPr>
              <a:t>Files scanned, statistics and MBR extents calculated</a:t>
            </a:r>
          </a:p>
          <a:p>
            <a:pPr>
              <a:spcBef>
                <a:spcPts val="0"/>
              </a:spcBef>
              <a:spcAft>
                <a:spcPts val="1200"/>
              </a:spcAft>
            </a:pPr>
            <a:r>
              <a:rPr lang="en-GB" sz="2400" dirty="0" smtClean="0">
                <a:solidFill>
                  <a:schemeClr val="accent2">
                    <a:lumMod val="50000"/>
                  </a:schemeClr>
                </a:solidFill>
                <a:latin typeface="+mj-lt"/>
              </a:rPr>
              <a:t>Metadata associated by filename (as advised by UKHO)</a:t>
            </a:r>
          </a:p>
          <a:p>
            <a:pPr>
              <a:spcBef>
                <a:spcPts val="0"/>
              </a:spcBef>
              <a:spcAft>
                <a:spcPts val="1200"/>
              </a:spcAft>
            </a:pPr>
            <a:r>
              <a:rPr lang="en-GB" sz="2400" dirty="0" smtClean="0">
                <a:solidFill>
                  <a:schemeClr val="accent2">
                    <a:lumMod val="50000"/>
                  </a:schemeClr>
                </a:solidFill>
                <a:latin typeface="+mj-lt"/>
              </a:rPr>
              <a:t>Each survey loaded, and the larger surveys split into blocks for manageability, and triangulated </a:t>
            </a:r>
            <a:r>
              <a:rPr lang="en-GB" sz="2400" dirty="0" smtClean="0">
                <a:solidFill>
                  <a:schemeClr val="accent2">
                    <a:lumMod val="50000"/>
                  </a:schemeClr>
                </a:solidFill>
                <a:latin typeface="+mj-lt"/>
              </a:rPr>
              <a:t>through </a:t>
            </a:r>
            <a:r>
              <a:rPr lang="en-GB" sz="2400" dirty="0" err="1" smtClean="0">
                <a:solidFill>
                  <a:schemeClr val="accent2">
                    <a:lumMod val="50000"/>
                  </a:schemeClr>
                </a:solidFill>
                <a:latin typeface="+mj-lt"/>
              </a:rPr>
              <a:t>GeomodTeraSurf</a:t>
            </a:r>
            <a:r>
              <a:rPr lang="en-GB" sz="2400" dirty="0" smtClean="0">
                <a:solidFill>
                  <a:schemeClr val="accent2">
                    <a:lumMod val="50000"/>
                  </a:schemeClr>
                </a:solidFill>
                <a:latin typeface="+mj-lt"/>
              </a:rPr>
              <a:t> software</a:t>
            </a:r>
            <a:endParaRPr lang="en-GB" sz="2400" dirty="0" smtClean="0">
              <a:solidFill>
                <a:schemeClr val="accent2">
                  <a:lumMod val="50000"/>
                </a:schemeClr>
              </a:solidFill>
              <a:latin typeface="+mj-lt"/>
            </a:endParaRPr>
          </a:p>
          <a:p>
            <a:pPr>
              <a:spcBef>
                <a:spcPts val="0"/>
              </a:spcBef>
              <a:spcAft>
                <a:spcPts val="1200"/>
              </a:spcAft>
            </a:pPr>
            <a:r>
              <a:rPr lang="en-GB" sz="2400" dirty="0" smtClean="0">
                <a:solidFill>
                  <a:schemeClr val="accent2">
                    <a:lumMod val="50000"/>
                  </a:schemeClr>
                </a:solidFill>
                <a:latin typeface="+mj-lt"/>
              </a:rPr>
              <a:t>A thumbnail image of each surface is generated to highlight potential errors e.g. steep triangles etc indicating spikes</a:t>
            </a:r>
          </a:p>
          <a:p>
            <a:pPr>
              <a:spcBef>
                <a:spcPts val="0"/>
              </a:spcBef>
              <a:spcAft>
                <a:spcPts val="1200"/>
              </a:spcAft>
            </a:pPr>
            <a:r>
              <a:rPr lang="en-GB" sz="2400" dirty="0" smtClean="0">
                <a:solidFill>
                  <a:schemeClr val="accent2">
                    <a:lumMod val="50000"/>
                  </a:schemeClr>
                </a:solidFill>
                <a:latin typeface="+mj-lt"/>
              </a:rPr>
              <a:t>Imported surveys assessed for inclusion in DEM</a:t>
            </a:r>
          </a:p>
        </p:txBody>
      </p:sp>
      <p:sp>
        <p:nvSpPr>
          <p:cNvPr id="7" name="Footer Placeholder 6"/>
          <p:cNvSpPr>
            <a:spLocks noGrp="1"/>
          </p:cNvSpPr>
          <p:nvPr>
            <p:ph type="ftr" sz="quarter" idx="3"/>
          </p:nvPr>
        </p:nvSpPr>
        <p:spPr/>
        <p:txBody>
          <a:bodyPr/>
          <a:lstStyle/>
          <a:p>
            <a:r>
              <a:rPr lang="en-GB" sz="1200" dirty="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340768"/>
            <a:ext cx="8229600" cy="4824536"/>
          </a:xfrm>
        </p:spPr>
        <p:txBody>
          <a:bodyPr>
            <a:normAutofit fontScale="85000" lnSpcReduction="20000"/>
          </a:bodyPr>
          <a:lstStyle/>
          <a:p>
            <a:pPr algn="ctr">
              <a:lnSpc>
                <a:spcPct val="120000"/>
              </a:lnSpc>
              <a:spcBef>
                <a:spcPts val="0"/>
              </a:spcBef>
              <a:buNone/>
            </a:pPr>
            <a:r>
              <a:rPr lang="en-GB" b="1" dirty="0" smtClean="0">
                <a:solidFill>
                  <a:schemeClr val="accent2">
                    <a:lumMod val="50000"/>
                  </a:schemeClr>
                </a:solidFill>
                <a:latin typeface="+mj-lt"/>
              </a:rPr>
              <a:t>Independent UK based company specialising in all aspects of </a:t>
            </a:r>
          </a:p>
          <a:p>
            <a:pPr algn="ctr">
              <a:lnSpc>
                <a:spcPct val="120000"/>
              </a:lnSpc>
              <a:spcBef>
                <a:spcPts val="0"/>
              </a:spcBef>
              <a:buNone/>
            </a:pPr>
            <a:r>
              <a:rPr lang="en-GB" b="1" dirty="0" smtClean="0">
                <a:solidFill>
                  <a:schemeClr val="accent2">
                    <a:lumMod val="50000"/>
                  </a:schemeClr>
                </a:solidFill>
                <a:latin typeface="+mj-lt"/>
              </a:rPr>
              <a:t>marine environmental data acquisition, data and </a:t>
            </a:r>
          </a:p>
          <a:p>
            <a:pPr algn="ctr">
              <a:lnSpc>
                <a:spcPct val="120000"/>
              </a:lnSpc>
              <a:spcBef>
                <a:spcPts val="0"/>
              </a:spcBef>
              <a:buNone/>
            </a:pPr>
            <a:r>
              <a:rPr lang="en-GB" b="1" dirty="0" smtClean="0">
                <a:solidFill>
                  <a:schemeClr val="accent2">
                    <a:lumMod val="50000"/>
                  </a:schemeClr>
                </a:solidFill>
                <a:latin typeface="+mj-lt"/>
              </a:rPr>
              <a:t>knowledge management and GIS </a:t>
            </a:r>
          </a:p>
          <a:p>
            <a:pPr algn="ctr">
              <a:lnSpc>
                <a:spcPct val="120000"/>
              </a:lnSpc>
              <a:spcBef>
                <a:spcPts val="0"/>
              </a:spcBef>
              <a:buNone/>
            </a:pPr>
            <a:endParaRPr lang="en-GB" b="1" dirty="0" smtClean="0">
              <a:solidFill>
                <a:schemeClr val="accent2">
                  <a:lumMod val="50000"/>
                </a:schemeClr>
              </a:solidFill>
              <a:latin typeface="+mj-lt"/>
            </a:endParaRPr>
          </a:p>
          <a:p>
            <a:pPr>
              <a:spcBef>
                <a:spcPts val="0"/>
              </a:spcBef>
            </a:pPr>
            <a:r>
              <a:rPr lang="en-GB" dirty="0" smtClean="0">
                <a:solidFill>
                  <a:schemeClr val="accent2">
                    <a:lumMod val="50000"/>
                  </a:schemeClr>
                </a:solidFill>
                <a:latin typeface="+mj-lt"/>
              </a:rPr>
              <a:t>Expertise in gathering and applying marine data to solving offshore environmental and engineering challenges</a:t>
            </a:r>
          </a:p>
          <a:p>
            <a:r>
              <a:rPr lang="en-GB" dirty="0" smtClean="0">
                <a:solidFill>
                  <a:schemeClr val="accent2">
                    <a:lumMod val="50000"/>
                  </a:schemeClr>
                </a:solidFill>
                <a:latin typeface="+mj-lt"/>
              </a:rPr>
              <a:t>Off-the-shelf software provision and system development </a:t>
            </a:r>
          </a:p>
          <a:p>
            <a:r>
              <a:rPr lang="en-GB" dirty="0" smtClean="0">
                <a:solidFill>
                  <a:schemeClr val="accent2">
                    <a:lumMod val="50000"/>
                  </a:schemeClr>
                </a:solidFill>
                <a:latin typeface="+mj-lt"/>
              </a:rPr>
              <a:t>Key partners – instrument manufacturers, software vendors, public service data holders, standards bodies &amp; distributors</a:t>
            </a:r>
          </a:p>
          <a:p>
            <a:r>
              <a:rPr lang="en-GB" dirty="0" smtClean="0">
                <a:solidFill>
                  <a:schemeClr val="accent2">
                    <a:lumMod val="50000"/>
                  </a:schemeClr>
                </a:solidFill>
                <a:latin typeface="+mj-lt"/>
              </a:rPr>
              <a:t>Provides </a:t>
            </a:r>
            <a:r>
              <a:rPr lang="en-GB" dirty="0" smtClean="0">
                <a:solidFill>
                  <a:schemeClr val="accent2">
                    <a:lumMod val="50000"/>
                  </a:schemeClr>
                </a:solidFill>
                <a:latin typeface="+mj-lt"/>
              </a:rPr>
              <a:t>customers with comprehensive and efficient end-to-end coastal and ocean data management solutions</a:t>
            </a:r>
          </a:p>
          <a:p>
            <a:r>
              <a:rPr lang="en-GB" dirty="0" smtClean="0">
                <a:solidFill>
                  <a:schemeClr val="accent2">
                    <a:lumMod val="50000"/>
                  </a:schemeClr>
                </a:solidFill>
                <a:latin typeface="+mj-lt"/>
              </a:rPr>
              <a:t>International Consultancy Services: Technical and Managerial Training, Capacity Building and Change Management</a:t>
            </a:r>
          </a:p>
          <a:p>
            <a:r>
              <a:rPr lang="en-GB" dirty="0" smtClean="0">
                <a:solidFill>
                  <a:schemeClr val="accent2">
                    <a:lumMod val="50000"/>
                  </a:schemeClr>
                </a:solidFill>
                <a:latin typeface="+mj-lt"/>
              </a:rPr>
              <a:t>Vector and Raster Marine Mapping Products and Services (e.g. WMS, WMTS)</a:t>
            </a:r>
            <a:endParaRPr lang="en-GB" dirty="0">
              <a:solidFill>
                <a:schemeClr val="accent2">
                  <a:lumMod val="50000"/>
                </a:schemeClr>
              </a:solidFill>
              <a:latin typeface="+mj-lt"/>
            </a:endParaRPr>
          </a:p>
        </p:txBody>
      </p:sp>
      <p:sp>
        <p:nvSpPr>
          <p:cNvPr id="3" name="Title 2"/>
          <p:cNvSpPr>
            <a:spLocks noGrp="1"/>
          </p:cNvSpPr>
          <p:nvPr>
            <p:ph type="title"/>
          </p:nvPr>
        </p:nvSpPr>
        <p:spPr>
          <a:xfrm>
            <a:off x="467544" y="620688"/>
            <a:ext cx="8229600" cy="704088"/>
          </a:xfrm>
        </p:spPr>
        <p:txBody>
          <a:bodyPr/>
          <a:lstStyle/>
          <a:p>
            <a:r>
              <a:rPr lang="en-GB" b="1" dirty="0" smtClean="0"/>
              <a:t>About </a:t>
            </a:r>
            <a:r>
              <a:rPr lang="en-GB" b="1" dirty="0" err="1" smtClean="0"/>
              <a:t>OceanWise</a:t>
            </a:r>
            <a:endParaRPr lang="en-GB" b="1" dirty="0"/>
          </a:p>
        </p:txBody>
      </p:sp>
      <p:sp>
        <p:nvSpPr>
          <p:cNvPr id="4" name="Footer Placeholder 3"/>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chemeClr val="bg2">
                    <a:lumMod val="25000"/>
                  </a:schemeClr>
                </a:solidFill>
              </a:rPr>
              <a:t>Port-Log.net</a:t>
            </a:r>
            <a:endParaRPr lang="en-US" sz="4000" b="1" dirty="0">
              <a:solidFill>
                <a:schemeClr val="bg2">
                  <a:lumMod val="25000"/>
                </a:schemeClr>
              </a:solidFill>
            </a:endParaRPr>
          </a:p>
        </p:txBody>
      </p:sp>
      <p:sp>
        <p:nvSpPr>
          <p:cNvPr id="3" name="Content Placeholder 2"/>
          <p:cNvSpPr>
            <a:spLocks noGrp="1"/>
          </p:cNvSpPr>
          <p:nvPr>
            <p:ph idx="11"/>
          </p:nvPr>
        </p:nvSpPr>
        <p:spPr>
          <a:xfrm>
            <a:off x="251520" y="1524000"/>
            <a:ext cx="8712968" cy="4343400"/>
          </a:xfrm>
        </p:spPr>
        <p:txBody>
          <a:bodyPr>
            <a:normAutofit lnSpcReduction="10000"/>
          </a:bodyPr>
          <a:lstStyle/>
          <a:p>
            <a:r>
              <a:rPr lang="en-GB" dirty="0" smtClean="0">
                <a:solidFill>
                  <a:schemeClr val="accent2">
                    <a:lumMod val="50000"/>
                  </a:schemeClr>
                </a:solidFill>
                <a:latin typeface="+mj-lt"/>
              </a:rPr>
              <a:t>Quick and easy storage and publishing of environmental monitoring data</a:t>
            </a:r>
          </a:p>
          <a:p>
            <a:pPr lvl="1"/>
            <a:r>
              <a:rPr lang="en-GB" dirty="0" smtClean="0">
                <a:solidFill>
                  <a:schemeClr val="accent2">
                    <a:lumMod val="50000"/>
                  </a:schemeClr>
                </a:solidFill>
                <a:latin typeface="+mj-lt"/>
              </a:rPr>
              <a:t>Service provided is proven and low risk</a:t>
            </a:r>
          </a:p>
          <a:p>
            <a:pPr lvl="1"/>
            <a:r>
              <a:rPr lang="en-GB" dirty="0" smtClean="0">
                <a:solidFill>
                  <a:schemeClr val="accent2">
                    <a:lumMod val="50000"/>
                  </a:schemeClr>
                </a:solidFill>
                <a:latin typeface="+mj-lt"/>
              </a:rPr>
              <a:t>Instrument and manufacturer independent</a:t>
            </a:r>
          </a:p>
          <a:p>
            <a:pPr lvl="1"/>
            <a:r>
              <a:rPr lang="en-GB" dirty="0" smtClean="0">
                <a:solidFill>
                  <a:schemeClr val="accent2">
                    <a:lumMod val="50000"/>
                  </a:schemeClr>
                </a:solidFill>
                <a:latin typeface="+mj-lt"/>
              </a:rPr>
              <a:t>RS232, TCP/IP and FTP data uploads</a:t>
            </a:r>
          </a:p>
          <a:p>
            <a:pPr lvl="1"/>
            <a:r>
              <a:rPr lang="en-GB" dirty="0" smtClean="0">
                <a:solidFill>
                  <a:schemeClr val="accent2">
                    <a:lumMod val="50000"/>
                  </a:schemeClr>
                </a:solidFill>
                <a:latin typeface="+mj-lt"/>
              </a:rPr>
              <a:t>Standard and customised web interfaces</a:t>
            </a:r>
          </a:p>
          <a:p>
            <a:pPr lvl="1"/>
            <a:r>
              <a:rPr lang="en-GB" dirty="0" smtClean="0">
                <a:solidFill>
                  <a:schemeClr val="accent2">
                    <a:lumMod val="50000"/>
                  </a:schemeClr>
                </a:solidFill>
                <a:latin typeface="+mj-lt"/>
              </a:rPr>
              <a:t>Cost effective and quick to set up</a:t>
            </a:r>
          </a:p>
          <a:p>
            <a:pPr lvl="1"/>
            <a:r>
              <a:rPr lang="en-GB" dirty="0" smtClean="0">
                <a:solidFill>
                  <a:schemeClr val="accent2">
                    <a:lumMod val="50000"/>
                  </a:schemeClr>
                </a:solidFill>
                <a:latin typeface="+mj-lt"/>
              </a:rPr>
              <a:t>Range of oceanographic interfaces</a:t>
            </a:r>
          </a:p>
          <a:p>
            <a:pPr lvl="1"/>
            <a:r>
              <a:rPr lang="en-GB" dirty="0" smtClean="0">
                <a:solidFill>
                  <a:schemeClr val="accent2">
                    <a:lumMod val="50000"/>
                  </a:schemeClr>
                </a:solidFill>
                <a:latin typeface="+mj-lt"/>
              </a:rPr>
              <a:t>E-mail and SMS alerts as standard</a:t>
            </a:r>
          </a:p>
          <a:p>
            <a:pPr lvl="1"/>
            <a:r>
              <a:rPr lang="en-GB" dirty="0" smtClean="0">
                <a:solidFill>
                  <a:schemeClr val="accent2">
                    <a:lumMod val="50000"/>
                  </a:schemeClr>
                </a:solidFill>
                <a:latin typeface="+mj-lt"/>
              </a:rPr>
              <a:t>Extensible data model</a:t>
            </a:r>
          </a:p>
          <a:p>
            <a:pPr lvl="1"/>
            <a:endParaRPr lang="en-US" dirty="0">
              <a:latin typeface="+mj-lt"/>
            </a:endParaRPr>
          </a:p>
        </p:txBody>
      </p:sp>
      <p:sp>
        <p:nvSpPr>
          <p:cNvPr id="4" name="Footer Placeholder 3"/>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29600" cy="792088"/>
          </a:xfrm>
        </p:spPr>
        <p:txBody>
          <a:bodyPr>
            <a:normAutofit/>
          </a:bodyPr>
          <a:lstStyle/>
          <a:p>
            <a:r>
              <a:rPr lang="en-GB" sz="4000" b="1" dirty="0" smtClean="0">
                <a:solidFill>
                  <a:schemeClr val="accent3">
                    <a:lumMod val="50000"/>
                  </a:schemeClr>
                </a:solidFill>
              </a:rPr>
              <a:t>Ocean Database</a:t>
            </a:r>
            <a:endParaRPr lang="en-GB" sz="4000" b="1" dirty="0">
              <a:solidFill>
                <a:schemeClr val="accent3">
                  <a:lumMod val="50000"/>
                </a:schemeClr>
              </a:solidFill>
            </a:endParaRPr>
          </a:p>
        </p:txBody>
      </p:sp>
      <p:sp>
        <p:nvSpPr>
          <p:cNvPr id="3" name="Content Placeholder 2"/>
          <p:cNvSpPr>
            <a:spLocks noGrp="1"/>
          </p:cNvSpPr>
          <p:nvPr>
            <p:ph idx="11"/>
          </p:nvPr>
        </p:nvSpPr>
        <p:spPr>
          <a:xfrm>
            <a:off x="467544" y="1196752"/>
            <a:ext cx="8229600" cy="5112568"/>
          </a:xfrm>
        </p:spPr>
        <p:txBody>
          <a:bodyPr>
            <a:normAutofit lnSpcReduction="10000"/>
          </a:bodyPr>
          <a:lstStyle/>
          <a:p>
            <a:r>
              <a:rPr lang="en-GB" dirty="0" smtClean="0">
                <a:solidFill>
                  <a:schemeClr val="accent2">
                    <a:lumMod val="50000"/>
                  </a:schemeClr>
                </a:solidFill>
                <a:latin typeface="+mj-lt"/>
              </a:rPr>
              <a:t>Flexible  data management solution for ALL common types of data:</a:t>
            </a:r>
          </a:p>
          <a:p>
            <a:pPr lvl="1"/>
            <a:r>
              <a:rPr lang="en-GB" dirty="0" smtClean="0">
                <a:solidFill>
                  <a:schemeClr val="accent2">
                    <a:lumMod val="50000"/>
                  </a:schemeClr>
                </a:solidFill>
                <a:latin typeface="+mj-lt"/>
              </a:rPr>
              <a:t>Instrument and manufacturer independent</a:t>
            </a:r>
          </a:p>
          <a:p>
            <a:pPr lvl="1"/>
            <a:r>
              <a:rPr lang="en-GB" dirty="0" smtClean="0">
                <a:solidFill>
                  <a:schemeClr val="accent2">
                    <a:lumMod val="50000"/>
                  </a:schemeClr>
                </a:solidFill>
                <a:latin typeface="+mj-lt"/>
              </a:rPr>
              <a:t>Flexible and extensible data model</a:t>
            </a:r>
          </a:p>
          <a:p>
            <a:pPr lvl="1"/>
            <a:r>
              <a:rPr lang="en-GB" dirty="0" smtClean="0">
                <a:solidFill>
                  <a:schemeClr val="accent2">
                    <a:lumMod val="50000"/>
                  </a:schemeClr>
                </a:solidFill>
                <a:latin typeface="+mj-lt"/>
              </a:rPr>
              <a:t>Integrated metadata to industry standards</a:t>
            </a:r>
          </a:p>
          <a:p>
            <a:pPr lvl="1"/>
            <a:r>
              <a:rPr lang="en-GB" dirty="0" smtClean="0">
                <a:solidFill>
                  <a:schemeClr val="accent2">
                    <a:lumMod val="50000"/>
                  </a:schemeClr>
                </a:solidFill>
                <a:latin typeface="+mj-lt"/>
              </a:rPr>
              <a:t>Imports and applies calibration records</a:t>
            </a:r>
          </a:p>
          <a:p>
            <a:pPr lvl="1"/>
            <a:r>
              <a:rPr lang="en-GB" dirty="0" smtClean="0">
                <a:solidFill>
                  <a:schemeClr val="accent2">
                    <a:lumMod val="50000"/>
                  </a:schemeClr>
                </a:solidFill>
                <a:latin typeface="+mj-lt"/>
              </a:rPr>
              <a:t>Accessible to 3</a:t>
            </a:r>
            <a:r>
              <a:rPr lang="en-GB" baseline="30000" dirty="0" smtClean="0">
                <a:solidFill>
                  <a:schemeClr val="accent2">
                    <a:lumMod val="50000"/>
                  </a:schemeClr>
                </a:solidFill>
                <a:latin typeface="+mj-lt"/>
              </a:rPr>
              <a:t>rd</a:t>
            </a:r>
            <a:r>
              <a:rPr lang="en-GB" dirty="0" smtClean="0">
                <a:solidFill>
                  <a:schemeClr val="accent2">
                    <a:lumMod val="50000"/>
                  </a:schemeClr>
                </a:solidFill>
                <a:latin typeface="+mj-lt"/>
              </a:rPr>
              <a:t> party applications</a:t>
            </a:r>
          </a:p>
          <a:p>
            <a:pPr lvl="1"/>
            <a:r>
              <a:rPr lang="en-GB" dirty="0" smtClean="0">
                <a:solidFill>
                  <a:schemeClr val="accent2">
                    <a:lumMod val="50000"/>
                  </a:schemeClr>
                </a:solidFill>
                <a:latin typeface="+mj-lt"/>
              </a:rPr>
              <a:t>Proven low risk solution</a:t>
            </a:r>
          </a:p>
          <a:p>
            <a:r>
              <a:rPr lang="en-GB" dirty="0" smtClean="0">
                <a:solidFill>
                  <a:schemeClr val="accent2">
                    <a:lumMod val="50000"/>
                  </a:schemeClr>
                </a:solidFill>
                <a:latin typeface="+mj-lt"/>
              </a:rPr>
              <a:t>Includes:</a:t>
            </a:r>
          </a:p>
          <a:p>
            <a:pPr lvl="1"/>
            <a:r>
              <a:rPr lang="en-GB" dirty="0" smtClean="0">
                <a:solidFill>
                  <a:schemeClr val="accent2">
                    <a:lumMod val="50000"/>
                  </a:schemeClr>
                </a:solidFill>
                <a:latin typeface="+mj-lt"/>
              </a:rPr>
              <a:t>IT infrastructure and operation environment</a:t>
            </a:r>
          </a:p>
          <a:p>
            <a:pPr lvl="1"/>
            <a:r>
              <a:rPr lang="en-GB" dirty="0" smtClean="0">
                <a:solidFill>
                  <a:schemeClr val="accent2">
                    <a:lumMod val="50000"/>
                  </a:schemeClr>
                </a:solidFill>
                <a:latin typeface="+mj-lt"/>
              </a:rPr>
              <a:t>Ocean data model</a:t>
            </a:r>
          </a:p>
          <a:p>
            <a:pPr lvl="1"/>
            <a:r>
              <a:rPr lang="en-GB" dirty="0" smtClean="0">
                <a:solidFill>
                  <a:schemeClr val="accent2">
                    <a:lumMod val="50000"/>
                  </a:schemeClr>
                </a:solidFill>
                <a:latin typeface="+mj-lt"/>
              </a:rPr>
              <a:t>Management and data loading software</a:t>
            </a:r>
          </a:p>
          <a:p>
            <a:endParaRPr lang="en-GB" dirty="0" smtClean="0">
              <a:latin typeface="+mj-lt"/>
            </a:endParaRPr>
          </a:p>
          <a:p>
            <a:pPr lvl="1">
              <a:buNone/>
            </a:pPr>
            <a:endParaRPr lang="en-GB" dirty="0" smtClean="0"/>
          </a:p>
          <a:p>
            <a:pPr lvl="1">
              <a:buNone/>
            </a:pPr>
            <a:endParaRPr lang="en-GB" dirty="0"/>
          </a:p>
        </p:txBody>
      </p:sp>
      <p:sp>
        <p:nvSpPr>
          <p:cNvPr id="5" name="Footer Placeholder 4"/>
          <p:cNvSpPr>
            <a:spLocks noGrp="1"/>
          </p:cNvSpPr>
          <p:nvPr>
            <p:ph type="ftr" sz="quarter" idx="3"/>
          </p:nvPr>
        </p:nvSpPr>
        <p:spPr/>
        <p:txBody>
          <a:bodyPr/>
          <a:lstStyle/>
          <a:p>
            <a:r>
              <a:rPr lang="en-GB" sz="1200" dirty="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59"/>
          <p:cNvSpPr/>
          <p:nvPr/>
        </p:nvSpPr>
        <p:spPr>
          <a:xfrm>
            <a:off x="5410200" y="762915"/>
            <a:ext cx="3437471" cy="2244577"/>
          </a:xfrm>
          <a:prstGeom prst="roundRect">
            <a:avLst>
              <a:gd name="adj" fmla="val 44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TextBox 60"/>
          <p:cNvSpPr txBox="1"/>
          <p:nvPr/>
        </p:nvSpPr>
        <p:spPr>
          <a:xfrm>
            <a:off x="5535834" y="787544"/>
            <a:ext cx="1567705" cy="246221"/>
          </a:xfrm>
          <a:prstGeom prst="rect">
            <a:avLst/>
          </a:prstGeom>
          <a:noFill/>
        </p:spPr>
        <p:txBody>
          <a:bodyPr wrap="square" rtlCol="0">
            <a:spAutoFit/>
          </a:bodyPr>
          <a:lstStyle/>
          <a:p>
            <a:r>
              <a:rPr lang="en-US" sz="1000" b="1" dirty="0" smtClean="0"/>
              <a:t>Port-Log Client Side</a:t>
            </a:r>
            <a:endParaRPr lang="en-US" sz="1000" dirty="0"/>
          </a:p>
        </p:txBody>
      </p:sp>
      <p:sp>
        <p:nvSpPr>
          <p:cNvPr id="53" name="Rounded Rectangle 52"/>
          <p:cNvSpPr/>
          <p:nvPr/>
        </p:nvSpPr>
        <p:spPr>
          <a:xfrm>
            <a:off x="229399" y="738286"/>
            <a:ext cx="3725600" cy="2244577"/>
          </a:xfrm>
          <a:prstGeom prst="roundRect">
            <a:avLst>
              <a:gd name="adj" fmla="val 44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a:off x="265119" y="3160464"/>
            <a:ext cx="5024444" cy="3479800"/>
          </a:xfrm>
          <a:prstGeom prst="roundRect">
            <a:avLst>
              <a:gd name="adj" fmla="val 44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2" descr="C:\Documents and Settings\Abi\Local Settings\Temporary Internet Files\Content.IE5\OXBUEG5N\MC900434845[1].png"/>
          <p:cNvPicPr>
            <a:picLocks noChangeAspect="1" noChangeArrowheads="1"/>
          </p:cNvPicPr>
          <p:nvPr/>
        </p:nvPicPr>
        <p:blipFill>
          <a:blip r:embed="rId2" cstate="print"/>
          <a:srcRect/>
          <a:stretch>
            <a:fillRect/>
          </a:stretch>
        </p:blipFill>
        <p:spPr bwMode="auto">
          <a:xfrm>
            <a:off x="4166663" y="1828805"/>
            <a:ext cx="964137" cy="964137"/>
          </a:xfrm>
          <a:prstGeom prst="rect">
            <a:avLst/>
          </a:prstGeom>
          <a:noFill/>
          <a:ln w="9525">
            <a:noFill/>
            <a:miter lim="800000"/>
            <a:headEnd/>
            <a:tailEnd/>
          </a:ln>
        </p:spPr>
      </p:pic>
      <p:sp>
        <p:nvSpPr>
          <p:cNvPr id="5" name="TextBox 4"/>
          <p:cNvSpPr txBox="1"/>
          <p:nvPr/>
        </p:nvSpPr>
        <p:spPr>
          <a:xfrm>
            <a:off x="3954999" y="826067"/>
            <a:ext cx="1455201" cy="553998"/>
          </a:xfrm>
          <a:prstGeom prst="rect">
            <a:avLst/>
          </a:prstGeom>
          <a:noFill/>
        </p:spPr>
        <p:txBody>
          <a:bodyPr wrap="square" rtlCol="0">
            <a:spAutoFit/>
          </a:bodyPr>
          <a:lstStyle/>
          <a:p>
            <a:pPr algn="ctr"/>
            <a:r>
              <a:rPr lang="en-US" sz="1000" dirty="0" smtClean="0"/>
              <a:t>Server and RDBMS supplied by customer or OceanWise Ltd</a:t>
            </a:r>
            <a:endParaRPr lang="en-US" sz="1000" dirty="0"/>
          </a:p>
        </p:txBody>
      </p:sp>
      <p:sp>
        <p:nvSpPr>
          <p:cNvPr id="6" name="Can 5"/>
          <p:cNvSpPr/>
          <p:nvPr/>
        </p:nvSpPr>
        <p:spPr>
          <a:xfrm>
            <a:off x="4067944" y="3342790"/>
            <a:ext cx="1080120" cy="899539"/>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59812" y="3623742"/>
            <a:ext cx="744236" cy="338554"/>
          </a:xfrm>
          <a:prstGeom prst="rect">
            <a:avLst/>
          </a:prstGeom>
          <a:noFill/>
        </p:spPr>
        <p:txBody>
          <a:bodyPr wrap="square" rtlCol="0">
            <a:spAutoFit/>
          </a:bodyPr>
          <a:lstStyle/>
          <a:p>
            <a:r>
              <a:rPr lang="en-US" sz="1600" dirty="0" smtClean="0"/>
              <a:t>ODB</a:t>
            </a:r>
            <a:endParaRPr lang="en-US" sz="1600" dirty="0"/>
          </a:p>
        </p:txBody>
      </p:sp>
      <p:sp>
        <p:nvSpPr>
          <p:cNvPr id="9" name="Rectangle 8"/>
          <p:cNvSpPr/>
          <p:nvPr/>
        </p:nvSpPr>
        <p:spPr>
          <a:xfrm>
            <a:off x="2127286" y="1380065"/>
            <a:ext cx="285752" cy="59796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dirty="0" smtClean="0"/>
              <a:t>Modem</a:t>
            </a:r>
            <a:endParaRPr lang="en-US" sz="1050" dirty="0"/>
          </a:p>
        </p:txBody>
      </p:sp>
      <p:grpSp>
        <p:nvGrpSpPr>
          <p:cNvPr id="2" name="Group 99"/>
          <p:cNvGrpSpPr/>
          <p:nvPr/>
        </p:nvGrpSpPr>
        <p:grpSpPr>
          <a:xfrm>
            <a:off x="1599681" y="1743591"/>
            <a:ext cx="285752" cy="857256"/>
            <a:chOff x="642910" y="2000240"/>
            <a:chExt cx="285752" cy="857256"/>
          </a:xfrm>
          <a:solidFill>
            <a:schemeClr val="accent5"/>
          </a:solidFill>
        </p:grpSpPr>
        <p:sp>
          <p:nvSpPr>
            <p:cNvPr id="11" name="Oval 10"/>
            <p:cNvSpPr/>
            <p:nvPr/>
          </p:nvSpPr>
          <p:spPr>
            <a:xfrm>
              <a:off x="678629" y="2643182"/>
              <a:ext cx="214314" cy="21431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42910" y="2000240"/>
              <a:ext cx="285752" cy="7143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dirty="0" smtClean="0"/>
                <a:t>Sensor 2</a:t>
              </a:r>
              <a:endParaRPr lang="en-US" sz="1050" dirty="0"/>
            </a:p>
          </p:txBody>
        </p:sp>
      </p:grpSp>
      <p:sp>
        <p:nvSpPr>
          <p:cNvPr id="13" name="Lightning Bolt 12"/>
          <p:cNvSpPr/>
          <p:nvPr/>
        </p:nvSpPr>
        <p:spPr>
          <a:xfrm>
            <a:off x="2463841" y="1075264"/>
            <a:ext cx="668832" cy="304802"/>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stCxn id="9" idx="0"/>
          </p:cNvCxnSpPr>
          <p:nvPr/>
        </p:nvCxnSpPr>
        <p:spPr>
          <a:xfrm rot="5400000" flipH="1" flipV="1">
            <a:off x="2148314" y="1258217"/>
            <a:ext cx="24369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2127286" y="1136368"/>
            <a:ext cx="142876"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2270162" y="1136368"/>
            <a:ext cx="142876" cy="1428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1244" y="1279244"/>
            <a:ext cx="1134269" cy="707886"/>
          </a:xfrm>
          <a:prstGeom prst="rect">
            <a:avLst/>
          </a:prstGeom>
          <a:noFill/>
        </p:spPr>
        <p:txBody>
          <a:bodyPr wrap="square" rtlCol="0">
            <a:spAutoFit/>
          </a:bodyPr>
          <a:lstStyle/>
          <a:p>
            <a:r>
              <a:rPr lang="en-US" sz="1000" dirty="0" smtClean="0"/>
              <a:t>Real-time sensor stream via modem, cable and/or Internet</a:t>
            </a:r>
            <a:endParaRPr lang="en-US" sz="1000" dirty="0"/>
          </a:p>
        </p:txBody>
      </p:sp>
      <p:cxnSp>
        <p:nvCxnSpPr>
          <p:cNvPr id="20" name="Straight Connector 19"/>
          <p:cNvCxnSpPr/>
          <p:nvPr/>
        </p:nvCxnSpPr>
        <p:spPr>
          <a:xfrm>
            <a:off x="1885433" y="1893357"/>
            <a:ext cx="241853"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99"/>
          <p:cNvGrpSpPr/>
          <p:nvPr/>
        </p:nvGrpSpPr>
        <p:grpSpPr>
          <a:xfrm>
            <a:off x="1363668" y="2080145"/>
            <a:ext cx="285752" cy="857256"/>
            <a:chOff x="642910" y="2000240"/>
            <a:chExt cx="285752" cy="857256"/>
          </a:xfrm>
          <a:solidFill>
            <a:schemeClr val="accent5"/>
          </a:solidFill>
        </p:grpSpPr>
        <p:sp>
          <p:nvSpPr>
            <p:cNvPr id="23" name="Oval 22"/>
            <p:cNvSpPr/>
            <p:nvPr/>
          </p:nvSpPr>
          <p:spPr>
            <a:xfrm>
              <a:off x="678629" y="2643182"/>
              <a:ext cx="214314" cy="21431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42910" y="2000240"/>
              <a:ext cx="285752" cy="7143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dirty="0" smtClean="0"/>
                <a:t>Sensor 1</a:t>
              </a:r>
              <a:endParaRPr lang="en-US" sz="1050" dirty="0"/>
            </a:p>
          </p:txBody>
        </p:sp>
      </p:grpSp>
      <p:cxnSp>
        <p:nvCxnSpPr>
          <p:cNvPr id="26" name="Straight Connector 25"/>
          <p:cNvCxnSpPr/>
          <p:nvPr/>
        </p:nvCxnSpPr>
        <p:spPr>
          <a:xfrm rot="10800000">
            <a:off x="3827984" y="2080145"/>
            <a:ext cx="423350" cy="148700"/>
          </a:xfrm>
          <a:prstGeom prst="line">
            <a:avLst/>
          </a:prstGeom>
        </p:spPr>
        <p:style>
          <a:lnRef idx="2">
            <a:schemeClr val="accent1"/>
          </a:lnRef>
          <a:fillRef idx="0">
            <a:schemeClr val="accent1"/>
          </a:fillRef>
          <a:effectRef idx="1">
            <a:schemeClr val="accent1"/>
          </a:effectRef>
          <a:fontRef idx="minor">
            <a:schemeClr val="tx1"/>
          </a:fontRef>
        </p:style>
      </p:cxnSp>
      <p:grpSp>
        <p:nvGrpSpPr>
          <p:cNvPr id="8" name="Group 99"/>
          <p:cNvGrpSpPr/>
          <p:nvPr/>
        </p:nvGrpSpPr>
        <p:grpSpPr>
          <a:xfrm>
            <a:off x="1766101" y="3262833"/>
            <a:ext cx="285752" cy="857256"/>
            <a:chOff x="642910" y="2000240"/>
            <a:chExt cx="285752" cy="857256"/>
          </a:xfrm>
          <a:solidFill>
            <a:schemeClr val="accent5"/>
          </a:solidFill>
        </p:grpSpPr>
        <p:sp>
          <p:nvSpPr>
            <p:cNvPr id="28" name="Oval 27"/>
            <p:cNvSpPr/>
            <p:nvPr/>
          </p:nvSpPr>
          <p:spPr>
            <a:xfrm>
              <a:off x="678629" y="2643182"/>
              <a:ext cx="214314" cy="21431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2910" y="2000240"/>
              <a:ext cx="285752" cy="7143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dirty="0" smtClean="0"/>
                <a:t>Sensor 4</a:t>
              </a:r>
              <a:endParaRPr lang="en-US" sz="1050" dirty="0"/>
            </a:p>
          </p:txBody>
        </p:sp>
      </p:grpSp>
      <p:grpSp>
        <p:nvGrpSpPr>
          <p:cNvPr id="10" name="Group 99"/>
          <p:cNvGrpSpPr/>
          <p:nvPr/>
        </p:nvGrpSpPr>
        <p:grpSpPr>
          <a:xfrm>
            <a:off x="1530088" y="3599387"/>
            <a:ext cx="285752" cy="857256"/>
            <a:chOff x="642910" y="2000240"/>
            <a:chExt cx="285752" cy="857256"/>
          </a:xfrm>
          <a:solidFill>
            <a:schemeClr val="accent5"/>
          </a:solidFill>
        </p:grpSpPr>
        <p:sp>
          <p:nvSpPr>
            <p:cNvPr id="31" name="Oval 30"/>
            <p:cNvSpPr/>
            <p:nvPr/>
          </p:nvSpPr>
          <p:spPr>
            <a:xfrm>
              <a:off x="678629" y="2643182"/>
              <a:ext cx="214314" cy="21431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42910" y="2000240"/>
              <a:ext cx="285752" cy="71438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050" dirty="0" smtClean="0"/>
                <a:t>Sensor 3</a:t>
              </a:r>
              <a:endParaRPr lang="en-US" sz="1050" dirty="0"/>
            </a:p>
          </p:txBody>
        </p:sp>
      </p:grpSp>
      <p:sp>
        <p:nvSpPr>
          <p:cNvPr id="33" name="TextBox 32"/>
          <p:cNvSpPr txBox="1"/>
          <p:nvPr/>
        </p:nvSpPr>
        <p:spPr>
          <a:xfrm>
            <a:off x="231244" y="3510011"/>
            <a:ext cx="1134269" cy="400110"/>
          </a:xfrm>
          <a:prstGeom prst="rect">
            <a:avLst/>
          </a:prstGeom>
          <a:noFill/>
        </p:spPr>
        <p:txBody>
          <a:bodyPr wrap="square" rtlCol="0">
            <a:spAutoFit/>
          </a:bodyPr>
          <a:lstStyle/>
          <a:p>
            <a:r>
              <a:rPr lang="en-US" sz="1000" dirty="0" smtClean="0"/>
              <a:t>Sensor output </a:t>
            </a:r>
            <a:br>
              <a:rPr lang="en-US" sz="1000" dirty="0" smtClean="0"/>
            </a:br>
            <a:r>
              <a:rPr lang="en-US" sz="1000" dirty="0" smtClean="0"/>
              <a:t>via DSU / media</a:t>
            </a:r>
            <a:endParaRPr lang="en-US" sz="1000" dirty="0"/>
          </a:p>
        </p:txBody>
      </p:sp>
      <p:sp>
        <p:nvSpPr>
          <p:cNvPr id="40" name="TextBox 39"/>
          <p:cNvSpPr txBox="1"/>
          <p:nvPr/>
        </p:nvSpPr>
        <p:spPr>
          <a:xfrm>
            <a:off x="229399" y="4805922"/>
            <a:ext cx="1134269" cy="400110"/>
          </a:xfrm>
          <a:prstGeom prst="rect">
            <a:avLst/>
          </a:prstGeom>
          <a:noFill/>
        </p:spPr>
        <p:txBody>
          <a:bodyPr wrap="square" rtlCol="0">
            <a:spAutoFit/>
          </a:bodyPr>
          <a:lstStyle/>
          <a:p>
            <a:r>
              <a:rPr lang="en-US" sz="1000" dirty="0" smtClean="0"/>
              <a:t>Laboratory results</a:t>
            </a:r>
            <a:br>
              <a:rPr lang="en-US" sz="1000" dirty="0" smtClean="0"/>
            </a:br>
            <a:r>
              <a:rPr lang="en-US" sz="1000" dirty="0" smtClean="0"/>
              <a:t>via email / media</a:t>
            </a:r>
            <a:endParaRPr lang="en-US" sz="1000" dirty="0"/>
          </a:p>
        </p:txBody>
      </p:sp>
      <p:sp>
        <p:nvSpPr>
          <p:cNvPr id="41" name="TextBox 40"/>
          <p:cNvSpPr txBox="1"/>
          <p:nvPr/>
        </p:nvSpPr>
        <p:spPr>
          <a:xfrm>
            <a:off x="2693715" y="3868481"/>
            <a:ext cx="1134269" cy="1785104"/>
          </a:xfrm>
          <a:prstGeom prst="rect">
            <a:avLst/>
          </a:prstGeom>
          <a:noFill/>
        </p:spPr>
        <p:txBody>
          <a:bodyPr wrap="square" rtlCol="0">
            <a:spAutoFit/>
          </a:bodyPr>
          <a:lstStyle/>
          <a:p>
            <a:r>
              <a:rPr lang="en-US" sz="1000" dirty="0" smtClean="0"/>
              <a:t>Software loads sensor and laboratory output to ODB.  </a:t>
            </a:r>
            <a:br>
              <a:rPr lang="en-US" sz="1000" dirty="0" smtClean="0"/>
            </a:br>
            <a:r>
              <a:rPr lang="en-US" sz="1000" dirty="0" smtClean="0"/>
              <a:t>Handles actual, QA, location and calibration data and metadata</a:t>
            </a:r>
          </a:p>
          <a:p>
            <a:r>
              <a:rPr lang="en-US" sz="1000" dirty="0" smtClean="0"/>
              <a:t>Reference data loaded via GIS component.</a:t>
            </a:r>
          </a:p>
        </p:txBody>
      </p:sp>
      <p:sp>
        <p:nvSpPr>
          <p:cNvPr id="42" name="TextBox 41"/>
          <p:cNvSpPr txBox="1"/>
          <p:nvPr/>
        </p:nvSpPr>
        <p:spPr>
          <a:xfrm>
            <a:off x="265118" y="5711335"/>
            <a:ext cx="1334563" cy="553998"/>
          </a:xfrm>
          <a:prstGeom prst="rect">
            <a:avLst/>
          </a:prstGeom>
          <a:noFill/>
        </p:spPr>
        <p:txBody>
          <a:bodyPr wrap="square" rtlCol="0">
            <a:spAutoFit/>
          </a:bodyPr>
          <a:lstStyle/>
          <a:p>
            <a:r>
              <a:rPr lang="en-US" sz="1000" dirty="0" smtClean="0"/>
              <a:t>Reference datasets e.g. maps, assets </a:t>
            </a:r>
            <a:br>
              <a:rPr lang="en-US" sz="1000" dirty="0" smtClean="0"/>
            </a:br>
            <a:r>
              <a:rPr lang="en-US" sz="1000" dirty="0" smtClean="0"/>
              <a:t>via LAN or media</a:t>
            </a:r>
            <a:endParaRPr lang="en-US" sz="1000" dirty="0"/>
          </a:p>
        </p:txBody>
      </p:sp>
      <p:sp>
        <p:nvSpPr>
          <p:cNvPr id="43" name="TextBox 42"/>
          <p:cNvSpPr txBox="1"/>
          <p:nvPr/>
        </p:nvSpPr>
        <p:spPr>
          <a:xfrm>
            <a:off x="2693715" y="1730680"/>
            <a:ext cx="1134269" cy="707886"/>
          </a:xfrm>
          <a:prstGeom prst="rect">
            <a:avLst/>
          </a:prstGeom>
          <a:noFill/>
        </p:spPr>
        <p:txBody>
          <a:bodyPr wrap="square" rtlCol="0">
            <a:spAutoFit/>
          </a:bodyPr>
          <a:lstStyle/>
          <a:p>
            <a:r>
              <a:rPr lang="en-US" sz="1000" dirty="0" smtClean="0"/>
              <a:t>Software decodes data stream and relays or loads data into ODB</a:t>
            </a:r>
            <a:endParaRPr lang="en-US" sz="1000" dirty="0"/>
          </a:p>
        </p:txBody>
      </p:sp>
      <p:sp>
        <p:nvSpPr>
          <p:cNvPr id="44" name="TextBox 43"/>
          <p:cNvSpPr txBox="1"/>
          <p:nvPr/>
        </p:nvSpPr>
        <p:spPr>
          <a:xfrm>
            <a:off x="3058726" y="738286"/>
            <a:ext cx="896264" cy="553998"/>
          </a:xfrm>
          <a:prstGeom prst="rect">
            <a:avLst/>
          </a:prstGeom>
          <a:noFill/>
        </p:spPr>
        <p:txBody>
          <a:bodyPr wrap="square" rtlCol="0">
            <a:spAutoFit/>
          </a:bodyPr>
          <a:lstStyle/>
          <a:p>
            <a:r>
              <a:rPr lang="en-US" sz="1000" dirty="0" smtClean="0"/>
              <a:t>UHF, GPRS, Iridium, </a:t>
            </a:r>
            <a:br>
              <a:rPr lang="en-US" sz="1000" dirty="0" smtClean="0"/>
            </a:br>
            <a:r>
              <a:rPr lang="en-US" sz="1000" dirty="0" smtClean="0"/>
              <a:t>RS232, TCP/IP</a:t>
            </a:r>
            <a:endParaRPr lang="en-US" sz="1000" dirty="0"/>
          </a:p>
        </p:txBody>
      </p:sp>
      <p:sp>
        <p:nvSpPr>
          <p:cNvPr id="52" name="TextBox 51"/>
          <p:cNvSpPr txBox="1"/>
          <p:nvPr/>
        </p:nvSpPr>
        <p:spPr>
          <a:xfrm>
            <a:off x="265118" y="3160464"/>
            <a:ext cx="1134269" cy="246221"/>
          </a:xfrm>
          <a:prstGeom prst="rect">
            <a:avLst/>
          </a:prstGeom>
          <a:noFill/>
        </p:spPr>
        <p:txBody>
          <a:bodyPr wrap="square" rtlCol="0">
            <a:spAutoFit/>
          </a:bodyPr>
          <a:lstStyle/>
          <a:p>
            <a:r>
              <a:rPr lang="en-US" sz="1000" b="1" dirty="0" smtClean="0"/>
              <a:t>Ocean Database</a:t>
            </a:r>
            <a:endParaRPr lang="en-US" sz="1000" dirty="0"/>
          </a:p>
        </p:txBody>
      </p:sp>
      <p:sp>
        <p:nvSpPr>
          <p:cNvPr id="54" name="TextBox 53"/>
          <p:cNvSpPr txBox="1"/>
          <p:nvPr/>
        </p:nvSpPr>
        <p:spPr>
          <a:xfrm>
            <a:off x="248184" y="762915"/>
            <a:ext cx="1401236" cy="246221"/>
          </a:xfrm>
          <a:prstGeom prst="rect">
            <a:avLst/>
          </a:prstGeom>
          <a:noFill/>
        </p:spPr>
        <p:txBody>
          <a:bodyPr wrap="square" rtlCol="0">
            <a:spAutoFit/>
          </a:bodyPr>
          <a:lstStyle/>
          <a:p>
            <a:r>
              <a:rPr lang="en-US" sz="1000" b="1" dirty="0" smtClean="0"/>
              <a:t>Port-Log Sensor Side</a:t>
            </a:r>
            <a:endParaRPr lang="en-US" sz="1000" dirty="0"/>
          </a:p>
        </p:txBody>
      </p:sp>
      <p:pic>
        <p:nvPicPr>
          <p:cNvPr id="56" name="Picture 55"/>
          <p:cNvPicPr>
            <a:picLocks noChangeAspect="1"/>
          </p:cNvPicPr>
          <p:nvPr/>
        </p:nvPicPr>
        <p:blipFill>
          <a:blip r:embed="rId3" cstate="print"/>
          <a:stretch>
            <a:fillRect/>
          </a:stretch>
        </p:blipFill>
        <p:spPr>
          <a:xfrm>
            <a:off x="1492747" y="4779523"/>
            <a:ext cx="776621" cy="663568"/>
          </a:xfrm>
          <a:prstGeom prst="rect">
            <a:avLst/>
          </a:prstGeom>
        </p:spPr>
      </p:pic>
      <p:pic>
        <p:nvPicPr>
          <p:cNvPr id="59" name="Picture 58"/>
          <p:cNvPicPr>
            <a:picLocks noChangeAspect="1"/>
          </p:cNvPicPr>
          <p:nvPr/>
        </p:nvPicPr>
        <p:blipFill>
          <a:blip r:embed="rId4" cstate="print"/>
          <a:stretch>
            <a:fillRect/>
          </a:stretch>
        </p:blipFill>
        <p:spPr>
          <a:xfrm>
            <a:off x="5621875" y="1312340"/>
            <a:ext cx="1404783" cy="916506"/>
          </a:xfrm>
          <a:prstGeom prst="rect">
            <a:avLst/>
          </a:prstGeom>
          <a:effectLst>
            <a:outerShdw blurRad="50800" dist="38100" dir="2700000" algn="tl" rotWithShape="0">
              <a:srgbClr val="000000">
                <a:alpha val="43000"/>
              </a:srgbClr>
            </a:outerShdw>
          </a:effectLst>
        </p:spPr>
      </p:pic>
      <p:sp>
        <p:nvSpPr>
          <p:cNvPr id="62" name="TextBox 61"/>
          <p:cNvSpPr txBox="1"/>
          <p:nvPr/>
        </p:nvSpPr>
        <p:spPr>
          <a:xfrm>
            <a:off x="7241454" y="1414760"/>
            <a:ext cx="1606217" cy="707886"/>
          </a:xfrm>
          <a:prstGeom prst="rect">
            <a:avLst/>
          </a:prstGeom>
          <a:noFill/>
        </p:spPr>
        <p:txBody>
          <a:bodyPr wrap="square" rtlCol="0">
            <a:spAutoFit/>
          </a:bodyPr>
          <a:lstStyle/>
          <a:p>
            <a:r>
              <a:rPr lang="en-US" sz="1000" dirty="0" smtClean="0"/>
              <a:t>Standard or customised web pages provide view and download to real-time and historic datasets</a:t>
            </a:r>
            <a:endParaRPr lang="en-US" sz="1000" dirty="0"/>
          </a:p>
        </p:txBody>
      </p:sp>
      <p:sp>
        <p:nvSpPr>
          <p:cNvPr id="63" name="Down Arrow 62"/>
          <p:cNvSpPr/>
          <p:nvPr/>
        </p:nvSpPr>
        <p:spPr>
          <a:xfrm>
            <a:off x="4436533" y="2792942"/>
            <a:ext cx="228600" cy="6137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Down Arrow 63"/>
          <p:cNvSpPr/>
          <p:nvPr/>
        </p:nvSpPr>
        <p:spPr>
          <a:xfrm>
            <a:off x="4436533" y="4313767"/>
            <a:ext cx="228600" cy="6137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5" cstate="print"/>
          <a:stretch>
            <a:fillRect/>
          </a:stretch>
        </p:blipFill>
        <p:spPr>
          <a:xfrm>
            <a:off x="4090460" y="5109719"/>
            <a:ext cx="928060" cy="963522"/>
          </a:xfrm>
          <a:prstGeom prst="rect">
            <a:avLst/>
          </a:prstGeom>
        </p:spPr>
      </p:pic>
      <p:pic>
        <p:nvPicPr>
          <p:cNvPr id="67" name="Picture 66"/>
          <p:cNvPicPr>
            <a:picLocks noChangeAspect="1"/>
          </p:cNvPicPr>
          <p:nvPr/>
        </p:nvPicPr>
        <p:blipFill>
          <a:blip r:embed="rId6" cstate="print"/>
          <a:stretch>
            <a:fillRect/>
          </a:stretch>
        </p:blipFill>
        <p:spPr>
          <a:xfrm>
            <a:off x="1492747" y="5667716"/>
            <a:ext cx="778210" cy="787564"/>
          </a:xfrm>
          <a:prstGeom prst="rect">
            <a:avLst/>
          </a:prstGeom>
        </p:spPr>
      </p:pic>
      <p:pic>
        <p:nvPicPr>
          <p:cNvPr id="68" name="Picture 67"/>
          <p:cNvPicPr>
            <a:picLocks noChangeAspect="1"/>
          </p:cNvPicPr>
          <p:nvPr/>
        </p:nvPicPr>
        <p:blipFill>
          <a:blip r:embed="rId7" cstate="print"/>
          <a:stretch>
            <a:fillRect/>
          </a:stretch>
        </p:blipFill>
        <p:spPr>
          <a:xfrm>
            <a:off x="5621874" y="4347739"/>
            <a:ext cx="1404783" cy="1052231"/>
          </a:xfrm>
          <a:prstGeom prst="rect">
            <a:avLst/>
          </a:prstGeom>
          <a:effectLst>
            <a:outerShdw blurRad="50800" dist="38100" dir="2700000" algn="tl" rotWithShape="0">
              <a:srgbClr val="000000">
                <a:alpha val="43000"/>
              </a:srgbClr>
            </a:outerShdw>
          </a:effectLst>
        </p:spPr>
      </p:pic>
      <p:pic>
        <p:nvPicPr>
          <p:cNvPr id="69" name="Picture 68" descr="WebPages Monthly.JPG"/>
          <p:cNvPicPr/>
          <p:nvPr/>
        </p:nvPicPr>
        <p:blipFill>
          <a:blip r:embed="rId8" cstate="print"/>
          <a:srcRect l="1437" t="16058" r="1494" b="4887"/>
          <a:stretch>
            <a:fillRect/>
          </a:stretch>
        </p:blipFill>
        <p:spPr>
          <a:xfrm>
            <a:off x="5645059" y="3382143"/>
            <a:ext cx="1381599" cy="860186"/>
          </a:xfrm>
          <a:prstGeom prst="rect">
            <a:avLst/>
          </a:prstGeom>
          <a:effectLst>
            <a:outerShdw blurRad="50800" dist="38100" dir="2700000" algn="tl" rotWithShape="0">
              <a:srgbClr val="000000">
                <a:alpha val="43000"/>
              </a:srgbClr>
            </a:outerShdw>
          </a:effectLst>
        </p:spPr>
      </p:pic>
      <p:pic>
        <p:nvPicPr>
          <p:cNvPr id="70" name="Picture 69"/>
          <p:cNvPicPr>
            <a:picLocks noChangeAspect="1"/>
          </p:cNvPicPr>
          <p:nvPr/>
        </p:nvPicPr>
        <p:blipFill>
          <a:blip r:embed="rId9" cstate="print"/>
          <a:srcRect b="19948"/>
          <a:stretch>
            <a:fillRect/>
          </a:stretch>
        </p:blipFill>
        <p:spPr>
          <a:xfrm>
            <a:off x="5621874" y="5487206"/>
            <a:ext cx="1404784" cy="968074"/>
          </a:xfrm>
          <a:prstGeom prst="rect">
            <a:avLst/>
          </a:prstGeom>
          <a:effectLst>
            <a:outerShdw blurRad="50800" dist="38100" dir="2700000" algn="tl" rotWithShape="0">
              <a:srgbClr val="000000">
                <a:alpha val="43000"/>
              </a:srgbClr>
            </a:outerShdw>
          </a:effectLst>
        </p:spPr>
      </p:pic>
      <p:sp>
        <p:nvSpPr>
          <p:cNvPr id="71" name="TextBox 70"/>
          <p:cNvSpPr txBox="1"/>
          <p:nvPr/>
        </p:nvSpPr>
        <p:spPr>
          <a:xfrm>
            <a:off x="7241454" y="3160464"/>
            <a:ext cx="1606217" cy="2554545"/>
          </a:xfrm>
          <a:prstGeom prst="rect">
            <a:avLst/>
          </a:prstGeom>
          <a:noFill/>
        </p:spPr>
        <p:txBody>
          <a:bodyPr wrap="square" rtlCol="0">
            <a:spAutoFit/>
          </a:bodyPr>
          <a:lstStyle/>
          <a:p>
            <a:r>
              <a:rPr lang="en-US" sz="1000" b="1" dirty="0" smtClean="0"/>
              <a:t>External Applications</a:t>
            </a:r>
          </a:p>
          <a:p>
            <a:endParaRPr lang="en-US" sz="1000" dirty="0" smtClean="0"/>
          </a:p>
          <a:p>
            <a:r>
              <a:rPr lang="en-US" sz="1000" dirty="0" smtClean="0"/>
              <a:t>Data in the ODB is accessible by third party applications designed for a particular purposes or embedded with your organisation.  </a:t>
            </a:r>
          </a:p>
          <a:p>
            <a:endParaRPr lang="en-US" sz="1000" dirty="0" smtClean="0"/>
          </a:p>
          <a:p>
            <a:r>
              <a:rPr lang="en-US" sz="1000" dirty="0" smtClean="0"/>
              <a:t>Examples include</a:t>
            </a:r>
          </a:p>
          <a:p>
            <a:r>
              <a:rPr lang="en-US" sz="1000" dirty="0" smtClean="0"/>
              <a:t>- MATLAB</a:t>
            </a:r>
          </a:p>
          <a:p>
            <a:pPr>
              <a:buFontTx/>
              <a:buChar char="-"/>
            </a:pPr>
            <a:r>
              <a:rPr lang="en-US" sz="1000" dirty="0" smtClean="0"/>
              <a:t> GIS (e.g. </a:t>
            </a:r>
            <a:r>
              <a:rPr lang="en-US" sz="1000" dirty="0" err="1" smtClean="0"/>
              <a:t>Cadcorp</a:t>
            </a:r>
            <a:r>
              <a:rPr lang="en-US" sz="1000" dirty="0" smtClean="0"/>
              <a:t>)</a:t>
            </a:r>
          </a:p>
          <a:p>
            <a:pPr>
              <a:buFontTx/>
              <a:buChar char="-"/>
            </a:pPr>
            <a:r>
              <a:rPr lang="en-US" sz="1000" dirty="0" smtClean="0"/>
              <a:t> Port-Display</a:t>
            </a:r>
          </a:p>
          <a:p>
            <a:pPr>
              <a:buFontTx/>
              <a:buChar char="-"/>
            </a:pPr>
            <a:r>
              <a:rPr lang="en-US" sz="1000" dirty="0" smtClean="0"/>
              <a:t> Maritime Toolbar</a:t>
            </a:r>
          </a:p>
          <a:p>
            <a:pPr>
              <a:buFontTx/>
              <a:buChar char="-"/>
            </a:pPr>
            <a:endParaRPr lang="en-US" sz="1000" dirty="0" smtClean="0"/>
          </a:p>
          <a:p>
            <a:pPr>
              <a:buFontTx/>
              <a:buChar char="-"/>
            </a:pPr>
            <a:endParaRPr lang="en-US" sz="1000" dirty="0" smtClean="0"/>
          </a:p>
        </p:txBody>
      </p:sp>
      <p:cxnSp>
        <p:nvCxnSpPr>
          <p:cNvPr id="72" name="Straight Connector 71"/>
          <p:cNvCxnSpPr/>
          <p:nvPr/>
        </p:nvCxnSpPr>
        <p:spPr>
          <a:xfrm rot="10800000">
            <a:off x="4919125" y="2452147"/>
            <a:ext cx="423350" cy="148700"/>
          </a:xfrm>
          <a:prstGeom prst="line">
            <a:avLst/>
          </a:prstGeom>
        </p:spPr>
        <p:style>
          <a:lnRef idx="2">
            <a:schemeClr val="accent1"/>
          </a:lnRef>
          <a:fillRef idx="0">
            <a:schemeClr val="accent1"/>
          </a:fillRef>
          <a:effectRef idx="1">
            <a:schemeClr val="accent1"/>
          </a:effectRef>
          <a:fontRef idx="minor">
            <a:schemeClr val="tx1"/>
          </a:fontRef>
        </p:style>
      </p:cxnSp>
      <p:sp>
        <p:nvSpPr>
          <p:cNvPr id="55" name="Footer Placeholder 54"/>
          <p:cNvSpPr>
            <a:spLocks noGrp="1"/>
          </p:cNvSpPr>
          <p:nvPr>
            <p:ph type="ftr" sz="quarter" idx="3"/>
          </p:nvPr>
        </p:nvSpPr>
        <p:spPr>
          <a:xfrm>
            <a:off x="208081" y="6614452"/>
            <a:ext cx="2514203" cy="243548"/>
          </a:xfrm>
        </p:spPr>
        <p:txBody>
          <a:bodyPr/>
          <a:lstStyle/>
          <a:p>
            <a:r>
              <a:rPr lang="en-GB" sz="1200" dirty="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1"/>
          <p:cNvSpPr>
            <a:spLocks noGrp="1"/>
          </p:cNvSpPr>
          <p:nvPr>
            <p:ph type="title" idx="4294967295"/>
          </p:nvPr>
        </p:nvSpPr>
        <p:spPr bwMode="auto">
          <a:xfrm>
            <a:off x="758825" y="991016"/>
            <a:ext cx="7200900" cy="579438"/>
          </a:xfrm>
          <a:noFill/>
          <a:ln>
            <a:miter lim="800000"/>
            <a:headEnd/>
            <a:tailEnd/>
          </a:ln>
        </p:spPr>
        <p:txBody>
          <a:bodyPr vert="horz" wrap="square" numCol="1" anchor="t" anchorCtr="0" compatLnSpc="1">
            <a:prstTxWarp prst="textNoShape">
              <a:avLst/>
            </a:prstTxWarp>
            <a:noAutofit/>
          </a:bodyPr>
          <a:lstStyle/>
          <a:p>
            <a:pPr eaLnBrk="1" hangingPunct="1"/>
            <a:r>
              <a:rPr lang="en-GB" sz="3600" b="1" dirty="0" smtClean="0">
                <a:latin typeface="Arial" charset="0"/>
                <a:ea typeface="Arial" charset="0"/>
                <a:cs typeface="Arial" charset="0"/>
              </a:rPr>
              <a:t>Case Study - Port Environment</a:t>
            </a:r>
            <a:endParaRPr lang="en-GB" sz="3600" b="1" dirty="0">
              <a:latin typeface="Arial" charset="0"/>
              <a:ea typeface="Arial" charset="0"/>
              <a:cs typeface="Arial" charset="0"/>
            </a:endParaRPr>
          </a:p>
        </p:txBody>
      </p:sp>
      <p:sp>
        <p:nvSpPr>
          <p:cNvPr id="11" name="Content Placeholder 2"/>
          <p:cNvSpPr txBox="1">
            <a:spLocks/>
          </p:cNvSpPr>
          <p:nvPr/>
        </p:nvSpPr>
        <p:spPr bwMode="auto">
          <a:xfrm>
            <a:off x="539552" y="1844824"/>
            <a:ext cx="6060864" cy="3883016"/>
          </a:xfrm>
          <a:prstGeom prst="rect">
            <a:avLst/>
          </a:prstGeom>
          <a:noFill/>
          <a:ln>
            <a:miter lim="800000"/>
            <a:headEnd/>
            <a:tailEnd/>
          </a:ln>
        </p:spPr>
        <p:txBody>
          <a:bodyPr vert="horz" wrap="square" numCol="1" anchor="t" anchorCtr="0" compatLnSpc="1">
            <a:prstTxWarp prst="textNoShape">
              <a:avLst/>
            </a:prstTxWarp>
            <a:noAutofit/>
          </a:bodyPr>
          <a:lstStyle/>
          <a:p>
            <a:pPr marL="274320" lvl="0" indent="-274320" defTabSz="914400" fontAlgn="auto">
              <a:spcBef>
                <a:spcPts val="1200"/>
              </a:spcBef>
              <a:spcAft>
                <a:spcPts val="0"/>
              </a:spcAft>
              <a:buClr>
                <a:schemeClr val="accent3"/>
              </a:buClr>
              <a:buSzPct val="95000"/>
              <a:buFont typeface="Wingdings 2"/>
              <a:buChar char=""/>
              <a:defRPr/>
            </a:pPr>
            <a:r>
              <a:rPr lang="en-GB" sz="2400" dirty="0" smtClean="0">
                <a:solidFill>
                  <a:schemeClr val="accent2">
                    <a:lumMod val="50000"/>
                  </a:schemeClr>
                </a:solidFill>
                <a:latin typeface="+mj-lt"/>
              </a:rPr>
              <a:t>Multi faceted business</a:t>
            </a:r>
          </a:p>
          <a:p>
            <a:pPr marL="274320" lvl="0" indent="-274320" defTabSz="914400" fontAlgn="auto">
              <a:spcBef>
                <a:spcPts val="1200"/>
              </a:spcBef>
              <a:spcAft>
                <a:spcPts val="0"/>
              </a:spcAft>
              <a:buClr>
                <a:schemeClr val="accent3"/>
              </a:buClr>
              <a:buSzPct val="95000"/>
              <a:buFont typeface="Wingdings 2"/>
              <a:buChar char=""/>
              <a:defRPr/>
            </a:pPr>
            <a:r>
              <a:rPr lang="en-GB" sz="2400" dirty="0" smtClean="0">
                <a:solidFill>
                  <a:schemeClr val="accent2">
                    <a:lumMod val="50000"/>
                  </a:schemeClr>
                </a:solidFill>
                <a:latin typeface="+mj-lt"/>
              </a:rPr>
              <a:t>Land and marine operations</a:t>
            </a:r>
          </a:p>
          <a:p>
            <a:pPr marL="274320" lvl="0" indent="-274320" defTabSz="914400" fontAlgn="auto">
              <a:spcBef>
                <a:spcPts val="1200"/>
              </a:spcBef>
              <a:spcAft>
                <a:spcPts val="0"/>
              </a:spcAft>
              <a:buClr>
                <a:schemeClr val="accent3"/>
              </a:buClr>
              <a:buSzPct val="95000"/>
              <a:buFont typeface="Wingdings 2"/>
              <a:buChar char=""/>
              <a:defRPr/>
            </a:pPr>
            <a:r>
              <a:rPr lang="en-GB" sz="2400" dirty="0" smtClean="0">
                <a:solidFill>
                  <a:schemeClr val="accent2">
                    <a:lumMod val="50000"/>
                  </a:schemeClr>
                </a:solidFill>
                <a:latin typeface="+mj-lt"/>
              </a:rPr>
              <a:t>Responsible for safety, security and environment</a:t>
            </a:r>
          </a:p>
          <a:p>
            <a:pPr marL="274320" indent="-274320" defTabSz="914400" fontAlgn="auto">
              <a:spcBef>
                <a:spcPts val="1200"/>
              </a:spcBef>
              <a:spcAft>
                <a:spcPts val="0"/>
              </a:spcAft>
              <a:buClr>
                <a:schemeClr val="accent3"/>
              </a:buClr>
              <a:buSzPct val="95000"/>
              <a:buFont typeface="Wingdings 2"/>
              <a:buChar char=""/>
              <a:defRPr/>
            </a:pPr>
            <a:r>
              <a:rPr lang="en-GB" sz="2400" dirty="0" smtClean="0">
                <a:solidFill>
                  <a:schemeClr val="accent2">
                    <a:lumMod val="50000"/>
                  </a:schemeClr>
                </a:solidFill>
                <a:latin typeface="+mj-lt"/>
              </a:rPr>
              <a:t>Wide range of stakeholders</a:t>
            </a:r>
          </a:p>
          <a:p>
            <a:pPr marL="274320" indent="-274320" defTabSz="914400" fontAlgn="auto">
              <a:spcBef>
                <a:spcPts val="1200"/>
              </a:spcBef>
              <a:spcAft>
                <a:spcPts val="0"/>
              </a:spcAft>
              <a:buClr>
                <a:schemeClr val="accent3"/>
              </a:buClr>
              <a:buSzPct val="95000"/>
              <a:buFont typeface="Wingdings 2"/>
              <a:buChar char=""/>
              <a:defRPr/>
            </a:pPr>
            <a:r>
              <a:rPr lang="en-GB" sz="2400" dirty="0" smtClean="0">
                <a:solidFill>
                  <a:schemeClr val="accent2">
                    <a:lumMod val="50000"/>
                  </a:schemeClr>
                </a:solidFill>
                <a:latin typeface="+mj-lt"/>
              </a:rPr>
              <a:t>Data is key to business and operational success</a:t>
            </a:r>
          </a:p>
          <a:p>
            <a:pPr marL="274320" indent="-274320" defTabSz="914400" fontAlgn="auto">
              <a:spcBef>
                <a:spcPts val="1200"/>
              </a:spcBef>
              <a:spcAft>
                <a:spcPts val="0"/>
              </a:spcAft>
              <a:buClr>
                <a:schemeClr val="accent3"/>
              </a:buClr>
              <a:buSzPct val="95000"/>
              <a:buFont typeface="Wingdings 2"/>
              <a:buChar char=""/>
              <a:defRPr/>
            </a:pPr>
            <a:r>
              <a:rPr lang="en-GB" sz="2400" dirty="0" smtClean="0">
                <a:solidFill>
                  <a:schemeClr val="accent2">
                    <a:lumMod val="50000"/>
                  </a:schemeClr>
                </a:solidFill>
                <a:latin typeface="+mj-lt"/>
              </a:rPr>
              <a:t>Majority of port data has a spatial component</a:t>
            </a:r>
          </a:p>
        </p:txBody>
      </p:sp>
      <p:pic>
        <p:nvPicPr>
          <p:cNvPr id="6" name="Picture 5"/>
          <p:cNvPicPr>
            <a:picLocks noChangeAspect="1"/>
          </p:cNvPicPr>
          <p:nvPr/>
        </p:nvPicPr>
        <p:blipFill>
          <a:blip r:embed="rId3" cstate="print"/>
          <a:stretch>
            <a:fillRect/>
          </a:stretch>
        </p:blipFill>
        <p:spPr>
          <a:xfrm>
            <a:off x="6852995" y="1759832"/>
            <a:ext cx="1879238" cy="4447531"/>
          </a:xfrm>
          <a:prstGeom prst="rect">
            <a:avLst/>
          </a:prstGeom>
        </p:spPr>
      </p:pic>
      <p:sp>
        <p:nvSpPr>
          <p:cNvPr id="5" name="Footer Placeholder 3"/>
          <p:cNvSpPr txBox="1">
            <a:spLocks/>
          </p:cNvSpPr>
          <p:nvPr/>
        </p:nvSpPr>
        <p:spPr>
          <a:xfrm>
            <a:off x="179512" y="6381328"/>
            <a:ext cx="6705600" cy="3175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smtClean="0">
                <a:latin typeface="+mj-lt"/>
              </a:rPr>
              <a:t>RSAHC, Riyadh, 4th-6th March 2013</a:t>
            </a:r>
            <a:endParaRPr lang="en-GB" sz="1050" dirty="0">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1"/>
          <p:cNvSpPr>
            <a:spLocks noGrp="1"/>
          </p:cNvSpPr>
          <p:nvPr>
            <p:ph type="title" idx="4294967295"/>
          </p:nvPr>
        </p:nvSpPr>
        <p:spPr bwMode="auto">
          <a:xfrm>
            <a:off x="790199" y="620688"/>
            <a:ext cx="7200900" cy="579438"/>
          </a:xfrm>
          <a:noFill/>
          <a:ln>
            <a:miter lim="800000"/>
            <a:headEnd/>
            <a:tailEnd/>
          </a:ln>
        </p:spPr>
        <p:txBody>
          <a:bodyPr vert="horz" wrap="square" numCol="1" anchor="t" anchorCtr="0" compatLnSpc="1">
            <a:prstTxWarp prst="textNoShape">
              <a:avLst/>
            </a:prstTxWarp>
            <a:noAutofit/>
          </a:bodyPr>
          <a:lstStyle/>
          <a:p>
            <a:pPr eaLnBrk="1" hangingPunct="1"/>
            <a:r>
              <a:rPr lang="en-GB" sz="3600" b="1" dirty="0" smtClean="0">
                <a:latin typeface="Arial" charset="0"/>
                <a:ea typeface="Arial" charset="0"/>
                <a:cs typeface="Arial" charset="0"/>
              </a:rPr>
              <a:t>Ports Operations and GIS </a:t>
            </a:r>
            <a:endParaRPr lang="en-GB" sz="3600" b="1" dirty="0">
              <a:latin typeface="Arial" charset="0"/>
              <a:ea typeface="Arial" charset="0"/>
              <a:cs typeface="Arial" charset="0"/>
            </a:endParaRPr>
          </a:p>
        </p:txBody>
      </p:sp>
      <p:sp>
        <p:nvSpPr>
          <p:cNvPr id="11" name="Content Placeholder 2"/>
          <p:cNvSpPr txBox="1">
            <a:spLocks/>
          </p:cNvSpPr>
          <p:nvPr/>
        </p:nvSpPr>
        <p:spPr bwMode="auto">
          <a:xfrm>
            <a:off x="539551" y="1498144"/>
            <a:ext cx="7702197" cy="4680520"/>
          </a:xfrm>
          <a:prstGeom prst="rect">
            <a:avLst/>
          </a:prstGeom>
          <a:noFill/>
          <a:ln>
            <a:miter lim="800000"/>
            <a:headEnd/>
            <a:tailEnd/>
          </a:ln>
        </p:spPr>
        <p:txBody>
          <a:bodyPr vert="horz" wrap="square" numCol="1" anchor="t" anchorCtr="0" compatLnSpc="1">
            <a:prstTxWarp prst="textNoShape">
              <a:avLst/>
            </a:prstTxWarp>
            <a:noAutofit/>
          </a:bodyPr>
          <a:lstStyle/>
          <a:p>
            <a:pPr marL="274320" lvl="0" indent="-274320" defTabSz="914400" fontAlgn="auto">
              <a:spcBef>
                <a:spcPts val="1200"/>
              </a:spcBef>
              <a:spcAft>
                <a:spcPts val="0"/>
              </a:spcAft>
              <a:buClr>
                <a:schemeClr val="accent3"/>
              </a:buClr>
              <a:buSzPct val="95000"/>
              <a:buFont typeface="Wingdings 2"/>
              <a:buChar char=""/>
              <a:defRPr/>
            </a:pPr>
            <a:r>
              <a:rPr lang="en-GB" sz="2800" dirty="0" smtClean="0">
                <a:solidFill>
                  <a:schemeClr val="accent2">
                    <a:lumMod val="50000"/>
                  </a:schemeClr>
                </a:solidFill>
                <a:latin typeface="+mj-lt"/>
              </a:rPr>
              <a:t>Planning &amp; Communication</a:t>
            </a:r>
            <a:br>
              <a:rPr lang="en-GB" sz="2800" dirty="0" smtClean="0">
                <a:solidFill>
                  <a:schemeClr val="accent2">
                    <a:lumMod val="50000"/>
                  </a:schemeClr>
                </a:solidFill>
                <a:latin typeface="+mj-lt"/>
              </a:rPr>
            </a:br>
            <a:r>
              <a:rPr lang="en-US" dirty="0" smtClean="0">
                <a:solidFill>
                  <a:schemeClr val="accent2">
                    <a:lumMod val="50000"/>
                  </a:schemeClr>
                </a:solidFill>
                <a:latin typeface="+mj-lt"/>
              </a:rPr>
              <a:t>Situation awareness; access to reference data and associated policy and compliance documents; licensing; environmental reporting</a:t>
            </a:r>
            <a:endParaRPr lang="en-GB" dirty="0" smtClean="0">
              <a:solidFill>
                <a:schemeClr val="accent2">
                  <a:lumMod val="50000"/>
                </a:schemeClr>
              </a:solidFill>
              <a:latin typeface="+mj-lt"/>
            </a:endParaRPr>
          </a:p>
          <a:p>
            <a:pPr marL="274320" indent="-274320" defTabSz="914400" fontAlgn="auto">
              <a:spcBef>
                <a:spcPts val="1200"/>
              </a:spcBef>
              <a:spcAft>
                <a:spcPts val="0"/>
              </a:spcAft>
              <a:buClr>
                <a:schemeClr val="accent3"/>
              </a:buClr>
              <a:buSzPct val="95000"/>
              <a:buFont typeface="Wingdings 2"/>
              <a:buChar char=""/>
              <a:defRPr/>
            </a:pPr>
            <a:r>
              <a:rPr lang="en-GB" sz="2800" dirty="0" smtClean="0">
                <a:solidFill>
                  <a:schemeClr val="accent2">
                    <a:lumMod val="50000"/>
                  </a:schemeClr>
                </a:solidFill>
                <a:latin typeface="+mj-lt"/>
              </a:rPr>
              <a:t>Marine Operations</a:t>
            </a:r>
            <a:r>
              <a:rPr lang="en-GB" sz="4000" dirty="0" smtClean="0">
                <a:solidFill>
                  <a:schemeClr val="accent2">
                    <a:lumMod val="50000"/>
                  </a:schemeClr>
                </a:solidFill>
                <a:latin typeface="+mj-lt"/>
              </a:rPr>
              <a:t/>
            </a:r>
            <a:br>
              <a:rPr lang="en-GB" sz="4000" dirty="0" smtClean="0">
                <a:solidFill>
                  <a:schemeClr val="accent2">
                    <a:lumMod val="50000"/>
                  </a:schemeClr>
                </a:solidFill>
                <a:latin typeface="+mj-lt"/>
              </a:rPr>
            </a:br>
            <a:r>
              <a:rPr lang="en-US" dirty="0" smtClean="0">
                <a:solidFill>
                  <a:schemeClr val="accent2">
                    <a:lumMod val="50000"/>
                  </a:schemeClr>
                </a:solidFill>
                <a:latin typeface="+mj-lt"/>
              </a:rPr>
              <a:t>Hydrographic survey planning, data management and chart production; management and publishing of weather and tidal information e.g. to pilots</a:t>
            </a:r>
            <a:endParaRPr lang="en-GB" dirty="0" smtClean="0">
              <a:solidFill>
                <a:schemeClr val="accent2">
                  <a:lumMod val="50000"/>
                </a:schemeClr>
              </a:solidFill>
              <a:latin typeface="+mj-lt"/>
            </a:endParaRPr>
          </a:p>
          <a:p>
            <a:pPr marL="274320" lvl="0" indent="-274320" defTabSz="914400" fontAlgn="auto">
              <a:spcBef>
                <a:spcPts val="1200"/>
              </a:spcBef>
              <a:spcAft>
                <a:spcPts val="0"/>
              </a:spcAft>
              <a:buClr>
                <a:schemeClr val="accent3"/>
              </a:buClr>
              <a:buSzPct val="95000"/>
              <a:buFont typeface="Wingdings 2"/>
              <a:buChar char=""/>
              <a:defRPr/>
            </a:pPr>
            <a:r>
              <a:rPr lang="en-GB" sz="2800" dirty="0" smtClean="0">
                <a:solidFill>
                  <a:schemeClr val="accent2">
                    <a:lumMod val="50000"/>
                  </a:schemeClr>
                </a:solidFill>
                <a:latin typeface="+mj-lt"/>
              </a:rPr>
              <a:t>Asset and Facilities Management</a:t>
            </a:r>
            <a:br>
              <a:rPr lang="en-GB" sz="2800" dirty="0" smtClean="0">
                <a:solidFill>
                  <a:schemeClr val="accent2">
                    <a:lumMod val="50000"/>
                  </a:schemeClr>
                </a:solidFill>
                <a:latin typeface="+mj-lt"/>
              </a:rPr>
            </a:br>
            <a:r>
              <a:rPr lang="en-US" dirty="0" smtClean="0">
                <a:solidFill>
                  <a:schemeClr val="accent2">
                    <a:lumMod val="50000"/>
                  </a:schemeClr>
                </a:solidFill>
                <a:latin typeface="+mj-lt"/>
              </a:rPr>
              <a:t>Location and details of assets; building and infrastructure planning and maintenance; navigational aids, details and allocation of berths and moorings</a:t>
            </a:r>
          </a:p>
          <a:p>
            <a:pPr marL="274320" lvl="0" indent="-274320" defTabSz="914400" fontAlgn="auto">
              <a:spcBef>
                <a:spcPts val="1200"/>
              </a:spcBef>
              <a:spcAft>
                <a:spcPts val="0"/>
              </a:spcAft>
              <a:buClr>
                <a:schemeClr val="accent3"/>
              </a:buClr>
              <a:buSzPct val="95000"/>
              <a:buFont typeface="Wingdings 2"/>
              <a:buChar char=""/>
              <a:defRPr/>
            </a:pPr>
            <a:r>
              <a:rPr kumimoji="0" lang="en-US" sz="2800" b="0" i="0" u="none" strike="noStrike" kern="1200" cap="none" spc="0" normalizeH="0" baseline="0" noProof="0" dirty="0" smtClean="0">
                <a:ln>
                  <a:noFill/>
                </a:ln>
                <a:solidFill>
                  <a:schemeClr val="accent2">
                    <a:lumMod val="50000"/>
                  </a:schemeClr>
                </a:solidFill>
                <a:effectLst/>
                <a:uLnTx/>
                <a:uFillTx/>
                <a:latin typeface="+mj-lt"/>
                <a:ea typeface="Arial" charset="0"/>
                <a:cs typeface="Arial" charset="0"/>
              </a:rPr>
              <a:t>Safety and Security</a:t>
            </a:r>
            <a:r>
              <a:rPr kumimoji="0" lang="en-US" b="0" i="0" u="none" strike="noStrike" kern="1200" cap="none" spc="0" normalizeH="0" baseline="0" noProof="0" dirty="0" smtClean="0">
                <a:ln>
                  <a:noFill/>
                </a:ln>
                <a:solidFill>
                  <a:schemeClr val="accent2">
                    <a:lumMod val="50000"/>
                  </a:schemeClr>
                </a:solidFill>
                <a:effectLst/>
                <a:uLnTx/>
                <a:uFillTx/>
                <a:latin typeface="+mj-lt"/>
                <a:ea typeface="Arial" charset="0"/>
                <a:cs typeface="Arial" charset="0"/>
              </a:rPr>
              <a:t/>
            </a:r>
            <a:br>
              <a:rPr kumimoji="0" lang="en-US" b="0" i="0" u="none" strike="noStrike" kern="1200" cap="none" spc="0" normalizeH="0" baseline="0" noProof="0" dirty="0" smtClean="0">
                <a:ln>
                  <a:noFill/>
                </a:ln>
                <a:solidFill>
                  <a:schemeClr val="accent2">
                    <a:lumMod val="50000"/>
                  </a:schemeClr>
                </a:solidFill>
                <a:effectLst/>
                <a:uLnTx/>
                <a:uFillTx/>
                <a:latin typeface="+mj-lt"/>
                <a:ea typeface="Arial" charset="0"/>
                <a:cs typeface="Arial" charset="0"/>
              </a:rPr>
            </a:br>
            <a:r>
              <a:rPr kumimoji="0" lang="en-US" b="0" i="0" u="none" strike="noStrike" kern="1200" cap="none" spc="0" normalizeH="0" baseline="0" noProof="0" dirty="0" smtClean="0">
                <a:ln>
                  <a:noFill/>
                </a:ln>
                <a:solidFill>
                  <a:schemeClr val="accent2">
                    <a:lumMod val="50000"/>
                  </a:schemeClr>
                </a:solidFill>
                <a:effectLst/>
                <a:uLnTx/>
                <a:uFillTx/>
                <a:latin typeface="+mj-lt"/>
                <a:ea typeface="Arial" charset="0"/>
                <a:cs typeface="Arial" charset="0"/>
              </a:rPr>
              <a:t>Wrecks and obstructions; </a:t>
            </a:r>
            <a:r>
              <a:rPr lang="en-US" dirty="0" smtClean="0">
                <a:solidFill>
                  <a:schemeClr val="accent2">
                    <a:lumMod val="50000"/>
                  </a:schemeClr>
                </a:solidFill>
                <a:latin typeface="+mj-lt"/>
              </a:rPr>
              <a:t>information exchange e.g. with UKHO; contingency planning; emergency response; ISPS code planning and monitoring</a:t>
            </a:r>
            <a:endParaRPr kumimoji="0" lang="en-GB" b="0" i="0" u="none" strike="noStrike" kern="1200" cap="none" spc="0" normalizeH="0" baseline="0" noProof="0" dirty="0" smtClean="0">
              <a:ln>
                <a:noFill/>
              </a:ln>
              <a:solidFill>
                <a:schemeClr val="accent2">
                  <a:lumMod val="50000"/>
                </a:schemeClr>
              </a:solidFill>
              <a:effectLst/>
              <a:uLnTx/>
              <a:uFillTx/>
              <a:latin typeface="+mj-lt"/>
              <a:ea typeface="Arial" charset="0"/>
              <a:cs typeface="Arial" charset="0"/>
            </a:endParaRPr>
          </a:p>
        </p:txBody>
      </p:sp>
      <p:pic>
        <p:nvPicPr>
          <p:cNvPr id="6" name="Picture 5" descr="Cadcorp Partner colour.jpg"/>
          <p:cNvPicPr>
            <a:picLocks noChangeAspect="1"/>
          </p:cNvPicPr>
          <p:nvPr/>
        </p:nvPicPr>
        <p:blipFill>
          <a:blip r:embed="rId3" cstate="print"/>
          <a:stretch>
            <a:fillRect/>
          </a:stretch>
        </p:blipFill>
        <p:spPr>
          <a:xfrm>
            <a:off x="251520" y="6165304"/>
            <a:ext cx="1764831" cy="69269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smtClean="0">
                <a:solidFill>
                  <a:schemeClr val="accent3">
                    <a:lumMod val="50000"/>
                  </a:schemeClr>
                </a:solidFill>
              </a:rPr>
              <a:t>Maritime Toolbar</a:t>
            </a:r>
            <a:endParaRPr lang="en-GB" sz="4000" b="1" dirty="0">
              <a:solidFill>
                <a:schemeClr val="accent3">
                  <a:lumMod val="50000"/>
                </a:schemeClr>
              </a:solidFill>
            </a:endParaRPr>
          </a:p>
        </p:txBody>
      </p:sp>
      <p:sp>
        <p:nvSpPr>
          <p:cNvPr id="3" name="Content Placeholder 2"/>
          <p:cNvSpPr>
            <a:spLocks noGrp="1"/>
          </p:cNvSpPr>
          <p:nvPr>
            <p:ph idx="11"/>
          </p:nvPr>
        </p:nvSpPr>
        <p:spPr>
          <a:xfrm>
            <a:off x="457200" y="1268760"/>
            <a:ext cx="8229600" cy="4968552"/>
          </a:xfrm>
        </p:spPr>
        <p:txBody>
          <a:bodyPr>
            <a:normAutofit fontScale="92500" lnSpcReduction="20000"/>
          </a:bodyPr>
          <a:lstStyle/>
          <a:p>
            <a:r>
              <a:rPr lang="en-GB" sz="3200" dirty="0" smtClean="0">
                <a:solidFill>
                  <a:schemeClr val="accent2">
                    <a:lumMod val="50000"/>
                  </a:schemeClr>
                </a:solidFill>
                <a:latin typeface="+mj-lt"/>
              </a:rPr>
              <a:t>Powerful easy to use tools for manipulating maritime data directly in GIS</a:t>
            </a:r>
          </a:p>
          <a:p>
            <a:pPr lvl="2"/>
            <a:r>
              <a:rPr lang="en-GB" sz="2600" dirty="0" smtClean="0">
                <a:solidFill>
                  <a:schemeClr val="accent2">
                    <a:lumMod val="50000"/>
                  </a:schemeClr>
                </a:solidFill>
                <a:latin typeface="+mj-lt"/>
              </a:rPr>
              <a:t>Common and complex tasks made easy</a:t>
            </a:r>
          </a:p>
          <a:p>
            <a:pPr lvl="2"/>
            <a:r>
              <a:rPr lang="en-GB" sz="2600" dirty="0" smtClean="0">
                <a:solidFill>
                  <a:schemeClr val="accent2">
                    <a:lumMod val="50000"/>
                  </a:schemeClr>
                </a:solidFill>
                <a:latin typeface="+mj-lt"/>
              </a:rPr>
              <a:t>Simple handling of bathymetric data</a:t>
            </a:r>
          </a:p>
          <a:p>
            <a:pPr lvl="2"/>
            <a:r>
              <a:rPr lang="en-GB" sz="2600" dirty="0" smtClean="0">
                <a:solidFill>
                  <a:schemeClr val="accent2">
                    <a:lumMod val="50000"/>
                  </a:schemeClr>
                </a:solidFill>
                <a:latin typeface="+mj-lt"/>
              </a:rPr>
              <a:t>Handles all common maritime datasets</a:t>
            </a:r>
          </a:p>
          <a:p>
            <a:pPr lvl="2"/>
            <a:r>
              <a:rPr lang="en-GB" sz="2600" dirty="0" smtClean="0">
                <a:solidFill>
                  <a:schemeClr val="accent2">
                    <a:lumMod val="50000"/>
                  </a:schemeClr>
                </a:solidFill>
                <a:latin typeface="+mj-lt"/>
              </a:rPr>
              <a:t>Batch tools to simplify repetitive tasks</a:t>
            </a:r>
          </a:p>
          <a:p>
            <a:pPr lvl="2"/>
            <a:r>
              <a:rPr lang="en-GB" sz="2600" dirty="0" smtClean="0">
                <a:solidFill>
                  <a:schemeClr val="accent2">
                    <a:lumMod val="50000"/>
                  </a:schemeClr>
                </a:solidFill>
                <a:latin typeface="+mj-lt"/>
              </a:rPr>
              <a:t>Designed specifically for marine GIS user</a:t>
            </a:r>
          </a:p>
          <a:p>
            <a:pPr lvl="2"/>
            <a:r>
              <a:rPr lang="en-GB" sz="2600" dirty="0" smtClean="0">
                <a:solidFill>
                  <a:schemeClr val="accent2">
                    <a:lumMod val="50000"/>
                  </a:schemeClr>
                </a:solidFill>
                <a:latin typeface="+mj-lt"/>
              </a:rPr>
              <a:t>Connects directly to Ocean Database</a:t>
            </a:r>
          </a:p>
          <a:p>
            <a:pPr lvl="2"/>
            <a:r>
              <a:rPr lang="en-GB" sz="2600" dirty="0" smtClean="0">
                <a:solidFill>
                  <a:schemeClr val="accent2">
                    <a:lumMod val="50000"/>
                  </a:schemeClr>
                </a:solidFill>
                <a:latin typeface="+mj-lt"/>
              </a:rPr>
              <a:t>Extensible operating environment...</a:t>
            </a:r>
          </a:p>
          <a:p>
            <a:pPr lvl="4">
              <a:buFont typeface="Wingdings" pitchFamily="2" charset="2"/>
              <a:buChar char="Ø"/>
            </a:pPr>
            <a:r>
              <a:rPr lang="en-GB" sz="2200" dirty="0" smtClean="0">
                <a:solidFill>
                  <a:schemeClr val="accent2">
                    <a:lumMod val="50000"/>
                  </a:schemeClr>
                </a:solidFill>
                <a:latin typeface="+mj-lt"/>
              </a:rPr>
              <a:t>Infrastructure</a:t>
            </a:r>
          </a:p>
          <a:p>
            <a:pPr lvl="4">
              <a:buFont typeface="Wingdings" pitchFamily="2" charset="2"/>
              <a:buChar char="Ø"/>
            </a:pPr>
            <a:r>
              <a:rPr lang="en-GB" sz="2200" dirty="0" smtClean="0">
                <a:solidFill>
                  <a:schemeClr val="accent2">
                    <a:lumMod val="50000"/>
                  </a:schemeClr>
                </a:solidFill>
                <a:latin typeface="+mj-lt"/>
              </a:rPr>
              <a:t>Bathymetric surveys</a:t>
            </a:r>
          </a:p>
          <a:p>
            <a:pPr lvl="4">
              <a:buFont typeface="Wingdings" pitchFamily="2" charset="2"/>
              <a:buChar char="Ø"/>
            </a:pPr>
            <a:r>
              <a:rPr lang="en-GB" sz="2200" dirty="0" smtClean="0">
                <a:solidFill>
                  <a:schemeClr val="accent2">
                    <a:lumMod val="50000"/>
                  </a:schemeClr>
                </a:solidFill>
                <a:latin typeface="+mj-lt"/>
              </a:rPr>
              <a:t>Infrastructure</a:t>
            </a:r>
          </a:p>
          <a:p>
            <a:pPr lvl="4">
              <a:buFont typeface="Wingdings" pitchFamily="2" charset="2"/>
              <a:buChar char="Ø"/>
            </a:pPr>
            <a:r>
              <a:rPr lang="en-GB" sz="2200" dirty="0" smtClean="0">
                <a:solidFill>
                  <a:schemeClr val="accent2">
                    <a:lumMod val="50000"/>
                  </a:schemeClr>
                </a:solidFill>
                <a:latin typeface="+mj-lt"/>
              </a:rPr>
              <a:t>Environmental</a:t>
            </a:r>
          </a:p>
          <a:p>
            <a:pPr lvl="4">
              <a:buFont typeface="Wingdings" pitchFamily="2" charset="2"/>
              <a:buChar char="Ø"/>
            </a:pPr>
            <a:r>
              <a:rPr lang="en-GB" sz="2200" dirty="0" smtClean="0">
                <a:solidFill>
                  <a:schemeClr val="accent2">
                    <a:lumMod val="50000"/>
                  </a:schemeClr>
                </a:solidFill>
                <a:latin typeface="+mj-lt"/>
              </a:rPr>
              <a:t>Asset Management</a:t>
            </a:r>
          </a:p>
          <a:p>
            <a:pPr lvl="2"/>
            <a:endParaRPr lang="en-GB" sz="2400" dirty="0">
              <a:latin typeface="+mj-lt"/>
            </a:endParaRPr>
          </a:p>
        </p:txBody>
      </p:sp>
      <p:sp>
        <p:nvSpPr>
          <p:cNvPr id="4" name="Footer Placeholder 3"/>
          <p:cNvSpPr>
            <a:spLocks noGrp="1"/>
          </p:cNvSpPr>
          <p:nvPr>
            <p:ph type="ftr" sz="quarter" idx="3"/>
          </p:nvPr>
        </p:nvSpPr>
        <p:spPr/>
        <p:txBody>
          <a:bodyPr/>
          <a:lstStyle/>
          <a:p>
            <a:r>
              <a:rPr lang="en-GB" sz="1050" dirty="0" smtClean="0">
                <a:latin typeface="+mj-lt"/>
              </a:rPr>
              <a:t>RSAHC, Riyadh, 4th-6th March 2013</a:t>
            </a:r>
            <a:endParaRPr lang="en-GB" sz="1050" dirty="0">
              <a:latin typeface="+mj-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1"/>
          <p:cNvSpPr>
            <a:spLocks noGrp="1"/>
          </p:cNvSpPr>
          <p:nvPr>
            <p:ph type="title" idx="4294967295"/>
          </p:nvPr>
        </p:nvSpPr>
        <p:spPr bwMode="auto">
          <a:xfrm>
            <a:off x="747824" y="692696"/>
            <a:ext cx="7200900" cy="579438"/>
          </a:xfrm>
          <a:noFill/>
          <a:ln>
            <a:miter lim="800000"/>
            <a:headEnd/>
            <a:tailEnd/>
          </a:ln>
        </p:spPr>
        <p:txBody>
          <a:bodyPr vert="horz" wrap="square" numCol="1" anchor="t" anchorCtr="0" compatLnSpc="1">
            <a:prstTxWarp prst="textNoShape">
              <a:avLst/>
            </a:prstTxWarp>
            <a:noAutofit/>
          </a:bodyPr>
          <a:lstStyle/>
          <a:p>
            <a:pPr eaLnBrk="1" hangingPunct="1"/>
            <a:r>
              <a:rPr lang="en-GB" sz="3600" b="1" dirty="0" smtClean="0">
                <a:latin typeface="Arial" charset="0"/>
                <a:ea typeface="Arial" charset="0"/>
                <a:cs typeface="Arial" charset="0"/>
              </a:rPr>
              <a:t>GIS Components </a:t>
            </a:r>
            <a:endParaRPr lang="en-GB" sz="3600" b="1" dirty="0">
              <a:latin typeface="Arial" charset="0"/>
              <a:ea typeface="Arial" charset="0"/>
              <a:cs typeface="Arial" charset="0"/>
            </a:endParaRPr>
          </a:p>
        </p:txBody>
      </p:sp>
      <p:pic>
        <p:nvPicPr>
          <p:cNvPr id="7" name="Picture 6" descr="WebPages Monthly.JPG"/>
          <p:cNvPicPr/>
          <p:nvPr/>
        </p:nvPicPr>
        <p:blipFill>
          <a:blip r:embed="rId4" cstate="print"/>
          <a:stretch>
            <a:fillRect/>
          </a:stretch>
        </p:blipFill>
        <p:spPr>
          <a:xfrm>
            <a:off x="6455125" y="1915792"/>
            <a:ext cx="1911715" cy="1204651"/>
          </a:xfrm>
          <a:prstGeom prst="rect">
            <a:avLst/>
          </a:prstGeom>
        </p:spPr>
      </p:pic>
      <p:pic>
        <p:nvPicPr>
          <p:cNvPr id="8" name="Picture 7" descr="Chart.tiff"/>
          <p:cNvPicPr>
            <a:picLocks noChangeAspect="1"/>
          </p:cNvPicPr>
          <p:nvPr/>
        </p:nvPicPr>
        <p:blipFill>
          <a:blip r:embed="rId5" cstate="print"/>
          <a:stretch>
            <a:fillRect/>
          </a:stretch>
        </p:blipFill>
        <p:spPr>
          <a:xfrm>
            <a:off x="629264" y="1938049"/>
            <a:ext cx="1792988" cy="1125955"/>
          </a:xfrm>
          <a:prstGeom prst="rect">
            <a:avLst/>
          </a:prstGeom>
        </p:spPr>
      </p:pic>
      <p:pic>
        <p:nvPicPr>
          <p:cNvPr id="10" name="Picture 9"/>
          <p:cNvPicPr>
            <a:picLocks noChangeAspect="1"/>
          </p:cNvPicPr>
          <p:nvPr/>
        </p:nvPicPr>
        <p:blipFill>
          <a:blip r:embed="rId6" cstate="print"/>
          <a:stretch>
            <a:fillRect/>
          </a:stretch>
        </p:blipFill>
        <p:spPr>
          <a:xfrm>
            <a:off x="629264" y="3491876"/>
            <a:ext cx="1804367" cy="1182691"/>
          </a:xfrm>
          <a:prstGeom prst="rect">
            <a:avLst/>
          </a:prstGeom>
        </p:spPr>
      </p:pic>
      <p:pic>
        <p:nvPicPr>
          <p:cNvPr id="12" name="Picture 11"/>
          <p:cNvPicPr>
            <a:picLocks noChangeAspect="1"/>
          </p:cNvPicPr>
          <p:nvPr/>
        </p:nvPicPr>
        <p:blipFill>
          <a:blip r:embed="rId7" cstate="print"/>
          <a:stretch>
            <a:fillRect/>
          </a:stretch>
        </p:blipFill>
        <p:spPr>
          <a:xfrm>
            <a:off x="651715" y="4949496"/>
            <a:ext cx="1786373" cy="1142867"/>
          </a:xfrm>
          <a:prstGeom prst="rect">
            <a:avLst/>
          </a:prstGeom>
        </p:spPr>
      </p:pic>
      <p:graphicFrame>
        <p:nvGraphicFramePr>
          <p:cNvPr id="39938" name="Object 2"/>
          <p:cNvGraphicFramePr>
            <a:graphicFrameLocks noChangeAspect="1"/>
          </p:cNvGraphicFramePr>
          <p:nvPr/>
        </p:nvGraphicFramePr>
        <p:xfrm>
          <a:off x="6464435" y="3483012"/>
          <a:ext cx="1931036" cy="1204651"/>
        </p:xfrm>
        <a:graphic>
          <a:graphicData uri="http://schemas.openxmlformats.org/presentationml/2006/ole">
            <mc:AlternateContent xmlns:mc="http://schemas.openxmlformats.org/markup-compatibility/2006">
              <mc:Choice xmlns:v="urn:schemas-microsoft-com:vml" Requires="v">
                <p:oleObj spid="_x0000_s1038" name="Document" r:id="rId8" imgW="4305142" imgH="2247817" progId="Word.Document.12">
                  <p:link updateAutomatic="1"/>
                </p:oleObj>
              </mc:Choice>
              <mc:Fallback>
                <p:oleObj name="Document" r:id="rId8" imgW="4305142" imgH="2247817" progId="Word.Document.12">
                  <p:link updateAutomatic="1"/>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4435" y="3483012"/>
                        <a:ext cx="1931036" cy="120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3" name="Picture 12"/>
          <p:cNvPicPr/>
          <p:nvPr/>
        </p:nvPicPr>
        <p:blipFill>
          <a:blip r:embed="rId10" cstate="print"/>
          <a:srcRect/>
          <a:stretch>
            <a:fillRect/>
          </a:stretch>
        </p:blipFill>
        <p:spPr bwMode="auto">
          <a:xfrm>
            <a:off x="6442132" y="4891001"/>
            <a:ext cx="1924708" cy="1139180"/>
          </a:xfrm>
          <a:prstGeom prst="rect">
            <a:avLst/>
          </a:prstGeom>
          <a:noFill/>
          <a:ln w="9525">
            <a:noFill/>
            <a:miter lim="800000"/>
            <a:headEnd/>
            <a:tailEnd/>
          </a:ln>
        </p:spPr>
      </p:pic>
      <p:sp>
        <p:nvSpPr>
          <p:cNvPr id="14" name="Flowchart: Magnetic Disk 29"/>
          <p:cNvSpPr>
            <a:spLocks noChangeArrowheads="1"/>
          </p:cNvSpPr>
          <p:nvPr/>
        </p:nvSpPr>
        <p:spPr bwMode="auto">
          <a:xfrm>
            <a:off x="3718482" y="2108256"/>
            <a:ext cx="1364270" cy="722449"/>
          </a:xfrm>
          <a:prstGeom prst="flowChartMagneticDisk">
            <a:avLst/>
          </a:prstGeom>
          <a:solidFill>
            <a:srgbClr val="002060"/>
          </a:solidFill>
          <a:ln w="9525">
            <a:noFill/>
            <a:round/>
            <a:headEnd/>
            <a:tailEnd/>
          </a:ln>
        </p:spPr>
        <p:txBody>
          <a:bodyPr>
            <a:prstTxWarp prst="textNoShape">
              <a:avLst/>
            </a:prstTxWarp>
          </a:bodyPr>
          <a:lstStyle/>
          <a:p>
            <a:endParaRPr lang="en-US">
              <a:solidFill>
                <a:schemeClr val="bg1"/>
              </a:solidFill>
            </a:endParaRPr>
          </a:p>
        </p:txBody>
      </p:sp>
      <p:sp>
        <p:nvSpPr>
          <p:cNvPr id="16" name="TextBox 31"/>
          <p:cNvSpPr txBox="1">
            <a:spLocks noChangeArrowheads="1"/>
          </p:cNvSpPr>
          <p:nvPr/>
        </p:nvSpPr>
        <p:spPr bwMode="auto">
          <a:xfrm>
            <a:off x="3718482" y="2256508"/>
            <a:ext cx="1428750" cy="523220"/>
          </a:xfrm>
          <a:prstGeom prst="rect">
            <a:avLst/>
          </a:prstGeom>
          <a:noFill/>
          <a:ln w="9525">
            <a:noFill/>
            <a:miter lim="800000"/>
            <a:headEnd/>
            <a:tailEnd/>
          </a:ln>
        </p:spPr>
        <p:txBody>
          <a:bodyPr>
            <a:prstTxWarp prst="textNoShape">
              <a:avLst/>
            </a:prstTxWarp>
            <a:spAutoFit/>
          </a:bodyPr>
          <a:lstStyle/>
          <a:p>
            <a:pPr algn="ctr"/>
            <a:r>
              <a:rPr lang="en-GB" sz="1400" dirty="0" smtClean="0">
                <a:solidFill>
                  <a:schemeClr val="bg1"/>
                </a:solidFill>
              </a:rPr>
              <a:t>Reference Spatial Data</a:t>
            </a:r>
            <a:endParaRPr lang="en-GB" sz="1400" dirty="0">
              <a:solidFill>
                <a:schemeClr val="bg1"/>
              </a:solidFill>
            </a:endParaRPr>
          </a:p>
        </p:txBody>
      </p:sp>
      <p:sp>
        <p:nvSpPr>
          <p:cNvPr id="17" name="Flowchart: Magnetic Disk 29"/>
          <p:cNvSpPr>
            <a:spLocks noChangeArrowheads="1"/>
          </p:cNvSpPr>
          <p:nvPr/>
        </p:nvSpPr>
        <p:spPr bwMode="auto">
          <a:xfrm>
            <a:off x="3698100" y="3724794"/>
            <a:ext cx="1364270" cy="722449"/>
          </a:xfrm>
          <a:prstGeom prst="flowChartMagneticDisk">
            <a:avLst/>
          </a:prstGeom>
          <a:solidFill>
            <a:srgbClr val="002060"/>
          </a:solidFill>
          <a:ln w="9525">
            <a:noFill/>
            <a:round/>
            <a:headEnd/>
            <a:tailEnd/>
          </a:ln>
        </p:spPr>
        <p:txBody>
          <a:bodyPr>
            <a:prstTxWarp prst="textNoShape">
              <a:avLst/>
            </a:prstTxWarp>
          </a:bodyPr>
          <a:lstStyle/>
          <a:p>
            <a:endParaRPr lang="en-US">
              <a:solidFill>
                <a:schemeClr val="bg1"/>
              </a:solidFill>
            </a:endParaRPr>
          </a:p>
        </p:txBody>
      </p:sp>
      <p:sp>
        <p:nvSpPr>
          <p:cNvPr id="18" name="TextBox 31"/>
          <p:cNvSpPr txBox="1">
            <a:spLocks noChangeArrowheads="1"/>
          </p:cNvSpPr>
          <p:nvPr/>
        </p:nvSpPr>
        <p:spPr bwMode="auto">
          <a:xfrm>
            <a:off x="3665941" y="3847842"/>
            <a:ext cx="1428750" cy="523220"/>
          </a:xfrm>
          <a:prstGeom prst="rect">
            <a:avLst/>
          </a:prstGeom>
          <a:noFill/>
          <a:ln w="9525">
            <a:noFill/>
            <a:miter lim="800000"/>
            <a:headEnd/>
            <a:tailEnd/>
          </a:ln>
        </p:spPr>
        <p:txBody>
          <a:bodyPr>
            <a:prstTxWarp prst="textNoShape">
              <a:avLst/>
            </a:prstTxWarp>
            <a:spAutoFit/>
          </a:bodyPr>
          <a:lstStyle/>
          <a:p>
            <a:pPr algn="ctr"/>
            <a:r>
              <a:rPr lang="en-GB" sz="1400" dirty="0" smtClean="0">
                <a:solidFill>
                  <a:schemeClr val="bg1"/>
                </a:solidFill>
              </a:rPr>
              <a:t>Port Spatial Data</a:t>
            </a:r>
            <a:endParaRPr lang="en-GB" sz="1400" dirty="0">
              <a:solidFill>
                <a:schemeClr val="bg1"/>
              </a:solidFill>
            </a:endParaRPr>
          </a:p>
        </p:txBody>
      </p:sp>
      <p:sp>
        <p:nvSpPr>
          <p:cNvPr id="19" name="Flowchart: Magnetic Disk 29"/>
          <p:cNvSpPr>
            <a:spLocks noChangeArrowheads="1"/>
          </p:cNvSpPr>
          <p:nvPr/>
        </p:nvSpPr>
        <p:spPr bwMode="auto">
          <a:xfrm>
            <a:off x="3043435" y="5361548"/>
            <a:ext cx="675047" cy="722449"/>
          </a:xfrm>
          <a:prstGeom prst="flowChartMagneticDisk">
            <a:avLst/>
          </a:prstGeom>
          <a:solidFill>
            <a:srgbClr val="002060"/>
          </a:solidFill>
          <a:ln w="9525">
            <a:noFill/>
            <a:round/>
            <a:headEnd/>
            <a:tailEnd/>
          </a:ln>
        </p:spPr>
        <p:txBody>
          <a:bodyPr>
            <a:prstTxWarp prst="textNoShape">
              <a:avLst/>
            </a:prstTxWarp>
          </a:bodyPr>
          <a:lstStyle/>
          <a:p>
            <a:endParaRPr lang="en-US">
              <a:solidFill>
                <a:schemeClr val="bg1"/>
              </a:solidFill>
            </a:endParaRPr>
          </a:p>
        </p:txBody>
      </p:sp>
      <p:sp>
        <p:nvSpPr>
          <p:cNvPr id="20" name="TextBox 31"/>
          <p:cNvSpPr txBox="1">
            <a:spLocks noChangeArrowheads="1"/>
          </p:cNvSpPr>
          <p:nvPr/>
        </p:nvSpPr>
        <p:spPr bwMode="auto">
          <a:xfrm>
            <a:off x="2757359" y="6191674"/>
            <a:ext cx="3181830" cy="307777"/>
          </a:xfrm>
          <a:prstGeom prst="rect">
            <a:avLst/>
          </a:prstGeom>
          <a:noFill/>
          <a:ln w="9525">
            <a:noFill/>
            <a:miter lim="800000"/>
            <a:headEnd/>
            <a:tailEnd/>
          </a:ln>
        </p:spPr>
        <p:txBody>
          <a:bodyPr wrap="square">
            <a:prstTxWarp prst="textNoShape">
              <a:avLst/>
            </a:prstTxWarp>
            <a:spAutoFit/>
          </a:bodyPr>
          <a:lstStyle/>
          <a:p>
            <a:pPr algn="ctr"/>
            <a:r>
              <a:rPr lang="en-GB" sz="1400" b="1" dirty="0" smtClean="0">
                <a:solidFill>
                  <a:schemeClr val="accent1">
                    <a:lumMod val="50000"/>
                  </a:schemeClr>
                </a:solidFill>
              </a:rPr>
              <a:t>Linked Business Data</a:t>
            </a:r>
            <a:endParaRPr lang="en-GB" sz="1400" b="1" dirty="0">
              <a:solidFill>
                <a:schemeClr val="accent1">
                  <a:lumMod val="50000"/>
                </a:schemeClr>
              </a:solidFill>
            </a:endParaRPr>
          </a:p>
        </p:txBody>
      </p:sp>
      <p:sp>
        <p:nvSpPr>
          <p:cNvPr id="21" name="Flowchart: Magnetic Disk 29"/>
          <p:cNvSpPr>
            <a:spLocks noChangeArrowheads="1"/>
          </p:cNvSpPr>
          <p:nvPr/>
        </p:nvSpPr>
        <p:spPr bwMode="auto">
          <a:xfrm>
            <a:off x="4033805" y="5369914"/>
            <a:ext cx="675047" cy="722449"/>
          </a:xfrm>
          <a:prstGeom prst="flowChartMagneticDisk">
            <a:avLst/>
          </a:prstGeom>
          <a:solidFill>
            <a:srgbClr val="002060"/>
          </a:solidFill>
          <a:ln w="9525">
            <a:noFill/>
            <a:round/>
            <a:headEnd/>
            <a:tailEnd/>
          </a:ln>
        </p:spPr>
        <p:txBody>
          <a:bodyPr>
            <a:prstTxWarp prst="textNoShape">
              <a:avLst/>
            </a:prstTxWarp>
          </a:bodyPr>
          <a:lstStyle/>
          <a:p>
            <a:endParaRPr lang="en-US">
              <a:solidFill>
                <a:schemeClr val="bg1"/>
              </a:solidFill>
            </a:endParaRPr>
          </a:p>
        </p:txBody>
      </p:sp>
      <p:sp>
        <p:nvSpPr>
          <p:cNvPr id="22" name="Flowchart: Magnetic Disk 29"/>
          <p:cNvSpPr>
            <a:spLocks noChangeArrowheads="1"/>
          </p:cNvSpPr>
          <p:nvPr/>
        </p:nvSpPr>
        <p:spPr bwMode="auto">
          <a:xfrm>
            <a:off x="5050362" y="5365186"/>
            <a:ext cx="675047" cy="722449"/>
          </a:xfrm>
          <a:prstGeom prst="flowChartMagneticDisk">
            <a:avLst/>
          </a:prstGeom>
          <a:solidFill>
            <a:srgbClr val="002060"/>
          </a:solidFill>
          <a:ln w="9525">
            <a:noFill/>
            <a:round/>
            <a:headEnd/>
            <a:tailEnd/>
          </a:ln>
        </p:spPr>
        <p:txBody>
          <a:bodyPr>
            <a:prstTxWarp prst="textNoShape">
              <a:avLst/>
            </a:prstTxWarp>
          </a:bodyPr>
          <a:lstStyle/>
          <a:p>
            <a:endParaRPr lang="en-US">
              <a:solidFill>
                <a:schemeClr val="bg1"/>
              </a:solidFill>
            </a:endParaRPr>
          </a:p>
        </p:txBody>
      </p:sp>
      <p:sp>
        <p:nvSpPr>
          <p:cNvPr id="23" name="Right Arrow 33"/>
          <p:cNvSpPr>
            <a:spLocks noChangeArrowheads="1"/>
          </p:cNvSpPr>
          <p:nvPr/>
        </p:nvSpPr>
        <p:spPr bwMode="auto">
          <a:xfrm>
            <a:off x="2867578" y="2469481"/>
            <a:ext cx="381000" cy="383025"/>
          </a:xfrm>
          <a:prstGeom prst="rightArrow">
            <a:avLst>
              <a:gd name="adj1" fmla="val 50000"/>
              <a:gd name="adj2" fmla="val 49901"/>
            </a:avLst>
          </a:prstGeom>
          <a:solidFill>
            <a:schemeClr val="accent1"/>
          </a:solidFill>
          <a:ln w="9525">
            <a:noFill/>
            <a:round/>
            <a:headEnd/>
            <a:tailEnd/>
          </a:ln>
        </p:spPr>
        <p:txBody>
          <a:bodyPr>
            <a:prstTxWarp prst="textNoShape">
              <a:avLst/>
            </a:prstTxWarp>
          </a:bodyPr>
          <a:lstStyle/>
          <a:p>
            <a:endParaRPr lang="en-US">
              <a:solidFill>
                <a:schemeClr val="bg1"/>
              </a:solidFill>
            </a:endParaRPr>
          </a:p>
        </p:txBody>
      </p:sp>
      <p:sp>
        <p:nvSpPr>
          <p:cNvPr id="24" name="Right Arrow 33"/>
          <p:cNvSpPr>
            <a:spLocks noChangeArrowheads="1"/>
          </p:cNvSpPr>
          <p:nvPr/>
        </p:nvSpPr>
        <p:spPr bwMode="auto">
          <a:xfrm>
            <a:off x="2862859" y="3963089"/>
            <a:ext cx="381000" cy="285750"/>
          </a:xfrm>
          <a:prstGeom prst="rightArrow">
            <a:avLst>
              <a:gd name="adj1" fmla="val 50000"/>
              <a:gd name="adj2" fmla="val 49901"/>
            </a:avLst>
          </a:prstGeom>
          <a:solidFill>
            <a:schemeClr val="accent1"/>
          </a:solidFill>
          <a:ln w="9525">
            <a:noFill/>
            <a:round/>
            <a:headEnd/>
            <a:tailEnd/>
          </a:ln>
        </p:spPr>
        <p:txBody>
          <a:bodyPr>
            <a:prstTxWarp prst="textNoShape">
              <a:avLst/>
            </a:prstTxWarp>
          </a:bodyPr>
          <a:lstStyle/>
          <a:p>
            <a:endParaRPr lang="en-US">
              <a:solidFill>
                <a:schemeClr val="bg1"/>
              </a:solidFill>
            </a:endParaRPr>
          </a:p>
        </p:txBody>
      </p:sp>
      <p:sp>
        <p:nvSpPr>
          <p:cNvPr id="25" name="Right Arrow 33"/>
          <p:cNvSpPr>
            <a:spLocks noChangeArrowheads="1"/>
          </p:cNvSpPr>
          <p:nvPr/>
        </p:nvSpPr>
        <p:spPr bwMode="auto">
          <a:xfrm>
            <a:off x="5534909" y="2518118"/>
            <a:ext cx="381000" cy="285750"/>
          </a:xfrm>
          <a:prstGeom prst="rightArrow">
            <a:avLst>
              <a:gd name="adj1" fmla="val 50000"/>
              <a:gd name="adj2" fmla="val 49901"/>
            </a:avLst>
          </a:prstGeom>
          <a:solidFill>
            <a:schemeClr val="accent1"/>
          </a:solidFill>
          <a:ln w="9525">
            <a:noFill/>
            <a:round/>
            <a:headEnd/>
            <a:tailEnd/>
          </a:ln>
        </p:spPr>
        <p:txBody>
          <a:bodyPr>
            <a:prstTxWarp prst="textNoShape">
              <a:avLst/>
            </a:prstTxWarp>
          </a:bodyPr>
          <a:lstStyle/>
          <a:p>
            <a:endParaRPr lang="en-US">
              <a:solidFill>
                <a:schemeClr val="bg1"/>
              </a:solidFill>
            </a:endParaRPr>
          </a:p>
        </p:txBody>
      </p:sp>
      <p:sp>
        <p:nvSpPr>
          <p:cNvPr id="26" name="Right Arrow 33"/>
          <p:cNvSpPr>
            <a:spLocks noChangeArrowheads="1"/>
          </p:cNvSpPr>
          <p:nvPr/>
        </p:nvSpPr>
        <p:spPr bwMode="auto">
          <a:xfrm>
            <a:off x="5555349" y="3984549"/>
            <a:ext cx="381000" cy="285750"/>
          </a:xfrm>
          <a:prstGeom prst="rightArrow">
            <a:avLst>
              <a:gd name="adj1" fmla="val 50000"/>
              <a:gd name="adj2" fmla="val 49901"/>
            </a:avLst>
          </a:prstGeom>
          <a:solidFill>
            <a:schemeClr val="accent1"/>
          </a:solidFill>
          <a:ln w="9525">
            <a:noFill/>
            <a:round/>
            <a:headEnd/>
            <a:tailEnd/>
          </a:ln>
        </p:spPr>
        <p:txBody>
          <a:bodyPr>
            <a:prstTxWarp prst="textNoShape">
              <a:avLst/>
            </a:prstTxWarp>
          </a:bodyPr>
          <a:lstStyle/>
          <a:p>
            <a:endParaRPr lang="en-US">
              <a:solidFill>
                <a:schemeClr val="bg1"/>
              </a:solidFill>
            </a:endParaRPr>
          </a:p>
        </p:txBody>
      </p:sp>
      <p:cxnSp>
        <p:nvCxnSpPr>
          <p:cNvPr id="28" name="Elbow Connector 27"/>
          <p:cNvCxnSpPr>
            <a:stCxn id="19" idx="1"/>
            <a:endCxn id="17" idx="3"/>
          </p:cNvCxnSpPr>
          <p:nvPr/>
        </p:nvCxnSpPr>
        <p:spPr>
          <a:xfrm rot="5400000" flipH="1" flipV="1">
            <a:off x="3423445" y="4404758"/>
            <a:ext cx="914305" cy="99927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2" name="Shape 31"/>
          <p:cNvCxnSpPr>
            <a:stCxn id="22" idx="1"/>
          </p:cNvCxnSpPr>
          <p:nvPr/>
        </p:nvCxnSpPr>
        <p:spPr>
          <a:xfrm rot="16200000" flipV="1">
            <a:off x="4653055" y="4630355"/>
            <a:ext cx="454923" cy="101474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7" idx="1"/>
            <a:endCxn id="14" idx="3"/>
          </p:cNvCxnSpPr>
          <p:nvPr/>
        </p:nvCxnSpPr>
        <p:spPr>
          <a:xfrm flipV="1">
            <a:off x="4380235" y="2830705"/>
            <a:ext cx="20382" cy="894089"/>
          </a:xfrm>
          <a:prstGeom prst="line">
            <a:avLst/>
          </a:prstGeom>
        </p:spPr>
        <p:style>
          <a:lnRef idx="2">
            <a:schemeClr val="accent1"/>
          </a:lnRef>
          <a:fillRef idx="0">
            <a:schemeClr val="accent1"/>
          </a:fillRef>
          <a:effectRef idx="1">
            <a:schemeClr val="accent1"/>
          </a:effectRef>
          <a:fontRef idx="minor">
            <a:schemeClr val="tx1"/>
          </a:fontRef>
        </p:style>
      </p:cxnSp>
      <p:sp>
        <p:nvSpPr>
          <p:cNvPr id="27" name="Footer Placeholder 3"/>
          <p:cNvSpPr txBox="1">
            <a:spLocks/>
          </p:cNvSpPr>
          <p:nvPr/>
        </p:nvSpPr>
        <p:spPr>
          <a:xfrm>
            <a:off x="147936" y="6499451"/>
            <a:ext cx="2448272" cy="3532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dirty="0" smtClean="0">
                <a:latin typeface="+mj-lt"/>
              </a:rPr>
              <a:t>RSAHC, Riyadh, 4th-6th March 2013</a:t>
            </a:r>
            <a:endParaRPr lang="en-GB" sz="1050" dirty="0">
              <a:latin typeface="+mj-lt"/>
            </a:endParaRPr>
          </a:p>
        </p:txBody>
      </p:sp>
      <p:sp>
        <p:nvSpPr>
          <p:cNvPr id="3" name="TextBox 2"/>
          <p:cNvSpPr txBox="1"/>
          <p:nvPr/>
        </p:nvSpPr>
        <p:spPr>
          <a:xfrm>
            <a:off x="651715" y="1412776"/>
            <a:ext cx="1944493" cy="369332"/>
          </a:xfrm>
          <a:prstGeom prst="rect">
            <a:avLst/>
          </a:prstGeom>
          <a:noFill/>
        </p:spPr>
        <p:txBody>
          <a:bodyPr wrap="square" rtlCol="0">
            <a:spAutoFit/>
          </a:bodyPr>
          <a:lstStyle/>
          <a:p>
            <a:pPr algn="ctr"/>
            <a:r>
              <a:rPr lang="en-GB" b="1" dirty="0" smtClean="0">
                <a:solidFill>
                  <a:schemeClr val="accent2">
                    <a:lumMod val="50000"/>
                  </a:schemeClr>
                </a:solidFill>
                <a:latin typeface="+mj-lt"/>
              </a:rPr>
              <a:t>Data inputs</a:t>
            </a:r>
            <a:endParaRPr lang="en-GB" b="1" dirty="0">
              <a:solidFill>
                <a:schemeClr val="accent2">
                  <a:lumMod val="50000"/>
                </a:schemeClr>
              </a:solidFill>
              <a:latin typeface="+mj-lt"/>
            </a:endParaRPr>
          </a:p>
        </p:txBody>
      </p:sp>
      <p:sp>
        <p:nvSpPr>
          <p:cNvPr id="4" name="Rectangle 3"/>
          <p:cNvSpPr/>
          <p:nvPr/>
        </p:nvSpPr>
        <p:spPr>
          <a:xfrm>
            <a:off x="6476402" y="1425109"/>
            <a:ext cx="1869166" cy="369332"/>
          </a:xfrm>
          <a:prstGeom prst="rect">
            <a:avLst/>
          </a:prstGeom>
        </p:spPr>
        <p:txBody>
          <a:bodyPr wrap="none">
            <a:spAutoFit/>
          </a:bodyPr>
          <a:lstStyle/>
          <a:p>
            <a:pPr algn="ctr"/>
            <a:r>
              <a:rPr lang="en-GB" b="1" dirty="0" smtClean="0">
                <a:solidFill>
                  <a:schemeClr val="accent2">
                    <a:lumMod val="50000"/>
                  </a:schemeClr>
                </a:solidFill>
                <a:latin typeface="+mj-lt"/>
              </a:rPr>
              <a:t>Productivity tools</a:t>
            </a:r>
            <a:endParaRPr lang="en-GB" b="1" dirty="0">
              <a:solidFill>
                <a:schemeClr val="accent2">
                  <a:lumMod val="50000"/>
                </a:schemeClr>
              </a:solidFill>
              <a:latin typeface="+mj-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GB" sz="1200" dirty="0" smtClean="0">
                <a:latin typeface="+mj-lt"/>
              </a:rPr>
              <a:t>RSAHC, Riyadh, 4th-6th March 2013</a:t>
            </a:r>
            <a:endParaRPr lang="en-GB" sz="1200" dirty="0">
              <a:latin typeface="+mj-lt"/>
            </a:endParaRPr>
          </a:p>
        </p:txBody>
      </p:sp>
      <p:pic>
        <p:nvPicPr>
          <p:cNvPr id="409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611560" y="1595835"/>
            <a:ext cx="8229600" cy="432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3224" y="693410"/>
            <a:ext cx="8659256" cy="646331"/>
          </a:xfrm>
          <a:prstGeom prst="rect">
            <a:avLst/>
          </a:prstGeom>
          <a:noFill/>
        </p:spPr>
        <p:txBody>
          <a:bodyPr wrap="square" rtlCol="0">
            <a:spAutoFit/>
          </a:bodyPr>
          <a:lstStyle/>
          <a:p>
            <a:pPr algn="ctr"/>
            <a:r>
              <a:rPr lang="en-GB" sz="3600" b="1" dirty="0" smtClean="0">
                <a:solidFill>
                  <a:schemeClr val="accent2">
                    <a:lumMod val="50000"/>
                  </a:schemeClr>
                </a:solidFill>
                <a:latin typeface="+mj-lt"/>
              </a:rPr>
              <a:t>Typical Maritime Information Infrastructure</a:t>
            </a:r>
            <a:endParaRPr lang="en-GB" sz="3600" b="1" dirty="0">
              <a:solidFill>
                <a:schemeClr val="accent2">
                  <a:lumMod val="50000"/>
                </a:schemeClr>
              </a:solidFill>
              <a:latin typeface="+mj-lt"/>
            </a:endParaRPr>
          </a:p>
        </p:txBody>
      </p:sp>
    </p:spTree>
    <p:extLst>
      <p:ext uri="{BB962C8B-B14F-4D97-AF65-F5344CB8AC3E}">
        <p14:creationId xmlns:p14="http://schemas.microsoft.com/office/powerpoint/2010/main" val="16001202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530696"/>
          </a:xfrm>
        </p:spPr>
        <p:txBody>
          <a:bodyPr>
            <a:normAutofit fontScale="90000"/>
          </a:bodyPr>
          <a:lstStyle/>
          <a:p>
            <a:r>
              <a:rPr lang="en-GB" sz="4400" b="1" dirty="0" smtClean="0">
                <a:solidFill>
                  <a:schemeClr val="bg2">
                    <a:lumMod val="25000"/>
                  </a:schemeClr>
                </a:solidFill>
              </a:rPr>
              <a:t>Conclusions </a:t>
            </a:r>
            <a:endParaRPr lang="en-US" sz="4400" b="1" dirty="0">
              <a:solidFill>
                <a:schemeClr val="bg2">
                  <a:lumMod val="25000"/>
                </a:schemeClr>
              </a:solidFill>
            </a:endParaRPr>
          </a:p>
        </p:txBody>
      </p:sp>
      <p:sp>
        <p:nvSpPr>
          <p:cNvPr id="3" name="Content Placeholder 2"/>
          <p:cNvSpPr>
            <a:spLocks noGrp="1"/>
          </p:cNvSpPr>
          <p:nvPr>
            <p:ph idx="11"/>
          </p:nvPr>
        </p:nvSpPr>
        <p:spPr>
          <a:xfrm>
            <a:off x="323528" y="1268760"/>
            <a:ext cx="8424936" cy="4752528"/>
          </a:xfrm>
        </p:spPr>
        <p:txBody>
          <a:bodyPr>
            <a:normAutofit fontScale="92500" lnSpcReduction="20000"/>
          </a:bodyPr>
          <a:lstStyle/>
          <a:p>
            <a:pPr>
              <a:spcAft>
                <a:spcPts val="600"/>
              </a:spcAft>
            </a:pPr>
            <a:r>
              <a:rPr lang="en-GB" dirty="0" smtClean="0">
                <a:solidFill>
                  <a:schemeClr val="accent2">
                    <a:lumMod val="50000"/>
                  </a:schemeClr>
                </a:solidFill>
                <a:latin typeface="+mj-lt"/>
              </a:rPr>
              <a:t>There is an urgent need for quality spatial data  services to satisfy growing demand in our marine space  (PANACEA)</a:t>
            </a:r>
          </a:p>
          <a:p>
            <a:pPr>
              <a:spcAft>
                <a:spcPts val="600"/>
              </a:spcAft>
            </a:pPr>
            <a:r>
              <a:rPr lang="en-GB" dirty="0" smtClean="0">
                <a:solidFill>
                  <a:schemeClr val="accent2">
                    <a:lumMod val="50000"/>
                  </a:schemeClr>
                </a:solidFill>
                <a:latin typeface="+mj-lt"/>
              </a:rPr>
              <a:t>Data is still difficult to access, share and exchange (PAIN)</a:t>
            </a:r>
          </a:p>
          <a:p>
            <a:pPr>
              <a:spcAft>
                <a:spcPts val="600"/>
              </a:spcAft>
            </a:pPr>
            <a:r>
              <a:rPr lang="en-GB" dirty="0" smtClean="0">
                <a:solidFill>
                  <a:schemeClr val="accent2">
                    <a:lumMod val="50000"/>
                  </a:schemeClr>
                </a:solidFill>
                <a:latin typeface="+mj-lt"/>
              </a:rPr>
              <a:t>The need still exists to re-purpose chart product data (PAIN)</a:t>
            </a:r>
          </a:p>
          <a:p>
            <a:pPr>
              <a:spcAft>
                <a:spcPts val="600"/>
              </a:spcAft>
            </a:pPr>
            <a:r>
              <a:rPr lang="en-GB" dirty="0" smtClean="0">
                <a:solidFill>
                  <a:schemeClr val="accent2">
                    <a:lumMod val="50000"/>
                  </a:schemeClr>
                </a:solidFill>
                <a:latin typeface="+mj-lt"/>
              </a:rPr>
              <a:t>Core Reference data  is a “must” for asset management and decision support (PANACEA</a:t>
            </a:r>
            <a:r>
              <a:rPr lang="en-GB" dirty="0" smtClean="0">
                <a:solidFill>
                  <a:schemeClr val="accent2">
                    <a:lumMod val="50000"/>
                  </a:schemeClr>
                </a:solidFill>
                <a:latin typeface="+mj-lt"/>
              </a:rPr>
              <a:t>)</a:t>
            </a:r>
          </a:p>
          <a:p>
            <a:pPr>
              <a:spcAft>
                <a:spcPts val="600"/>
              </a:spcAft>
            </a:pPr>
            <a:r>
              <a:rPr lang="en-GB" dirty="0" smtClean="0">
                <a:solidFill>
                  <a:schemeClr val="accent2">
                    <a:lumMod val="50000"/>
                  </a:schemeClr>
                </a:solidFill>
                <a:latin typeface="+mj-lt"/>
              </a:rPr>
              <a:t>MSDI allows stakeholders to act together to deliver interoperability</a:t>
            </a:r>
            <a:endParaRPr lang="en-GB" dirty="0" smtClean="0">
              <a:solidFill>
                <a:schemeClr val="accent2">
                  <a:lumMod val="50000"/>
                </a:schemeClr>
              </a:solidFill>
              <a:latin typeface="+mj-lt"/>
            </a:endParaRPr>
          </a:p>
          <a:p>
            <a:pPr marL="0" indent="0">
              <a:buNone/>
            </a:pPr>
            <a:endParaRPr lang="en-GB" dirty="0" smtClean="0">
              <a:solidFill>
                <a:schemeClr val="accent2">
                  <a:lumMod val="50000"/>
                </a:schemeClr>
              </a:solidFill>
              <a:latin typeface="+mj-lt"/>
            </a:endParaRPr>
          </a:p>
          <a:p>
            <a:pPr marL="0" indent="0">
              <a:buNone/>
            </a:pPr>
            <a:r>
              <a:rPr lang="en-GB" b="1" i="1" dirty="0" smtClean="0">
                <a:solidFill>
                  <a:schemeClr val="accent2">
                    <a:lumMod val="50000"/>
                  </a:schemeClr>
                </a:solidFill>
                <a:latin typeface="+mj-lt"/>
              </a:rPr>
              <a:t>however</a:t>
            </a:r>
            <a:r>
              <a:rPr lang="en-GB" i="1" dirty="0" smtClean="0">
                <a:solidFill>
                  <a:schemeClr val="accent2">
                    <a:lumMod val="50000"/>
                  </a:schemeClr>
                </a:solidFill>
                <a:latin typeface="+mj-lt"/>
              </a:rPr>
              <a:t>…</a:t>
            </a:r>
            <a:r>
              <a:rPr lang="en-GB" i="1" dirty="0" err="1" smtClean="0">
                <a:solidFill>
                  <a:schemeClr val="accent2">
                    <a:lumMod val="50000"/>
                  </a:schemeClr>
                </a:solidFill>
                <a:latin typeface="+mj-lt"/>
              </a:rPr>
              <a:t>OceanWise</a:t>
            </a:r>
            <a:r>
              <a:rPr lang="en-GB" i="1" dirty="0" smtClean="0">
                <a:solidFill>
                  <a:schemeClr val="accent2">
                    <a:lumMod val="50000"/>
                  </a:schemeClr>
                </a:solidFill>
                <a:latin typeface="+mj-lt"/>
              </a:rPr>
              <a:t> </a:t>
            </a:r>
            <a:r>
              <a:rPr lang="en-GB" i="1" dirty="0" smtClean="0">
                <a:solidFill>
                  <a:schemeClr val="accent2">
                    <a:lumMod val="50000"/>
                  </a:schemeClr>
                </a:solidFill>
                <a:latin typeface="+mj-lt"/>
              </a:rPr>
              <a:t>has unparalleled access to data sources </a:t>
            </a:r>
            <a:r>
              <a:rPr lang="en-GB" i="1" dirty="0" smtClean="0">
                <a:solidFill>
                  <a:schemeClr val="accent2">
                    <a:lumMod val="50000"/>
                  </a:schemeClr>
                </a:solidFill>
                <a:latin typeface="+mj-lt"/>
              </a:rPr>
              <a:t>globally and is satisfying </a:t>
            </a:r>
            <a:r>
              <a:rPr lang="en-GB" i="1" dirty="0" smtClean="0">
                <a:solidFill>
                  <a:schemeClr val="accent2">
                    <a:lumMod val="50000"/>
                  </a:schemeClr>
                </a:solidFill>
                <a:latin typeface="+mj-lt"/>
              </a:rPr>
              <a:t>customers </a:t>
            </a:r>
            <a:r>
              <a:rPr lang="en-GB" i="1" dirty="0" smtClean="0">
                <a:solidFill>
                  <a:schemeClr val="accent2">
                    <a:lumMod val="50000"/>
                  </a:schemeClr>
                </a:solidFill>
                <a:latin typeface="+mj-lt"/>
              </a:rPr>
              <a:t>across the World! </a:t>
            </a:r>
            <a:endParaRPr lang="en-GB" i="1" dirty="0" smtClean="0">
              <a:solidFill>
                <a:schemeClr val="accent2">
                  <a:lumMod val="50000"/>
                </a:schemeClr>
              </a:solidFill>
              <a:latin typeface="+mj-lt"/>
            </a:endParaRPr>
          </a:p>
          <a:p>
            <a:pPr>
              <a:buNone/>
            </a:pPr>
            <a:endParaRPr lang="en-GB" dirty="0" smtClean="0">
              <a:latin typeface="+mj-lt"/>
            </a:endParaRPr>
          </a:p>
          <a:p>
            <a:endParaRPr lang="en-GB" sz="2400" dirty="0" smtClean="0">
              <a:latin typeface="+mj-lt"/>
            </a:endParaRPr>
          </a:p>
          <a:p>
            <a:endParaRPr lang="en-US" dirty="0"/>
          </a:p>
        </p:txBody>
      </p:sp>
      <p:sp>
        <p:nvSpPr>
          <p:cNvPr id="4" name="Footer Placeholder 3"/>
          <p:cNvSpPr>
            <a:spLocks noGrp="1"/>
          </p:cNvSpPr>
          <p:nvPr>
            <p:ph type="ftr" sz="quarter" idx="3"/>
          </p:nvPr>
        </p:nvSpPr>
        <p:spPr>
          <a:xfrm>
            <a:off x="179512" y="6381328"/>
            <a:ext cx="2520280" cy="317500"/>
          </a:xfrm>
        </p:spPr>
        <p:txBody>
          <a:bodyPr/>
          <a:lstStyle/>
          <a:p>
            <a:r>
              <a:rPr lang="en-GB" sz="1200" dirty="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88840"/>
            <a:ext cx="8229600" cy="4361656"/>
          </a:xfrm>
        </p:spPr>
        <p:txBody>
          <a:bodyPr>
            <a:normAutofit fontScale="90000"/>
          </a:bodyPr>
          <a:lstStyle/>
          <a:p>
            <a:r>
              <a:rPr lang="en-GB" b="1" dirty="0" smtClean="0"/>
              <a:t>Thank You!</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sz="3000" dirty="0" smtClean="0">
                <a:hlinkClick r:id="rId3"/>
              </a:rPr>
              <a:t>www.oceanwise.eu</a:t>
            </a:r>
            <a:r>
              <a:rPr lang="en-GB" sz="3000" dirty="0" smtClean="0"/>
              <a:t/>
            </a:r>
            <a:br>
              <a:rPr lang="en-GB" sz="3000" dirty="0" smtClean="0"/>
            </a:br>
            <a:r>
              <a:rPr lang="en-GB" sz="3000" dirty="0" smtClean="0">
                <a:hlinkClick r:id="rId4"/>
              </a:rPr>
              <a:t>john.pepper@oceanwise.eu</a:t>
            </a:r>
            <a:r>
              <a:rPr lang="en-GB" sz="3000" dirty="0" smtClean="0"/>
              <a:t/>
            </a:r>
            <a:br>
              <a:rPr lang="en-GB" sz="3000" dirty="0" smtClean="0"/>
            </a:br>
            <a:r>
              <a:rPr lang="en-GB" sz="3000" dirty="0" smtClean="0"/>
              <a:t/>
            </a:r>
            <a:br>
              <a:rPr lang="en-GB" sz="3000" dirty="0" smtClean="0"/>
            </a:br>
            <a:endParaRPr lang="en-GB" sz="2400" dirty="0"/>
          </a:p>
        </p:txBody>
      </p:sp>
      <p:sp>
        <p:nvSpPr>
          <p:cNvPr id="4" name="Rectangle 5"/>
          <p:cNvSpPr>
            <a:spLocks noGrp="1" noChangeArrowheads="1"/>
          </p:cNvSpPr>
          <p:nvPr>
            <p:ph type="ftr" sz="quarter" idx="3"/>
          </p:nvPr>
        </p:nvSpPr>
        <p:spPr>
          <a:xfrm>
            <a:off x="179512" y="6381328"/>
            <a:ext cx="6705600" cy="317500"/>
          </a:xfrm>
          <a:prstGeom prst="rect">
            <a:avLst/>
          </a:prstGeom>
          <a:ln/>
        </p:spPr>
        <p:txBody>
          <a:bodyPr/>
          <a:lstStyle>
            <a:lvl1pPr>
              <a:defRPr/>
            </a:lvl1pPr>
          </a:lstStyle>
          <a:p>
            <a:r>
              <a:rPr lang="en-GB" sz="1200" smtClean="0">
                <a:latin typeface="+mj-lt"/>
              </a:rPr>
              <a:t>RSAHC, Riyadh, 4th-6th March 2013</a:t>
            </a:r>
            <a:endParaRPr lang="en-GB" sz="1200" dirty="0">
              <a:latin typeface="+mj-lt"/>
            </a:endParaRPr>
          </a:p>
        </p:txBody>
      </p:sp>
      <p:pic>
        <p:nvPicPr>
          <p:cNvPr id="21506" name="Picture 2" descr="About Charting Progress 2"/>
          <p:cNvPicPr>
            <a:picLocks noChangeAspect="1" noChangeArrowheads="1"/>
          </p:cNvPicPr>
          <p:nvPr/>
        </p:nvPicPr>
        <p:blipFill>
          <a:blip r:embed="rId5" cstate="print"/>
          <a:srcRect/>
          <a:stretch>
            <a:fillRect/>
          </a:stretch>
        </p:blipFill>
        <p:spPr bwMode="auto">
          <a:xfrm>
            <a:off x="971600" y="1844824"/>
            <a:ext cx="6686550" cy="2990850"/>
          </a:xfrm>
          <a:prstGeom prst="rect">
            <a:avLst/>
          </a:prstGeom>
          <a:noFill/>
        </p:spPr>
      </p:pic>
    </p:spTree>
    <p:extLst>
      <p:ext uri="{BB962C8B-B14F-4D97-AF65-F5344CB8AC3E}">
        <p14:creationId xmlns:p14="http://schemas.microsoft.com/office/powerpoint/2010/main" val="243416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1216" y="1268760"/>
            <a:ext cx="3970784" cy="5589240"/>
          </a:xfrm>
        </p:spPr>
        <p:txBody>
          <a:bodyPr>
            <a:noAutofit/>
          </a:bodyPr>
          <a:lstStyle/>
          <a:p>
            <a:pPr>
              <a:spcBef>
                <a:spcPts val="300"/>
              </a:spcBef>
              <a:spcAft>
                <a:spcPts val="300"/>
              </a:spcAft>
            </a:pPr>
            <a:r>
              <a:rPr lang="en-GB" sz="1800" dirty="0" smtClean="0">
                <a:solidFill>
                  <a:schemeClr val="accent2">
                    <a:lumMod val="50000"/>
                  </a:schemeClr>
                </a:solidFill>
                <a:latin typeface="+mj-lt"/>
              </a:rPr>
              <a:t>Peel Ports </a:t>
            </a:r>
            <a:r>
              <a:rPr lang="en-GB" sz="1800" dirty="0" smtClean="0">
                <a:solidFill>
                  <a:schemeClr val="accent2">
                    <a:lumMod val="50000"/>
                  </a:schemeClr>
                </a:solidFill>
                <a:latin typeface="+mj-lt"/>
              </a:rPr>
              <a:t>Group</a:t>
            </a:r>
          </a:p>
          <a:p>
            <a:pPr>
              <a:spcBef>
                <a:spcPts val="300"/>
              </a:spcBef>
              <a:spcAft>
                <a:spcPts val="300"/>
              </a:spcAft>
            </a:pPr>
            <a:r>
              <a:rPr lang="en-GB" sz="1800" dirty="0" err="1" smtClean="0">
                <a:solidFill>
                  <a:schemeClr val="accent2">
                    <a:lumMod val="50000"/>
                  </a:schemeClr>
                </a:solidFill>
                <a:latin typeface="+mj-lt"/>
              </a:rPr>
              <a:t>Defra</a:t>
            </a:r>
            <a:endParaRPr lang="en-GB" sz="1800" dirty="0" smtClean="0">
              <a:solidFill>
                <a:schemeClr val="accent2">
                  <a:lumMod val="50000"/>
                </a:schemeClr>
              </a:solidFill>
              <a:latin typeface="+mj-lt"/>
            </a:endParaRPr>
          </a:p>
          <a:p>
            <a:pPr>
              <a:spcBef>
                <a:spcPts val="300"/>
              </a:spcBef>
              <a:spcAft>
                <a:spcPts val="300"/>
              </a:spcAft>
            </a:pPr>
            <a:r>
              <a:rPr lang="en-GB" sz="1800" dirty="0" smtClean="0">
                <a:solidFill>
                  <a:schemeClr val="accent2">
                    <a:lumMod val="50000"/>
                  </a:schemeClr>
                </a:solidFill>
                <a:latin typeface="+mj-lt"/>
              </a:rPr>
              <a:t>Dorset County Council</a:t>
            </a:r>
          </a:p>
          <a:p>
            <a:pPr>
              <a:spcBef>
                <a:spcPts val="300"/>
              </a:spcBef>
              <a:spcAft>
                <a:spcPts val="300"/>
              </a:spcAft>
            </a:pPr>
            <a:r>
              <a:rPr lang="en-GB" sz="1800" dirty="0" smtClean="0">
                <a:solidFill>
                  <a:schemeClr val="accent2">
                    <a:lumMod val="50000"/>
                  </a:schemeClr>
                </a:solidFill>
                <a:latin typeface="+mj-lt"/>
              </a:rPr>
              <a:t>Environment Agency</a:t>
            </a:r>
          </a:p>
          <a:p>
            <a:pPr>
              <a:spcBef>
                <a:spcPts val="300"/>
              </a:spcBef>
              <a:spcAft>
                <a:spcPts val="300"/>
              </a:spcAft>
            </a:pPr>
            <a:r>
              <a:rPr lang="en-GB" sz="1800" dirty="0" smtClean="0">
                <a:solidFill>
                  <a:schemeClr val="accent2">
                    <a:lumMod val="50000"/>
                  </a:schemeClr>
                </a:solidFill>
                <a:latin typeface="+mj-lt"/>
              </a:rPr>
              <a:t>Natural England</a:t>
            </a:r>
          </a:p>
          <a:p>
            <a:pPr>
              <a:spcBef>
                <a:spcPts val="300"/>
              </a:spcBef>
              <a:spcAft>
                <a:spcPts val="300"/>
              </a:spcAft>
            </a:pPr>
            <a:r>
              <a:rPr lang="en-GB" sz="1800" dirty="0" smtClean="0">
                <a:solidFill>
                  <a:schemeClr val="accent2">
                    <a:lumMod val="50000"/>
                  </a:schemeClr>
                </a:solidFill>
                <a:latin typeface="+mj-lt"/>
              </a:rPr>
              <a:t>NERC (UK)</a:t>
            </a:r>
            <a:endParaRPr lang="en-GB" sz="1800" dirty="0" smtClean="0">
              <a:solidFill>
                <a:schemeClr val="accent2">
                  <a:lumMod val="50000"/>
                </a:schemeClr>
              </a:solidFill>
              <a:latin typeface="+mj-lt"/>
            </a:endParaRPr>
          </a:p>
          <a:p>
            <a:pPr>
              <a:spcBef>
                <a:spcPts val="300"/>
              </a:spcBef>
              <a:spcAft>
                <a:spcPts val="300"/>
              </a:spcAft>
            </a:pPr>
            <a:r>
              <a:rPr lang="en-GB" sz="1800" dirty="0" smtClean="0">
                <a:solidFill>
                  <a:schemeClr val="accent2">
                    <a:lumMod val="50000"/>
                  </a:schemeClr>
                </a:solidFill>
                <a:latin typeface="+mj-lt"/>
              </a:rPr>
              <a:t>Arup </a:t>
            </a:r>
            <a:r>
              <a:rPr lang="en-GB" sz="1800" dirty="0">
                <a:solidFill>
                  <a:schemeClr val="accent2">
                    <a:lumMod val="50000"/>
                  </a:schemeClr>
                </a:solidFill>
                <a:latin typeface="+mj-lt"/>
              </a:rPr>
              <a:t>&amp; Partners</a:t>
            </a:r>
          </a:p>
          <a:p>
            <a:pPr>
              <a:spcBef>
                <a:spcPts val="300"/>
              </a:spcBef>
              <a:spcAft>
                <a:spcPts val="300"/>
              </a:spcAft>
            </a:pPr>
            <a:r>
              <a:rPr lang="en-GB" sz="1800" dirty="0" smtClean="0">
                <a:solidFill>
                  <a:schemeClr val="accent2">
                    <a:lumMod val="50000"/>
                  </a:schemeClr>
                </a:solidFill>
                <a:latin typeface="+mj-lt"/>
              </a:rPr>
              <a:t>Royal Thai Navy</a:t>
            </a:r>
          </a:p>
          <a:p>
            <a:pPr>
              <a:spcBef>
                <a:spcPts val="300"/>
              </a:spcBef>
              <a:spcAft>
                <a:spcPts val="300"/>
              </a:spcAft>
            </a:pPr>
            <a:r>
              <a:rPr lang="en-GB" sz="1800" dirty="0" smtClean="0">
                <a:solidFill>
                  <a:schemeClr val="accent2">
                    <a:lumMod val="50000"/>
                  </a:schemeClr>
                </a:solidFill>
                <a:latin typeface="+mj-lt"/>
              </a:rPr>
              <a:t>The Crown Estate</a:t>
            </a:r>
          </a:p>
          <a:p>
            <a:pPr>
              <a:spcBef>
                <a:spcPts val="300"/>
              </a:spcBef>
              <a:spcAft>
                <a:spcPts val="300"/>
              </a:spcAft>
            </a:pPr>
            <a:r>
              <a:rPr lang="en-GB" sz="1800" dirty="0" smtClean="0">
                <a:solidFill>
                  <a:schemeClr val="accent2">
                    <a:lumMod val="50000"/>
                  </a:schemeClr>
                </a:solidFill>
                <a:latin typeface="+mj-lt"/>
              </a:rPr>
              <a:t>Isle of Man Government</a:t>
            </a:r>
          </a:p>
          <a:p>
            <a:pPr>
              <a:spcBef>
                <a:spcPts val="300"/>
              </a:spcBef>
              <a:spcAft>
                <a:spcPts val="300"/>
              </a:spcAft>
            </a:pPr>
            <a:r>
              <a:rPr lang="en-GB" sz="1800" dirty="0" smtClean="0">
                <a:solidFill>
                  <a:schemeClr val="accent2">
                    <a:lumMod val="50000"/>
                  </a:schemeClr>
                </a:solidFill>
                <a:latin typeface="+mj-lt"/>
              </a:rPr>
              <a:t>UK </a:t>
            </a:r>
            <a:r>
              <a:rPr lang="en-GB" sz="1800" dirty="0" smtClean="0">
                <a:solidFill>
                  <a:schemeClr val="accent2">
                    <a:lumMod val="50000"/>
                  </a:schemeClr>
                </a:solidFill>
                <a:latin typeface="+mj-lt"/>
              </a:rPr>
              <a:t>Hydrographic Office</a:t>
            </a:r>
          </a:p>
          <a:p>
            <a:pPr>
              <a:spcBef>
                <a:spcPts val="300"/>
              </a:spcBef>
              <a:spcAft>
                <a:spcPts val="300"/>
              </a:spcAft>
            </a:pPr>
            <a:r>
              <a:rPr lang="en-GB" sz="1800" dirty="0" smtClean="0">
                <a:solidFill>
                  <a:schemeClr val="accent2">
                    <a:lumMod val="50000"/>
                  </a:schemeClr>
                </a:solidFill>
                <a:latin typeface="+mj-lt"/>
              </a:rPr>
              <a:t>Welsh Government</a:t>
            </a:r>
          </a:p>
          <a:p>
            <a:pPr>
              <a:spcBef>
                <a:spcPts val="300"/>
              </a:spcBef>
              <a:spcAft>
                <a:spcPts val="300"/>
              </a:spcAft>
            </a:pPr>
            <a:r>
              <a:rPr lang="en-GB" sz="1800" dirty="0" smtClean="0">
                <a:solidFill>
                  <a:schemeClr val="accent2">
                    <a:lumMod val="50000"/>
                  </a:schemeClr>
                </a:solidFill>
                <a:latin typeface="+mj-lt"/>
              </a:rPr>
              <a:t>Natural Power Consultants</a:t>
            </a:r>
            <a:endParaRPr lang="en-GB" sz="1800" dirty="0">
              <a:solidFill>
                <a:schemeClr val="accent2">
                  <a:lumMod val="50000"/>
                </a:schemeClr>
              </a:solidFill>
              <a:latin typeface="+mj-lt"/>
            </a:endParaRPr>
          </a:p>
          <a:p>
            <a:pPr>
              <a:spcBef>
                <a:spcPts val="300"/>
              </a:spcBef>
              <a:spcAft>
                <a:spcPts val="300"/>
              </a:spcAft>
            </a:pPr>
            <a:r>
              <a:rPr lang="en-GB" sz="1800" dirty="0" smtClean="0">
                <a:solidFill>
                  <a:schemeClr val="accent2">
                    <a:lumMod val="50000"/>
                  </a:schemeClr>
                </a:solidFill>
                <a:latin typeface="+mj-lt"/>
              </a:rPr>
              <a:t>Metropolitan Police</a:t>
            </a:r>
          </a:p>
          <a:p>
            <a:pPr>
              <a:spcBef>
                <a:spcPts val="300"/>
              </a:spcBef>
              <a:spcAft>
                <a:spcPts val="300"/>
              </a:spcAft>
            </a:pPr>
            <a:r>
              <a:rPr lang="en-GB" sz="1800" dirty="0" smtClean="0">
                <a:solidFill>
                  <a:schemeClr val="accent2">
                    <a:lumMod val="50000"/>
                  </a:schemeClr>
                </a:solidFill>
                <a:latin typeface="+mj-lt"/>
              </a:rPr>
              <a:t>KHOA (South Korea)</a:t>
            </a:r>
            <a:endParaRPr lang="en-GB" sz="1800" dirty="0" smtClean="0">
              <a:solidFill>
                <a:schemeClr val="accent2">
                  <a:lumMod val="50000"/>
                </a:schemeClr>
              </a:solidFill>
              <a:latin typeface="+mj-lt"/>
            </a:endParaRPr>
          </a:p>
          <a:p>
            <a:pPr>
              <a:spcBef>
                <a:spcPts val="300"/>
              </a:spcBef>
              <a:spcAft>
                <a:spcPts val="300"/>
              </a:spcAft>
              <a:buNone/>
            </a:pPr>
            <a:endParaRPr lang="en-GB" sz="2000" dirty="0" smtClean="0">
              <a:latin typeface="+mj-lt"/>
            </a:endParaRPr>
          </a:p>
          <a:p>
            <a:pPr>
              <a:spcBef>
                <a:spcPts val="300"/>
              </a:spcBef>
              <a:spcAft>
                <a:spcPts val="300"/>
              </a:spcAft>
            </a:pPr>
            <a:endParaRPr lang="en-GB" sz="2000" dirty="0" smtClean="0">
              <a:latin typeface="+mj-lt"/>
            </a:endParaRPr>
          </a:p>
        </p:txBody>
      </p:sp>
      <p:sp>
        <p:nvSpPr>
          <p:cNvPr id="3" name="Title 2"/>
          <p:cNvSpPr>
            <a:spLocks noGrp="1"/>
          </p:cNvSpPr>
          <p:nvPr>
            <p:ph type="title"/>
          </p:nvPr>
        </p:nvSpPr>
        <p:spPr>
          <a:xfrm>
            <a:off x="385192" y="670640"/>
            <a:ext cx="8229600" cy="576064"/>
          </a:xfrm>
        </p:spPr>
        <p:txBody>
          <a:bodyPr>
            <a:normAutofit fontScale="90000"/>
          </a:bodyPr>
          <a:lstStyle/>
          <a:p>
            <a:r>
              <a:rPr lang="en-US" sz="3600" b="1" dirty="0" smtClean="0"/>
              <a:t>Some </a:t>
            </a:r>
            <a:r>
              <a:rPr lang="en-US" sz="3600" b="1" dirty="0" err="1" smtClean="0"/>
              <a:t>OceanWise</a:t>
            </a:r>
            <a:r>
              <a:rPr lang="en-US" sz="3600" b="1" dirty="0" smtClean="0"/>
              <a:t> </a:t>
            </a:r>
            <a:r>
              <a:rPr lang="en-US" sz="3600" b="1" dirty="0" smtClean="0"/>
              <a:t>Customers</a:t>
            </a:r>
            <a:endParaRPr lang="en-US" sz="3600" b="1" dirty="0"/>
          </a:p>
        </p:txBody>
      </p:sp>
      <p:sp>
        <p:nvSpPr>
          <p:cNvPr id="6" name="Content Placeholder 1"/>
          <p:cNvSpPr txBox="1">
            <a:spLocks/>
          </p:cNvSpPr>
          <p:nvPr/>
        </p:nvSpPr>
        <p:spPr>
          <a:xfrm>
            <a:off x="4499992" y="1268760"/>
            <a:ext cx="4320480" cy="540060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300"/>
              </a:spcBef>
              <a:spcAft>
                <a:spcPts val="300"/>
              </a:spcAft>
            </a:pPr>
            <a:r>
              <a:rPr lang="en-GB" sz="1800" dirty="0" smtClean="0">
                <a:solidFill>
                  <a:schemeClr val="accent2">
                    <a:lumMod val="50000"/>
                  </a:schemeClr>
                </a:solidFill>
                <a:latin typeface="+mj-lt"/>
              </a:rPr>
              <a:t>Cefas</a:t>
            </a:r>
          </a:p>
          <a:p>
            <a:pPr>
              <a:spcBef>
                <a:spcPts val="300"/>
              </a:spcBef>
              <a:spcAft>
                <a:spcPts val="300"/>
              </a:spcAft>
            </a:pPr>
            <a:r>
              <a:rPr lang="en-GB" sz="1800" dirty="0" smtClean="0">
                <a:solidFill>
                  <a:schemeClr val="accent2">
                    <a:lumMod val="50000"/>
                  </a:schemeClr>
                </a:solidFill>
                <a:latin typeface="+mj-lt"/>
              </a:rPr>
              <a:t>Centrica</a:t>
            </a:r>
          </a:p>
          <a:p>
            <a:pPr>
              <a:spcBef>
                <a:spcPts val="300"/>
              </a:spcBef>
              <a:spcAft>
                <a:spcPts val="300"/>
              </a:spcAft>
            </a:pPr>
            <a:r>
              <a:rPr lang="en-GB" sz="1800" dirty="0" smtClean="0">
                <a:solidFill>
                  <a:schemeClr val="accent2">
                    <a:lumMod val="50000"/>
                  </a:schemeClr>
                </a:solidFill>
                <a:latin typeface="+mj-lt"/>
              </a:rPr>
              <a:t>EU (</a:t>
            </a:r>
            <a:r>
              <a:rPr lang="en-GB" sz="1800" dirty="0" err="1" smtClean="0">
                <a:solidFill>
                  <a:schemeClr val="accent2">
                    <a:lumMod val="50000"/>
                  </a:schemeClr>
                </a:solidFill>
                <a:latin typeface="+mj-lt"/>
              </a:rPr>
              <a:t>EMODNet</a:t>
            </a:r>
            <a:r>
              <a:rPr lang="en-GB" sz="1800" dirty="0" smtClean="0">
                <a:solidFill>
                  <a:schemeClr val="accent2">
                    <a:lumMod val="50000"/>
                  </a:schemeClr>
                </a:solidFill>
                <a:latin typeface="+mj-lt"/>
              </a:rPr>
              <a:t>)</a:t>
            </a:r>
          </a:p>
          <a:p>
            <a:pPr>
              <a:spcBef>
                <a:spcPts val="300"/>
              </a:spcBef>
              <a:spcAft>
                <a:spcPts val="300"/>
              </a:spcAft>
            </a:pPr>
            <a:r>
              <a:rPr lang="en-GB" sz="1800" dirty="0" smtClean="0">
                <a:solidFill>
                  <a:schemeClr val="accent2">
                    <a:lumMod val="50000"/>
                  </a:schemeClr>
                </a:solidFill>
                <a:latin typeface="+mj-lt"/>
              </a:rPr>
              <a:t>BP Shipping Ltd</a:t>
            </a:r>
          </a:p>
          <a:p>
            <a:pPr>
              <a:spcBef>
                <a:spcPts val="300"/>
              </a:spcBef>
              <a:spcAft>
                <a:spcPts val="300"/>
              </a:spcAft>
            </a:pPr>
            <a:r>
              <a:rPr lang="en-GB" sz="1800" dirty="0" smtClean="0">
                <a:solidFill>
                  <a:schemeClr val="accent2">
                    <a:lumMod val="50000"/>
                  </a:schemeClr>
                </a:solidFill>
                <a:latin typeface="+mj-lt"/>
              </a:rPr>
              <a:t>Titan Environmental Surveys </a:t>
            </a:r>
            <a:endParaRPr lang="en-GB" sz="1800" dirty="0" smtClean="0">
              <a:solidFill>
                <a:schemeClr val="accent2">
                  <a:lumMod val="50000"/>
                </a:schemeClr>
              </a:solidFill>
              <a:latin typeface="+mj-lt"/>
            </a:endParaRPr>
          </a:p>
          <a:p>
            <a:pPr>
              <a:spcBef>
                <a:spcPts val="300"/>
              </a:spcBef>
              <a:spcAft>
                <a:spcPts val="300"/>
              </a:spcAft>
            </a:pPr>
            <a:r>
              <a:rPr lang="en-GB" sz="1800" dirty="0" smtClean="0">
                <a:solidFill>
                  <a:schemeClr val="accent2">
                    <a:lumMod val="50000"/>
                  </a:schemeClr>
                </a:solidFill>
                <a:latin typeface="+mj-lt"/>
              </a:rPr>
              <a:t>Subsea </a:t>
            </a:r>
            <a:r>
              <a:rPr lang="en-GB" sz="1800" dirty="0" smtClean="0">
                <a:solidFill>
                  <a:schemeClr val="accent2">
                    <a:lumMod val="50000"/>
                  </a:schemeClr>
                </a:solidFill>
                <a:latin typeface="+mj-lt"/>
              </a:rPr>
              <a:t>Asset Technology </a:t>
            </a:r>
            <a:endParaRPr lang="en-GB" sz="1800" dirty="0" smtClean="0">
              <a:solidFill>
                <a:schemeClr val="accent2">
                  <a:lumMod val="50000"/>
                </a:schemeClr>
              </a:solidFill>
              <a:latin typeface="+mj-lt"/>
            </a:endParaRPr>
          </a:p>
          <a:p>
            <a:pPr>
              <a:spcBef>
                <a:spcPts val="300"/>
              </a:spcBef>
              <a:spcAft>
                <a:spcPts val="300"/>
              </a:spcAft>
            </a:pPr>
            <a:r>
              <a:rPr lang="en-GB" sz="1800" dirty="0" smtClean="0">
                <a:solidFill>
                  <a:schemeClr val="accent2">
                    <a:lumMod val="50000"/>
                  </a:schemeClr>
                </a:solidFill>
                <a:latin typeface="+mj-lt"/>
              </a:rPr>
              <a:t>NARA </a:t>
            </a:r>
            <a:r>
              <a:rPr lang="en-GB" sz="1800" dirty="0" smtClean="0">
                <a:solidFill>
                  <a:schemeClr val="accent2">
                    <a:lumMod val="50000"/>
                  </a:schemeClr>
                </a:solidFill>
                <a:latin typeface="+mj-lt"/>
              </a:rPr>
              <a:t>(Sri Lanka)</a:t>
            </a:r>
          </a:p>
          <a:p>
            <a:pPr>
              <a:spcBef>
                <a:spcPts val="300"/>
              </a:spcBef>
              <a:spcAft>
                <a:spcPts val="300"/>
              </a:spcAft>
            </a:pPr>
            <a:r>
              <a:rPr lang="en-GB" sz="1800" dirty="0" err="1" smtClean="0">
                <a:solidFill>
                  <a:schemeClr val="accent2">
                    <a:lumMod val="50000"/>
                  </a:schemeClr>
                </a:solidFill>
                <a:latin typeface="+mj-lt"/>
              </a:rPr>
              <a:t>Partrac</a:t>
            </a:r>
            <a:endParaRPr lang="en-GB" sz="1800" dirty="0">
              <a:solidFill>
                <a:schemeClr val="accent2">
                  <a:lumMod val="50000"/>
                </a:schemeClr>
              </a:solidFill>
              <a:latin typeface="+mj-lt"/>
            </a:endParaRPr>
          </a:p>
          <a:p>
            <a:pPr>
              <a:spcBef>
                <a:spcPts val="300"/>
              </a:spcBef>
              <a:spcAft>
                <a:spcPts val="300"/>
              </a:spcAft>
            </a:pPr>
            <a:r>
              <a:rPr lang="en-GB" sz="1800" dirty="0" err="1" smtClean="0">
                <a:solidFill>
                  <a:schemeClr val="accent2">
                    <a:lumMod val="50000"/>
                  </a:schemeClr>
                </a:solidFill>
                <a:latin typeface="+mj-lt"/>
              </a:rPr>
              <a:t>Vattenfall</a:t>
            </a:r>
            <a:r>
              <a:rPr lang="en-GB" sz="1800" dirty="0" smtClean="0">
                <a:solidFill>
                  <a:schemeClr val="accent2">
                    <a:lumMod val="50000"/>
                  </a:schemeClr>
                </a:solidFill>
                <a:latin typeface="+mj-lt"/>
              </a:rPr>
              <a:t> </a:t>
            </a:r>
            <a:r>
              <a:rPr lang="en-GB" sz="1800" dirty="0">
                <a:solidFill>
                  <a:schemeClr val="accent2">
                    <a:lumMod val="50000"/>
                  </a:schemeClr>
                </a:solidFill>
                <a:latin typeface="+mj-lt"/>
              </a:rPr>
              <a:t>Wind Power </a:t>
            </a:r>
            <a:endParaRPr lang="en-GB" sz="1800" dirty="0" smtClean="0">
              <a:solidFill>
                <a:schemeClr val="accent2">
                  <a:lumMod val="50000"/>
                </a:schemeClr>
              </a:solidFill>
              <a:latin typeface="+mj-lt"/>
            </a:endParaRPr>
          </a:p>
          <a:p>
            <a:pPr>
              <a:spcBef>
                <a:spcPts val="300"/>
              </a:spcBef>
              <a:spcAft>
                <a:spcPts val="300"/>
              </a:spcAft>
            </a:pPr>
            <a:r>
              <a:rPr lang="en-GB" sz="1800" dirty="0" err="1" smtClean="0">
                <a:solidFill>
                  <a:schemeClr val="accent2">
                    <a:lumMod val="50000"/>
                  </a:schemeClr>
                </a:solidFill>
                <a:latin typeface="+mj-lt"/>
              </a:rPr>
              <a:t>Geodata</a:t>
            </a:r>
            <a:r>
              <a:rPr lang="en-GB" sz="1800" dirty="0" smtClean="0">
                <a:solidFill>
                  <a:schemeClr val="accent2">
                    <a:lumMod val="50000"/>
                  </a:schemeClr>
                </a:solidFill>
                <a:latin typeface="+mj-lt"/>
              </a:rPr>
              <a:t> </a:t>
            </a:r>
            <a:r>
              <a:rPr lang="en-GB" sz="1800" dirty="0" smtClean="0">
                <a:solidFill>
                  <a:schemeClr val="accent2">
                    <a:lumMod val="50000"/>
                  </a:schemeClr>
                </a:solidFill>
                <a:latin typeface="+mj-lt"/>
              </a:rPr>
              <a:t>Institute UK</a:t>
            </a:r>
            <a:endParaRPr lang="en-GB" sz="1800" dirty="0">
              <a:solidFill>
                <a:schemeClr val="accent2">
                  <a:lumMod val="50000"/>
                </a:schemeClr>
              </a:solidFill>
              <a:latin typeface="+mj-lt"/>
            </a:endParaRPr>
          </a:p>
          <a:p>
            <a:pPr>
              <a:spcBef>
                <a:spcPts val="300"/>
              </a:spcBef>
              <a:spcAft>
                <a:spcPts val="300"/>
              </a:spcAft>
            </a:pPr>
            <a:r>
              <a:rPr lang="en-GB" sz="1800" dirty="0" smtClean="0">
                <a:solidFill>
                  <a:schemeClr val="accent2">
                    <a:lumMod val="50000"/>
                  </a:schemeClr>
                </a:solidFill>
                <a:latin typeface="+mj-lt"/>
              </a:rPr>
              <a:t>Synergy</a:t>
            </a:r>
          </a:p>
          <a:p>
            <a:pPr>
              <a:spcBef>
                <a:spcPts val="300"/>
              </a:spcBef>
              <a:spcAft>
                <a:spcPts val="300"/>
              </a:spcAft>
            </a:pPr>
            <a:r>
              <a:rPr lang="en-GB" sz="1800" dirty="0" smtClean="0">
                <a:solidFill>
                  <a:schemeClr val="accent2">
                    <a:lumMod val="50000"/>
                  </a:schemeClr>
                </a:solidFill>
                <a:latin typeface="+mj-lt"/>
              </a:rPr>
              <a:t>Associated British Ports</a:t>
            </a:r>
          </a:p>
          <a:p>
            <a:pPr>
              <a:spcBef>
                <a:spcPts val="300"/>
              </a:spcBef>
              <a:spcAft>
                <a:spcPts val="300"/>
              </a:spcAft>
            </a:pPr>
            <a:r>
              <a:rPr lang="en-GB" sz="1800" dirty="0" smtClean="0">
                <a:solidFill>
                  <a:schemeClr val="accent2">
                    <a:lumMod val="50000"/>
                  </a:schemeClr>
                </a:solidFill>
                <a:latin typeface="+mj-lt"/>
              </a:rPr>
              <a:t>SeaRoc</a:t>
            </a:r>
          </a:p>
          <a:p>
            <a:pPr>
              <a:spcBef>
                <a:spcPts val="300"/>
              </a:spcBef>
              <a:spcAft>
                <a:spcPts val="300"/>
              </a:spcAft>
            </a:pPr>
            <a:r>
              <a:rPr lang="en-GB" sz="1800" dirty="0" smtClean="0">
                <a:solidFill>
                  <a:schemeClr val="accent2">
                    <a:lumMod val="50000"/>
                  </a:schemeClr>
                </a:solidFill>
                <a:latin typeface="+mj-lt"/>
              </a:rPr>
              <a:t>Port of London</a:t>
            </a:r>
          </a:p>
          <a:p>
            <a:pPr>
              <a:spcBef>
                <a:spcPts val="300"/>
              </a:spcBef>
              <a:spcAft>
                <a:spcPts val="300"/>
              </a:spcAft>
            </a:pPr>
            <a:r>
              <a:rPr lang="en-GB" sz="1800" dirty="0" smtClean="0">
                <a:solidFill>
                  <a:schemeClr val="accent2">
                    <a:lumMod val="50000"/>
                  </a:schemeClr>
                </a:solidFill>
                <a:latin typeface="+mj-lt"/>
              </a:rPr>
              <a:t>E-ON</a:t>
            </a:r>
          </a:p>
          <a:p>
            <a:pPr>
              <a:spcBef>
                <a:spcPts val="300"/>
              </a:spcBef>
              <a:spcAft>
                <a:spcPts val="300"/>
              </a:spcAft>
            </a:pPr>
            <a:endParaRPr lang="en-GB" sz="2000" dirty="0" smtClean="0">
              <a:latin typeface="+mj-lt"/>
            </a:endParaRPr>
          </a:p>
        </p:txBody>
      </p:sp>
      <p:sp>
        <p:nvSpPr>
          <p:cNvPr id="5" name="Footer Placeholder 4"/>
          <p:cNvSpPr>
            <a:spLocks noGrp="1"/>
          </p:cNvSpPr>
          <p:nvPr>
            <p:ph type="ftr" sz="quarter" idx="3"/>
          </p:nvPr>
        </p:nvSpPr>
        <p:spPr>
          <a:xfrm>
            <a:off x="167760" y="6540500"/>
            <a:ext cx="4392488" cy="317500"/>
          </a:xfrm>
        </p:spPr>
        <p:txBody>
          <a:bodyPr/>
          <a:lstStyle/>
          <a:p>
            <a:r>
              <a:rPr lang="en-GB" sz="1200" dirty="0" smtClean="0">
                <a:latin typeface="+mj-lt"/>
              </a:rPr>
              <a:t>RSAHC, Riyadh, 4th-6th March 2013</a:t>
            </a:r>
            <a:endParaRPr lang="en-GB" sz="1200" dirty="0">
              <a:latin typeface="+mj-lt"/>
            </a:endParaRPr>
          </a:p>
        </p:txBody>
      </p:sp>
    </p:spTree>
    <p:extLst>
      <p:ext uri="{BB962C8B-B14F-4D97-AF65-F5344CB8AC3E}">
        <p14:creationId xmlns:p14="http://schemas.microsoft.com/office/powerpoint/2010/main" val="4207540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468313" y="762000"/>
            <a:ext cx="8229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b="1" smtClean="0">
                <a:latin typeface="Cambria" charset="0"/>
              </a:rPr>
              <a:t>Data - Information - Knowledge</a:t>
            </a:r>
          </a:p>
        </p:txBody>
      </p:sp>
      <p:graphicFrame>
        <p:nvGraphicFramePr>
          <p:cNvPr id="4" name="Diagram 3"/>
          <p:cNvGraphicFramePr/>
          <p:nvPr/>
        </p:nvGraphicFramePr>
        <p:xfrm>
          <a:off x="1718328" y="159223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6" name="TextBox 4"/>
          <p:cNvSpPr txBox="1">
            <a:spLocks noChangeArrowheads="1"/>
          </p:cNvSpPr>
          <p:nvPr/>
        </p:nvSpPr>
        <p:spPr bwMode="auto">
          <a:xfrm>
            <a:off x="7045325" y="3306763"/>
            <a:ext cx="1905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sz="3400"/>
              <a:t>Products</a:t>
            </a:r>
          </a:p>
        </p:txBody>
      </p:sp>
      <p:sp>
        <p:nvSpPr>
          <p:cNvPr id="8197" name="TextBox 5"/>
          <p:cNvSpPr txBox="1">
            <a:spLocks noChangeArrowheads="1"/>
          </p:cNvSpPr>
          <p:nvPr/>
        </p:nvSpPr>
        <p:spPr bwMode="auto">
          <a:xfrm>
            <a:off x="0" y="4656138"/>
            <a:ext cx="19351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sz="3400"/>
              <a:t>Sources</a:t>
            </a:r>
          </a:p>
        </p:txBody>
      </p:sp>
      <p:sp>
        <p:nvSpPr>
          <p:cNvPr id="8198" name="TextBox 6"/>
          <p:cNvSpPr txBox="1">
            <a:spLocks noChangeArrowheads="1"/>
          </p:cNvSpPr>
          <p:nvPr/>
        </p:nvSpPr>
        <p:spPr bwMode="auto">
          <a:xfrm>
            <a:off x="1792288" y="5715000"/>
            <a:ext cx="6096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sz="3400"/>
              <a:t>Governance and Standards</a:t>
            </a:r>
          </a:p>
        </p:txBody>
      </p:sp>
      <p:sp>
        <p:nvSpPr>
          <p:cNvPr id="8" name="Right Arrow 7"/>
          <p:cNvSpPr>
            <a:spLocks noChangeArrowheads="1"/>
          </p:cNvSpPr>
          <p:nvPr/>
        </p:nvSpPr>
        <p:spPr bwMode="auto">
          <a:xfrm>
            <a:off x="1865313" y="4873625"/>
            <a:ext cx="868362" cy="325438"/>
          </a:xfrm>
          <a:prstGeom prst="rightArrow">
            <a:avLst>
              <a:gd name="adj1" fmla="val 50000"/>
              <a:gd name="adj2" fmla="val 50006"/>
            </a:avLst>
          </a:prstGeom>
          <a:solidFill>
            <a:srgbClr val="A5C249"/>
          </a:solidFill>
          <a:ln w="9525">
            <a:solidFill>
              <a:srgbClr val="065093"/>
            </a:solidFill>
            <a:miter lim="800000"/>
            <a:headEnd/>
            <a:tailEnd/>
          </a:ln>
          <a:effectLst>
            <a:outerShdw blurRad="57150" dist="38100" dir="5400000" algn="ctr" rotWithShape="0">
              <a:srgbClr val="002041">
                <a:alpha val="48000"/>
              </a:srgbClr>
            </a:outerShdw>
          </a:effectLst>
        </p:spPr>
        <p:txBody>
          <a:bodyPr anchor="ctr"/>
          <a:lstStyle/>
          <a:p>
            <a:pPr algn="ctr">
              <a:defRPr/>
            </a:pPr>
            <a:endParaRPr lang="en-US">
              <a:solidFill>
                <a:schemeClr val="lt1"/>
              </a:solidFill>
              <a:latin typeface="+mn-lt"/>
              <a:ea typeface="+mn-ea"/>
            </a:endParaRPr>
          </a:p>
        </p:txBody>
      </p:sp>
      <p:sp>
        <p:nvSpPr>
          <p:cNvPr id="9" name="Right Arrow 8"/>
          <p:cNvSpPr>
            <a:spLocks noChangeArrowheads="1"/>
          </p:cNvSpPr>
          <p:nvPr/>
        </p:nvSpPr>
        <p:spPr bwMode="auto">
          <a:xfrm rot="10800000">
            <a:off x="6118225" y="3490913"/>
            <a:ext cx="868363" cy="325437"/>
          </a:xfrm>
          <a:prstGeom prst="rightArrow">
            <a:avLst>
              <a:gd name="adj1" fmla="val 50000"/>
              <a:gd name="adj2" fmla="val 50006"/>
            </a:avLst>
          </a:prstGeom>
          <a:solidFill>
            <a:srgbClr val="A5C249"/>
          </a:solidFill>
          <a:ln w="9525">
            <a:solidFill>
              <a:srgbClr val="065093"/>
            </a:solidFill>
            <a:miter lim="800000"/>
            <a:headEnd/>
            <a:tailEnd/>
          </a:ln>
          <a:effectLst>
            <a:outerShdw blurRad="57150" dist="38100" dir="5400000" algn="ctr" rotWithShape="0">
              <a:srgbClr val="002041">
                <a:alpha val="48000"/>
              </a:srgbClr>
            </a:outerShdw>
          </a:effectLst>
        </p:spPr>
        <p:txBody>
          <a:bodyPr anchor="ctr"/>
          <a:lstStyle/>
          <a:p>
            <a:pPr algn="ctr">
              <a:defRPr/>
            </a:pPr>
            <a:endParaRPr lang="en-US">
              <a:solidFill>
                <a:schemeClr val="lt1"/>
              </a:solidFill>
              <a:latin typeface="+mn-lt"/>
              <a:ea typeface="+mn-ea"/>
            </a:endParaRPr>
          </a:p>
        </p:txBody>
      </p:sp>
      <p:sp>
        <p:nvSpPr>
          <p:cNvPr id="10" name="Bent-Up Arrow 9"/>
          <p:cNvSpPr>
            <a:spLocks noChangeArrowheads="1"/>
          </p:cNvSpPr>
          <p:nvPr/>
        </p:nvSpPr>
        <p:spPr bwMode="auto">
          <a:xfrm>
            <a:off x="6765925" y="4283075"/>
            <a:ext cx="1373188" cy="871538"/>
          </a:xfrm>
          <a:custGeom>
            <a:avLst/>
            <a:gdLst>
              <a:gd name="T0" fmla="*/ 1155304 w 1373188"/>
              <a:gd name="T1" fmla="*/ 0 h 871538"/>
              <a:gd name="T2" fmla="*/ 937419 w 1373188"/>
              <a:gd name="T3" fmla="*/ 217885 h 871538"/>
              <a:gd name="T4" fmla="*/ 0 w 1373188"/>
              <a:gd name="T5" fmla="*/ 792137 h 871538"/>
              <a:gd name="T6" fmla="*/ 617352 w 1373188"/>
              <a:gd name="T7" fmla="*/ 871538 h 871538"/>
              <a:gd name="T8" fmla="*/ 1234705 w 1373188"/>
              <a:gd name="T9" fmla="*/ 544711 h 871538"/>
              <a:gd name="T10" fmla="*/ 1373188 w 1373188"/>
              <a:gd name="T11" fmla="*/ 217885 h 871538"/>
              <a:gd name="T12" fmla="*/ 3 60000 65536"/>
              <a:gd name="T13" fmla="*/ 2 60000 65536"/>
              <a:gd name="T14" fmla="*/ 2 60000 65536"/>
              <a:gd name="T15" fmla="*/ 1 60000 65536"/>
              <a:gd name="T16" fmla="*/ 0 60000 65536"/>
              <a:gd name="T17" fmla="*/ 0 60000 65536"/>
              <a:gd name="T18" fmla="*/ 0 w 1373188"/>
              <a:gd name="T19" fmla="*/ 712735 h 871538"/>
              <a:gd name="T20" fmla="*/ 1234705 w 1373188"/>
              <a:gd name="T21" fmla="*/ 871538 h 871538"/>
            </a:gdLst>
            <a:ahLst/>
            <a:cxnLst>
              <a:cxn ang="T12">
                <a:pos x="T0" y="T1"/>
              </a:cxn>
              <a:cxn ang="T13">
                <a:pos x="T2" y="T3"/>
              </a:cxn>
              <a:cxn ang="T14">
                <a:pos x="T4" y="T5"/>
              </a:cxn>
              <a:cxn ang="T15">
                <a:pos x="T6" y="T7"/>
              </a:cxn>
              <a:cxn ang="T16">
                <a:pos x="T8" y="T9"/>
              </a:cxn>
              <a:cxn ang="T17">
                <a:pos x="T10" y="T11"/>
              </a:cxn>
            </a:cxnLst>
            <a:rect l="T18" t="T19" r="T20" b="T21"/>
            <a:pathLst>
              <a:path w="1373188" h="871538">
                <a:moveTo>
                  <a:pt x="0" y="712735"/>
                </a:moveTo>
                <a:lnTo>
                  <a:pt x="1075902" y="712735"/>
                </a:lnTo>
                <a:lnTo>
                  <a:pt x="1075902" y="217885"/>
                </a:lnTo>
                <a:lnTo>
                  <a:pt x="937419" y="217885"/>
                </a:lnTo>
                <a:lnTo>
                  <a:pt x="1155304" y="0"/>
                </a:lnTo>
                <a:lnTo>
                  <a:pt x="1373188" y="217885"/>
                </a:lnTo>
                <a:lnTo>
                  <a:pt x="1234705" y="217885"/>
                </a:lnTo>
                <a:lnTo>
                  <a:pt x="1234705" y="871538"/>
                </a:lnTo>
                <a:lnTo>
                  <a:pt x="0" y="871538"/>
                </a:lnTo>
                <a:close/>
              </a:path>
            </a:pathLst>
          </a:custGeom>
          <a:solidFill>
            <a:srgbClr val="C9DA92"/>
          </a:solidFill>
          <a:ln w="9525">
            <a:solidFill>
              <a:srgbClr val="065093"/>
            </a:solidFill>
            <a:miter lim="800000"/>
            <a:headEnd/>
            <a:tailEnd/>
          </a:ln>
          <a:effectLst>
            <a:outerShdw blurRad="57150" dist="38100" dir="5400000" algn="ctr" rotWithShape="0">
              <a:srgbClr val="002041">
                <a:alpha val="48000"/>
              </a:srgbClr>
            </a:outerShdw>
          </a:effectLst>
        </p:spPr>
        <p:txBody>
          <a:bodyPr anchor="ctr"/>
          <a:lstStyle/>
          <a:p>
            <a:pPr algn="ctr">
              <a:defRPr/>
            </a:pPr>
            <a:endParaRPr lang="en-US">
              <a:solidFill>
                <a:schemeClr val="lt1"/>
              </a:solidFill>
              <a:latin typeface="+mn-lt"/>
              <a:ea typeface="+mn-ea"/>
            </a:endParaRPr>
          </a:p>
        </p:txBody>
      </p:sp>
      <p:sp>
        <p:nvSpPr>
          <p:cNvPr id="8202" name="TextBox 10"/>
          <p:cNvSpPr txBox="1">
            <a:spLocks noChangeArrowheads="1"/>
          </p:cNvSpPr>
          <p:nvPr/>
        </p:nvSpPr>
        <p:spPr bwMode="auto">
          <a:xfrm>
            <a:off x="981075" y="1909763"/>
            <a:ext cx="1905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sz="3400"/>
              <a:t>Users</a:t>
            </a:r>
          </a:p>
        </p:txBody>
      </p:sp>
      <p:sp>
        <p:nvSpPr>
          <p:cNvPr id="12" name="Right Arrow 11"/>
          <p:cNvSpPr>
            <a:spLocks noChangeArrowheads="1"/>
          </p:cNvSpPr>
          <p:nvPr/>
        </p:nvSpPr>
        <p:spPr bwMode="auto">
          <a:xfrm>
            <a:off x="2724150" y="2111375"/>
            <a:ext cx="869950" cy="325438"/>
          </a:xfrm>
          <a:prstGeom prst="rightArrow">
            <a:avLst>
              <a:gd name="adj1" fmla="val 50000"/>
              <a:gd name="adj2" fmla="val 49998"/>
            </a:avLst>
          </a:prstGeom>
          <a:solidFill>
            <a:srgbClr val="A5C249"/>
          </a:solidFill>
          <a:ln w="9525">
            <a:solidFill>
              <a:srgbClr val="065093"/>
            </a:solidFill>
            <a:miter lim="800000"/>
            <a:headEnd/>
            <a:tailEnd/>
          </a:ln>
          <a:effectLst>
            <a:outerShdw blurRad="57150" dist="38100" dir="5400000" algn="ctr" rotWithShape="0">
              <a:srgbClr val="002041">
                <a:alpha val="48000"/>
              </a:srgbClr>
            </a:outerShdw>
          </a:effectLst>
        </p:spPr>
        <p:txBody>
          <a:bodyPr anchor="ctr"/>
          <a:lstStyle/>
          <a:p>
            <a:pPr algn="ctr">
              <a:defRPr/>
            </a:pPr>
            <a:endParaRPr lang="en-US">
              <a:solidFill>
                <a:schemeClr val="lt1"/>
              </a:solidFill>
              <a:latin typeface="+mn-lt"/>
              <a:ea typeface="+mn-ea"/>
            </a:endParaRPr>
          </a:p>
        </p:txBody>
      </p:sp>
      <p:sp>
        <p:nvSpPr>
          <p:cNvPr id="13" name="Bent-Up Arrow 12"/>
          <p:cNvSpPr>
            <a:spLocks noChangeArrowheads="1"/>
          </p:cNvSpPr>
          <p:nvPr/>
        </p:nvSpPr>
        <p:spPr bwMode="auto">
          <a:xfrm flipH="1">
            <a:off x="1935163" y="2841625"/>
            <a:ext cx="1493837" cy="871538"/>
          </a:xfrm>
          <a:custGeom>
            <a:avLst/>
            <a:gdLst>
              <a:gd name="T0" fmla="*/ 1522016 w 1739900"/>
              <a:gd name="T1" fmla="*/ 0 h 871538"/>
              <a:gd name="T2" fmla="*/ 1304131 w 1739900"/>
              <a:gd name="T3" fmla="*/ 217885 h 871538"/>
              <a:gd name="T4" fmla="*/ 0 w 1739900"/>
              <a:gd name="T5" fmla="*/ 792137 h 871538"/>
              <a:gd name="T6" fmla="*/ 800708 w 1739900"/>
              <a:gd name="T7" fmla="*/ 871538 h 871538"/>
              <a:gd name="T8" fmla="*/ 1601417 w 1739900"/>
              <a:gd name="T9" fmla="*/ 544711 h 871538"/>
              <a:gd name="T10" fmla="*/ 1739900 w 1739900"/>
              <a:gd name="T11" fmla="*/ 217885 h 871538"/>
              <a:gd name="T12" fmla="*/ 3 60000 65536"/>
              <a:gd name="T13" fmla="*/ 2 60000 65536"/>
              <a:gd name="T14" fmla="*/ 2 60000 65536"/>
              <a:gd name="T15" fmla="*/ 1 60000 65536"/>
              <a:gd name="T16" fmla="*/ 0 60000 65536"/>
              <a:gd name="T17" fmla="*/ 0 60000 65536"/>
              <a:gd name="T18" fmla="*/ 0 w 1739900"/>
              <a:gd name="T19" fmla="*/ 712735 h 871538"/>
              <a:gd name="T20" fmla="*/ 1601417 w 1739900"/>
              <a:gd name="T21" fmla="*/ 871538 h 871538"/>
            </a:gdLst>
            <a:ahLst/>
            <a:cxnLst>
              <a:cxn ang="T12">
                <a:pos x="T0" y="T1"/>
              </a:cxn>
              <a:cxn ang="T13">
                <a:pos x="T2" y="T3"/>
              </a:cxn>
              <a:cxn ang="T14">
                <a:pos x="T4" y="T5"/>
              </a:cxn>
              <a:cxn ang="T15">
                <a:pos x="T6" y="T7"/>
              </a:cxn>
              <a:cxn ang="T16">
                <a:pos x="T8" y="T9"/>
              </a:cxn>
              <a:cxn ang="T17">
                <a:pos x="T10" y="T11"/>
              </a:cxn>
            </a:cxnLst>
            <a:rect l="T18" t="T19" r="T20" b="T21"/>
            <a:pathLst>
              <a:path w="1739900" h="871538">
                <a:moveTo>
                  <a:pt x="0" y="712735"/>
                </a:moveTo>
                <a:lnTo>
                  <a:pt x="1442614" y="712735"/>
                </a:lnTo>
                <a:lnTo>
                  <a:pt x="1442614" y="217885"/>
                </a:lnTo>
                <a:lnTo>
                  <a:pt x="1304131" y="217885"/>
                </a:lnTo>
                <a:lnTo>
                  <a:pt x="1522016" y="0"/>
                </a:lnTo>
                <a:lnTo>
                  <a:pt x="1739900" y="217885"/>
                </a:lnTo>
                <a:lnTo>
                  <a:pt x="1601417" y="217885"/>
                </a:lnTo>
                <a:lnTo>
                  <a:pt x="1601417" y="871538"/>
                </a:lnTo>
                <a:lnTo>
                  <a:pt x="0" y="871538"/>
                </a:lnTo>
                <a:close/>
              </a:path>
            </a:pathLst>
          </a:custGeom>
          <a:solidFill>
            <a:srgbClr val="C9DA92"/>
          </a:solidFill>
          <a:ln w="9525">
            <a:solidFill>
              <a:srgbClr val="065093"/>
            </a:solidFill>
            <a:miter lim="800000"/>
            <a:headEnd/>
            <a:tailEnd/>
          </a:ln>
          <a:effectLst>
            <a:outerShdw blurRad="57150" dist="38100" dir="5400000" algn="ctr" rotWithShape="0">
              <a:srgbClr val="002041">
                <a:alpha val="48000"/>
              </a:srgbClr>
            </a:outerShdw>
          </a:effectLst>
        </p:spPr>
        <p:txBody>
          <a:bodyPr anchor="ctr"/>
          <a:lstStyle/>
          <a:p>
            <a:pPr algn="ctr">
              <a:defRPr/>
            </a:pPr>
            <a:endParaRPr lang="en-US">
              <a:solidFill>
                <a:schemeClr val="lt1"/>
              </a:solidFill>
              <a:latin typeface="+mn-lt"/>
              <a:ea typeface="+mn-ea"/>
            </a:endParaRPr>
          </a:p>
        </p:txBody>
      </p:sp>
      <p:sp>
        <p:nvSpPr>
          <p:cNvPr id="8205" name="TextBox 10"/>
          <p:cNvSpPr txBox="1">
            <a:spLocks noChangeArrowheads="1"/>
          </p:cNvSpPr>
          <p:nvPr/>
        </p:nvSpPr>
        <p:spPr bwMode="auto">
          <a:xfrm>
            <a:off x="7086600" y="1974850"/>
            <a:ext cx="152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3400"/>
              <a:t>Action</a:t>
            </a:r>
          </a:p>
        </p:txBody>
      </p:sp>
      <p:sp>
        <p:nvSpPr>
          <p:cNvPr id="15" name="Right Arrow 14"/>
          <p:cNvSpPr>
            <a:spLocks noChangeArrowheads="1"/>
          </p:cNvSpPr>
          <p:nvPr/>
        </p:nvSpPr>
        <p:spPr bwMode="auto">
          <a:xfrm>
            <a:off x="6096000" y="2133600"/>
            <a:ext cx="869950" cy="325438"/>
          </a:xfrm>
          <a:prstGeom prst="rightArrow">
            <a:avLst>
              <a:gd name="adj1" fmla="val 50000"/>
              <a:gd name="adj2" fmla="val 49998"/>
            </a:avLst>
          </a:prstGeom>
          <a:solidFill>
            <a:srgbClr val="A5C249"/>
          </a:solidFill>
          <a:ln w="9525">
            <a:solidFill>
              <a:srgbClr val="065093"/>
            </a:solidFill>
            <a:miter lim="800000"/>
            <a:headEnd/>
            <a:tailEnd/>
          </a:ln>
          <a:effectLst>
            <a:outerShdw blurRad="57150" dist="38100" dir="5400000" algn="ctr" rotWithShape="0">
              <a:srgbClr val="002041">
                <a:alpha val="48000"/>
              </a:srgbClr>
            </a:outerShdw>
          </a:effectLst>
        </p:spPr>
        <p:txBody>
          <a:bodyPr anchor="ctr"/>
          <a:lstStyle/>
          <a:p>
            <a:pPr algn="ctr">
              <a:defRPr/>
            </a:pPr>
            <a:endParaRPr lang="en-US">
              <a:solidFill>
                <a:schemeClr val="lt1"/>
              </a:solidFill>
              <a:latin typeface="+mn-lt"/>
              <a:ea typeface="+mn-ea"/>
            </a:endParaRPr>
          </a:p>
        </p:txBody>
      </p:sp>
      <p:sp>
        <p:nvSpPr>
          <p:cNvPr id="8207" name="TextBox 4"/>
          <p:cNvSpPr txBox="1">
            <a:spLocks noChangeArrowheads="1"/>
          </p:cNvSpPr>
          <p:nvPr/>
        </p:nvSpPr>
        <p:spPr bwMode="auto">
          <a:xfrm>
            <a:off x="-68263" y="3317875"/>
            <a:ext cx="21193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sz="3400"/>
              <a:t>Services</a:t>
            </a:r>
          </a:p>
        </p:txBody>
      </p:sp>
      <p:sp>
        <p:nvSpPr>
          <p:cNvPr id="2" name="Rectangle 1"/>
          <p:cNvSpPr/>
          <p:nvPr/>
        </p:nvSpPr>
        <p:spPr>
          <a:xfrm>
            <a:off x="158224" y="6488668"/>
            <a:ext cx="2422010" cy="276999"/>
          </a:xfrm>
          <a:prstGeom prst="rect">
            <a:avLst/>
          </a:prstGeom>
        </p:spPr>
        <p:txBody>
          <a:bodyPr wrap="none">
            <a:spAutoFit/>
          </a:bodyPr>
          <a:lstStyle/>
          <a:p>
            <a:r>
              <a:rPr lang="en-GB" sz="1200" dirty="0">
                <a:latin typeface="+mj-lt"/>
              </a:rPr>
              <a:t>RSAHC, Riyadh, 4th-6th March 2013</a:t>
            </a:r>
          </a:p>
        </p:txBody>
      </p:sp>
    </p:spTree>
    <p:extLst>
      <p:ext uri="{BB962C8B-B14F-4D97-AF65-F5344CB8AC3E}">
        <p14:creationId xmlns:p14="http://schemas.microsoft.com/office/powerpoint/2010/main" val="1265248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solidFill>
              </a:rPr>
              <a:t>Key Elements of Good Data Management</a:t>
            </a:r>
            <a:endParaRPr lang="en-US" b="1" dirty="0">
              <a:solidFill>
                <a:schemeClr val="tx2"/>
              </a:solidFill>
            </a:endParaRPr>
          </a:p>
        </p:txBody>
      </p:sp>
      <p:sp>
        <p:nvSpPr>
          <p:cNvPr id="3" name="Content Placeholder 2"/>
          <p:cNvSpPr>
            <a:spLocks noGrp="1"/>
          </p:cNvSpPr>
          <p:nvPr>
            <p:ph idx="11"/>
          </p:nvPr>
        </p:nvSpPr>
        <p:spPr/>
        <p:txBody>
          <a:bodyPr>
            <a:normAutofit fontScale="92500"/>
          </a:bodyPr>
          <a:lstStyle/>
          <a:p>
            <a:r>
              <a:rPr lang="en-GB" dirty="0" smtClean="0">
                <a:solidFill>
                  <a:schemeClr val="accent2">
                    <a:lumMod val="50000"/>
                  </a:schemeClr>
                </a:solidFill>
                <a:latin typeface="+mj-lt"/>
              </a:rPr>
              <a:t>Capture once, use many times</a:t>
            </a:r>
          </a:p>
          <a:p>
            <a:r>
              <a:rPr lang="en-GB" dirty="0" smtClean="0">
                <a:solidFill>
                  <a:schemeClr val="accent2">
                    <a:lumMod val="50000"/>
                  </a:schemeClr>
                </a:solidFill>
                <a:latin typeface="+mj-lt"/>
              </a:rPr>
              <a:t>Manage data as close to source as possible</a:t>
            </a:r>
            <a:endParaRPr lang="en-US" dirty="0" smtClean="0">
              <a:solidFill>
                <a:schemeClr val="accent2">
                  <a:lumMod val="50000"/>
                </a:schemeClr>
              </a:solidFill>
              <a:latin typeface="+mj-lt"/>
            </a:endParaRPr>
          </a:p>
          <a:p>
            <a:r>
              <a:rPr lang="en-GB" dirty="0" smtClean="0">
                <a:solidFill>
                  <a:schemeClr val="accent2">
                    <a:lumMod val="50000"/>
                  </a:schemeClr>
                </a:solidFill>
                <a:latin typeface="+mj-lt"/>
              </a:rPr>
              <a:t>Minimise work on input </a:t>
            </a:r>
          </a:p>
          <a:p>
            <a:r>
              <a:rPr lang="en-GB" dirty="0" smtClean="0">
                <a:solidFill>
                  <a:schemeClr val="accent2">
                    <a:lumMod val="50000"/>
                  </a:schemeClr>
                </a:solidFill>
                <a:latin typeface="+mj-lt"/>
              </a:rPr>
              <a:t>Maximise work on outputs (multiple products and services)</a:t>
            </a:r>
          </a:p>
          <a:p>
            <a:r>
              <a:rPr lang="en-GB" dirty="0" smtClean="0">
                <a:solidFill>
                  <a:schemeClr val="accent2">
                    <a:lumMod val="50000"/>
                  </a:schemeClr>
                </a:solidFill>
                <a:latin typeface="+mj-lt"/>
              </a:rPr>
              <a:t>Interoperability of systems, standards and specifications</a:t>
            </a:r>
          </a:p>
          <a:p>
            <a:r>
              <a:rPr lang="en-GB" dirty="0" smtClean="0">
                <a:solidFill>
                  <a:schemeClr val="accent2">
                    <a:lumMod val="50000"/>
                  </a:schemeClr>
                </a:solidFill>
                <a:latin typeface="+mj-lt"/>
              </a:rPr>
              <a:t>Data Exchange and Sharing using agreed standards and protocols</a:t>
            </a:r>
          </a:p>
          <a:p>
            <a:r>
              <a:rPr lang="en-GB" dirty="0" smtClean="0">
                <a:solidFill>
                  <a:schemeClr val="accent2">
                    <a:lumMod val="50000"/>
                  </a:schemeClr>
                </a:solidFill>
                <a:latin typeface="+mj-lt"/>
              </a:rPr>
              <a:t>Implement data strengthening with stakeholders</a:t>
            </a:r>
          </a:p>
          <a:p>
            <a:endParaRPr lang="en-GB" dirty="0" smtClean="0">
              <a:solidFill>
                <a:schemeClr val="tx2"/>
              </a:solidFill>
              <a:latin typeface="+mj-lt"/>
            </a:endParaRPr>
          </a:p>
        </p:txBody>
      </p:sp>
      <p:sp>
        <p:nvSpPr>
          <p:cNvPr id="4" name="Footer Placeholder 3"/>
          <p:cNvSpPr>
            <a:spLocks noGrp="1"/>
          </p:cNvSpPr>
          <p:nvPr>
            <p:ph type="ftr" sz="quarter" idx="3"/>
          </p:nvPr>
        </p:nvSpPr>
        <p:spPr>
          <a:xfrm>
            <a:off x="179512" y="6381328"/>
            <a:ext cx="2664296" cy="317500"/>
          </a:xfrm>
        </p:spPr>
        <p:txBody>
          <a:bodyPr/>
          <a:lstStyle/>
          <a:p>
            <a:r>
              <a:rPr lang="en-GB" sz="1200" dirty="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468313" y="7620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b="1" smtClean="0">
                <a:latin typeface="Cambria" charset="0"/>
              </a:rPr>
              <a:t>Data Management Approaches</a:t>
            </a:r>
          </a:p>
        </p:txBody>
      </p:sp>
      <p:sp>
        <p:nvSpPr>
          <p:cNvPr id="9219" name="TextBox 24"/>
          <p:cNvSpPr txBox="1">
            <a:spLocks noChangeArrowheads="1"/>
          </p:cNvSpPr>
          <p:nvPr/>
        </p:nvSpPr>
        <p:spPr bwMode="auto">
          <a:xfrm>
            <a:off x="430213" y="1687513"/>
            <a:ext cx="4338637"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2913" indent="-442913"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2500"/>
              <a:t>1)	Process Management Driven or Product Centric</a:t>
            </a:r>
          </a:p>
        </p:txBody>
      </p:sp>
      <p:pic>
        <p:nvPicPr>
          <p:cNvPr id="9220"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7963" y="3675063"/>
            <a:ext cx="26257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3048000"/>
            <a:ext cx="199072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8"/>
          <p:cNvSpPr txBox="1">
            <a:spLocks noChangeArrowheads="1"/>
          </p:cNvSpPr>
          <p:nvPr/>
        </p:nvSpPr>
        <p:spPr bwMode="auto">
          <a:xfrm>
            <a:off x="4983163" y="1687513"/>
            <a:ext cx="38671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2913" indent="-442913"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sz="2500"/>
              <a:t>2)	Data Management Driven or Data Centric</a:t>
            </a:r>
          </a:p>
        </p:txBody>
      </p:sp>
      <p:sp>
        <p:nvSpPr>
          <p:cNvPr id="8" name="Multiply 7"/>
          <p:cNvSpPr>
            <a:spLocks noChangeArrowheads="1"/>
          </p:cNvSpPr>
          <p:nvPr/>
        </p:nvSpPr>
        <p:spPr bwMode="auto">
          <a:xfrm>
            <a:off x="609600" y="2362200"/>
            <a:ext cx="3581400" cy="4267200"/>
          </a:xfrm>
          <a:custGeom>
            <a:avLst/>
            <a:gdLst>
              <a:gd name="T0" fmla="*/ 860163 w 3581400"/>
              <a:gd name="T1" fmla="*/ 1024875 h 4267200"/>
              <a:gd name="T2" fmla="*/ 2721237 w 3581400"/>
              <a:gd name="T3" fmla="*/ 1024875 h 4267200"/>
              <a:gd name="T4" fmla="*/ 2721237 w 3581400"/>
              <a:gd name="T5" fmla="*/ 3242325 h 4267200"/>
              <a:gd name="T6" fmla="*/ 860163 w 3581400"/>
              <a:gd name="T7" fmla="*/ 3242325 h 4267200"/>
              <a:gd name="T8" fmla="*/ 2 60000 65536"/>
              <a:gd name="T9" fmla="*/ 3 60000 65536"/>
              <a:gd name="T10" fmla="*/ 0 60000 65536"/>
              <a:gd name="T11" fmla="*/ 1 60000 65536"/>
              <a:gd name="T12" fmla="*/ 712534 w 3581400"/>
              <a:gd name="T13" fmla="*/ 900972 h 4267200"/>
              <a:gd name="T14" fmla="*/ 2868866 w 3581400"/>
              <a:gd name="T15" fmla="*/ 3366228 h 4267200"/>
            </a:gdLst>
            <a:ahLst/>
            <a:cxnLst>
              <a:cxn ang="T8">
                <a:pos x="T0" y="T1"/>
              </a:cxn>
              <a:cxn ang="T9">
                <a:pos x="T2" y="T3"/>
              </a:cxn>
              <a:cxn ang="T10">
                <a:pos x="T4" y="T5"/>
              </a:cxn>
              <a:cxn ang="T11">
                <a:pos x="T6" y="T7"/>
              </a:cxn>
            </a:cxnLst>
            <a:rect l="T12" t="T13" r="T14" b="T15"/>
            <a:pathLst>
              <a:path w="3581400" h="4267200">
                <a:moveTo>
                  <a:pt x="712534" y="1148777"/>
                </a:moveTo>
                <a:lnTo>
                  <a:pt x="1007791" y="900972"/>
                </a:lnTo>
                <a:lnTo>
                  <a:pt x="1790700" y="1833800"/>
                </a:lnTo>
                <a:lnTo>
                  <a:pt x="2573609" y="900972"/>
                </a:lnTo>
                <a:lnTo>
                  <a:pt x="2868866" y="1148777"/>
                </a:lnTo>
                <a:lnTo>
                  <a:pt x="2042318" y="2133600"/>
                </a:lnTo>
                <a:lnTo>
                  <a:pt x="2868866" y="3118423"/>
                </a:lnTo>
                <a:lnTo>
                  <a:pt x="2573609" y="3366228"/>
                </a:lnTo>
                <a:lnTo>
                  <a:pt x="1790700" y="2433400"/>
                </a:lnTo>
                <a:lnTo>
                  <a:pt x="1007791" y="3366228"/>
                </a:lnTo>
                <a:lnTo>
                  <a:pt x="712534" y="3118423"/>
                </a:lnTo>
                <a:lnTo>
                  <a:pt x="1539082" y="2133600"/>
                </a:lnTo>
                <a:close/>
              </a:path>
            </a:pathLst>
          </a:custGeom>
          <a:solidFill>
            <a:srgbClr val="FF6600"/>
          </a:solidFill>
          <a:ln w="9525">
            <a:solidFill>
              <a:srgbClr val="FF6600"/>
            </a:solidFill>
            <a:miter lim="800000"/>
            <a:headEnd/>
            <a:tailEnd/>
          </a:ln>
          <a:effectLst>
            <a:outerShdw blurRad="57150" dist="38100" dir="5400000" algn="ctr" rotWithShape="0">
              <a:srgbClr val="002041">
                <a:alpha val="48000"/>
              </a:srgbClr>
            </a:outerShdw>
          </a:effectLst>
        </p:spPr>
        <p:txBody>
          <a:bodyPr anchor="ctr"/>
          <a:lstStyle/>
          <a:p>
            <a:pPr algn="ctr">
              <a:defRPr/>
            </a:pPr>
            <a:endParaRPr lang="en-US">
              <a:solidFill>
                <a:schemeClr val="lt1"/>
              </a:solidFill>
              <a:latin typeface="+mn-lt"/>
              <a:ea typeface="+mn-ea"/>
            </a:endParaRPr>
          </a:p>
        </p:txBody>
      </p:sp>
      <p:sp>
        <p:nvSpPr>
          <p:cNvPr id="10" name="Rectangle 9"/>
          <p:cNvSpPr>
            <a:spLocks noChangeArrowheads="1"/>
          </p:cNvSpPr>
          <p:nvPr/>
        </p:nvSpPr>
        <p:spPr bwMode="auto">
          <a:xfrm>
            <a:off x="5430838" y="3048000"/>
            <a:ext cx="34083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0">
                <a:solidFill>
                  <a:srgbClr val="7CCA62"/>
                </a:solidFill>
              </a:rPr>
              <a:t>✔</a:t>
            </a:r>
          </a:p>
        </p:txBody>
      </p:sp>
      <p:sp>
        <p:nvSpPr>
          <p:cNvPr id="2" name="Rectangle 1"/>
          <p:cNvSpPr/>
          <p:nvPr/>
        </p:nvSpPr>
        <p:spPr>
          <a:xfrm>
            <a:off x="-30480" y="6273522"/>
            <a:ext cx="2422010" cy="276999"/>
          </a:xfrm>
          <a:prstGeom prst="rect">
            <a:avLst/>
          </a:prstGeom>
        </p:spPr>
        <p:txBody>
          <a:bodyPr wrap="none">
            <a:spAutoFit/>
          </a:bodyPr>
          <a:lstStyle/>
          <a:p>
            <a:r>
              <a:rPr lang="en-GB" sz="1200" dirty="0">
                <a:latin typeface="+mj-lt"/>
              </a:rPr>
              <a:t>RSAHC, Riyadh, 4th-6th March 2013</a:t>
            </a:r>
          </a:p>
        </p:txBody>
      </p:sp>
    </p:spTree>
    <p:extLst>
      <p:ext uri="{BB962C8B-B14F-4D97-AF65-F5344CB8AC3E}">
        <p14:creationId xmlns:p14="http://schemas.microsoft.com/office/powerpoint/2010/main" val="2923959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chemeClr val="bg2">
                    <a:lumMod val="25000"/>
                  </a:schemeClr>
                </a:solidFill>
              </a:rPr>
              <a:t>What is </a:t>
            </a:r>
            <a:r>
              <a:rPr lang="en-GB" b="1" dirty="0" smtClean="0">
                <a:solidFill>
                  <a:schemeClr val="bg2">
                    <a:lumMod val="25000"/>
                  </a:schemeClr>
                </a:solidFill>
              </a:rPr>
              <a:t>MSDI?</a:t>
            </a:r>
            <a:endParaRPr lang="en-GB" b="1" dirty="0">
              <a:solidFill>
                <a:schemeClr val="bg2">
                  <a:lumMod val="25000"/>
                </a:schemeClr>
              </a:solidFill>
            </a:endParaRPr>
          </a:p>
        </p:txBody>
      </p:sp>
      <p:sp>
        <p:nvSpPr>
          <p:cNvPr id="6" name="Content Placeholder 5"/>
          <p:cNvSpPr>
            <a:spLocks noGrp="1"/>
          </p:cNvSpPr>
          <p:nvPr>
            <p:ph idx="11"/>
          </p:nvPr>
        </p:nvSpPr>
        <p:spPr>
          <a:xfrm>
            <a:off x="457200" y="1524000"/>
            <a:ext cx="8229600" cy="4713312"/>
          </a:xfrm>
        </p:spPr>
        <p:txBody>
          <a:bodyPr>
            <a:normAutofit/>
          </a:bodyPr>
          <a:lstStyle/>
          <a:p>
            <a:pPr>
              <a:buFontTx/>
              <a:buNone/>
              <a:defRPr/>
            </a:pPr>
            <a:r>
              <a:rPr lang="en-GB" sz="2400" b="1" dirty="0" smtClean="0">
                <a:solidFill>
                  <a:schemeClr val="accent2">
                    <a:lumMod val="50000"/>
                  </a:schemeClr>
                </a:solidFill>
                <a:latin typeface="+mj-lt"/>
              </a:rPr>
              <a:t>    MSDI is the component of an SDI that encompasses marine geographic and business information in its widest sense and could typically include:</a:t>
            </a:r>
          </a:p>
          <a:p>
            <a:pPr lvl="1">
              <a:defRPr/>
            </a:pPr>
            <a:r>
              <a:rPr lang="en-GB" dirty="0" smtClean="0">
                <a:solidFill>
                  <a:schemeClr val="accent2">
                    <a:lumMod val="50000"/>
                  </a:schemeClr>
                </a:solidFill>
                <a:latin typeface="+mj-lt"/>
              </a:rPr>
              <a:t> seabed topography (bathymetry)</a:t>
            </a:r>
          </a:p>
          <a:p>
            <a:pPr lvl="1">
              <a:defRPr/>
            </a:pPr>
            <a:r>
              <a:rPr lang="en-GB" dirty="0" smtClean="0">
                <a:solidFill>
                  <a:schemeClr val="accent2">
                    <a:lumMod val="50000"/>
                  </a:schemeClr>
                </a:solidFill>
                <a:latin typeface="+mj-lt"/>
              </a:rPr>
              <a:t> geology and geomorphology</a:t>
            </a:r>
          </a:p>
          <a:p>
            <a:pPr lvl="1">
              <a:defRPr/>
            </a:pPr>
            <a:r>
              <a:rPr lang="en-GB" dirty="0" smtClean="0">
                <a:solidFill>
                  <a:schemeClr val="accent2">
                    <a:lumMod val="50000"/>
                  </a:schemeClr>
                </a:solidFill>
                <a:latin typeface="+mj-lt"/>
              </a:rPr>
              <a:t> marine infrastructure (e.g. wrecks, offshore installations, pipelines and cables) </a:t>
            </a:r>
          </a:p>
          <a:p>
            <a:pPr lvl="1">
              <a:defRPr/>
            </a:pPr>
            <a:r>
              <a:rPr lang="en-GB" dirty="0" smtClean="0">
                <a:solidFill>
                  <a:schemeClr val="accent2">
                    <a:lumMod val="50000"/>
                  </a:schemeClr>
                </a:solidFill>
                <a:latin typeface="+mj-lt"/>
              </a:rPr>
              <a:t>administrative and legal boundaries </a:t>
            </a:r>
          </a:p>
          <a:p>
            <a:pPr lvl="1">
              <a:defRPr/>
            </a:pPr>
            <a:r>
              <a:rPr lang="en-GB" dirty="0" smtClean="0">
                <a:solidFill>
                  <a:schemeClr val="accent2">
                    <a:lumMod val="50000"/>
                  </a:schemeClr>
                </a:solidFill>
                <a:latin typeface="+mj-lt"/>
              </a:rPr>
              <a:t>areas of conservation and marine habitats</a:t>
            </a:r>
          </a:p>
          <a:p>
            <a:pPr lvl="1">
              <a:defRPr/>
            </a:pPr>
            <a:r>
              <a:rPr lang="en-GB" dirty="0" smtClean="0">
                <a:solidFill>
                  <a:schemeClr val="accent2">
                    <a:lumMod val="50000"/>
                  </a:schemeClr>
                </a:solidFill>
                <a:latin typeface="+mj-lt"/>
              </a:rPr>
              <a:t>physical oceanography</a:t>
            </a:r>
          </a:p>
          <a:p>
            <a:pPr lvl="1">
              <a:defRPr/>
            </a:pPr>
            <a:r>
              <a:rPr lang="en-GB" dirty="0" smtClean="0">
                <a:solidFill>
                  <a:schemeClr val="accent2">
                    <a:lumMod val="50000"/>
                  </a:schemeClr>
                </a:solidFill>
                <a:latin typeface="+mj-lt"/>
              </a:rPr>
              <a:t>maritime transport and ports</a:t>
            </a:r>
          </a:p>
          <a:p>
            <a:endParaRPr lang="en-GB" sz="2400" dirty="0"/>
          </a:p>
        </p:txBody>
      </p:sp>
      <p:sp>
        <p:nvSpPr>
          <p:cNvPr id="5" name="Footer Placeholder 4"/>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95536" y="692696"/>
            <a:ext cx="8229600" cy="704088"/>
          </a:xfrm>
        </p:spPr>
        <p:txBody>
          <a:bodyPr>
            <a:normAutofit/>
          </a:bodyPr>
          <a:lstStyle/>
          <a:p>
            <a:r>
              <a:rPr lang="en-GB" b="1" dirty="0" smtClean="0">
                <a:solidFill>
                  <a:schemeClr val="bg2">
                    <a:lumMod val="25000"/>
                  </a:schemeClr>
                </a:solidFill>
              </a:rPr>
              <a:t>Why is MSDI important?</a:t>
            </a:r>
            <a:endParaRPr lang="en-US" b="1" dirty="0" smtClean="0"/>
          </a:p>
        </p:txBody>
      </p:sp>
      <p:sp>
        <p:nvSpPr>
          <p:cNvPr id="9219" name="Rectangle 3"/>
          <p:cNvSpPr>
            <a:spLocks noGrp="1" noChangeArrowheads="1"/>
          </p:cNvSpPr>
          <p:nvPr>
            <p:ph type="body" idx="1"/>
          </p:nvPr>
        </p:nvSpPr>
        <p:spPr>
          <a:xfrm>
            <a:off x="323528" y="1484784"/>
            <a:ext cx="8217024" cy="4940424"/>
          </a:xfrm>
        </p:spPr>
        <p:txBody>
          <a:bodyPr>
            <a:normAutofit lnSpcReduction="10000"/>
          </a:bodyPr>
          <a:lstStyle/>
          <a:p>
            <a:pPr eaLnBrk="1" hangingPunct="1"/>
            <a:r>
              <a:rPr lang="en-GB" sz="2800" dirty="0" smtClean="0">
                <a:solidFill>
                  <a:schemeClr val="accent2">
                    <a:lumMod val="50000"/>
                  </a:schemeClr>
                </a:solidFill>
                <a:latin typeface="+mj-lt"/>
              </a:rPr>
              <a:t>Stimulates organisations to make data accessible</a:t>
            </a:r>
          </a:p>
          <a:p>
            <a:pPr eaLnBrk="1" hangingPunct="1"/>
            <a:r>
              <a:rPr lang="en-GB" sz="2800" dirty="0" smtClean="0">
                <a:solidFill>
                  <a:schemeClr val="accent2">
                    <a:lumMod val="50000"/>
                  </a:schemeClr>
                </a:solidFill>
                <a:latin typeface="+mj-lt"/>
              </a:rPr>
              <a:t>Improves data management practises</a:t>
            </a:r>
          </a:p>
          <a:p>
            <a:pPr eaLnBrk="1" hangingPunct="1"/>
            <a:r>
              <a:rPr lang="en-GB" sz="2800" dirty="0" smtClean="0">
                <a:solidFill>
                  <a:schemeClr val="accent2">
                    <a:lumMod val="50000"/>
                  </a:schemeClr>
                </a:solidFill>
                <a:latin typeface="+mj-lt"/>
              </a:rPr>
              <a:t>Increases market exposure for information</a:t>
            </a:r>
          </a:p>
          <a:p>
            <a:pPr eaLnBrk="1" hangingPunct="1"/>
            <a:r>
              <a:rPr lang="en-GB" sz="2800" dirty="0" smtClean="0">
                <a:solidFill>
                  <a:schemeClr val="accent2">
                    <a:lumMod val="50000"/>
                  </a:schemeClr>
                </a:solidFill>
                <a:latin typeface="+mj-lt"/>
              </a:rPr>
              <a:t>Generates economic benefits</a:t>
            </a:r>
          </a:p>
          <a:p>
            <a:r>
              <a:rPr lang="en-GB" sz="2800" dirty="0" smtClean="0">
                <a:solidFill>
                  <a:schemeClr val="accent2">
                    <a:lumMod val="50000"/>
                  </a:schemeClr>
                </a:solidFill>
                <a:latin typeface="+mj-lt"/>
              </a:rPr>
              <a:t>Allows better use of public funds</a:t>
            </a:r>
          </a:p>
          <a:p>
            <a:r>
              <a:rPr lang="en-GB" sz="2800" dirty="0" smtClean="0">
                <a:solidFill>
                  <a:schemeClr val="accent2">
                    <a:lumMod val="50000"/>
                  </a:schemeClr>
                </a:solidFill>
                <a:latin typeface="+mj-lt"/>
              </a:rPr>
              <a:t>Eliminates organisational isolation</a:t>
            </a:r>
          </a:p>
          <a:p>
            <a:pPr eaLnBrk="1" hangingPunct="1"/>
            <a:r>
              <a:rPr lang="en-GB" sz="2800" dirty="0" smtClean="0">
                <a:solidFill>
                  <a:schemeClr val="accent2">
                    <a:lumMod val="50000"/>
                  </a:schemeClr>
                </a:solidFill>
                <a:latin typeface="+mj-lt"/>
              </a:rPr>
              <a:t>Enables co-operation and working together  </a:t>
            </a:r>
          </a:p>
          <a:p>
            <a:pPr eaLnBrk="1" hangingPunct="1"/>
            <a:r>
              <a:rPr lang="en-GB" sz="2800" dirty="0" smtClean="0">
                <a:solidFill>
                  <a:schemeClr val="accent2">
                    <a:lumMod val="50000"/>
                  </a:schemeClr>
                </a:solidFill>
                <a:latin typeface="+mj-lt"/>
              </a:rPr>
              <a:t>Improves security and reduces risk </a:t>
            </a:r>
          </a:p>
          <a:p>
            <a:r>
              <a:rPr lang="en-GB" sz="2800" dirty="0" smtClean="0">
                <a:solidFill>
                  <a:schemeClr val="accent2">
                    <a:lumMod val="50000"/>
                  </a:schemeClr>
                </a:solidFill>
                <a:latin typeface="+mj-lt"/>
              </a:rPr>
              <a:t>Brings cost savings</a:t>
            </a:r>
          </a:p>
          <a:p>
            <a:r>
              <a:rPr lang="en-GB" sz="2800" dirty="0" smtClean="0">
                <a:solidFill>
                  <a:schemeClr val="accent2">
                    <a:lumMod val="50000"/>
                  </a:schemeClr>
                </a:solidFill>
                <a:latin typeface="+mj-lt"/>
              </a:rPr>
              <a:t>Stimulates access to additional resources and funding</a:t>
            </a:r>
          </a:p>
          <a:p>
            <a:pPr eaLnBrk="1" hangingPunct="1"/>
            <a:endParaRPr lang="en-GB" sz="2800" dirty="0" smtClean="0">
              <a:latin typeface="+mj-lt"/>
            </a:endParaRPr>
          </a:p>
          <a:p>
            <a:pPr eaLnBrk="1" hangingPunct="1"/>
            <a:endParaRPr lang="en-GB" sz="2800" dirty="0" smtClean="0"/>
          </a:p>
          <a:p>
            <a:pPr eaLnBrk="1" hangingPunct="1"/>
            <a:endParaRPr lang="en-US" sz="2800" dirty="0" smtClean="0"/>
          </a:p>
        </p:txBody>
      </p:sp>
      <p:sp>
        <p:nvSpPr>
          <p:cNvPr id="4" name="Footer Placeholder 3"/>
          <p:cNvSpPr>
            <a:spLocks noGrp="1"/>
          </p:cNvSpPr>
          <p:nvPr>
            <p:ph type="ftr" sz="quarter" idx="3"/>
          </p:nvPr>
        </p:nvSpPr>
        <p:spPr/>
        <p:txBody>
          <a:bodyPr/>
          <a:lstStyle/>
          <a:p>
            <a:r>
              <a:rPr lang="en-GB" sz="1200" smtClean="0">
                <a:latin typeface="+mj-lt"/>
              </a:rPr>
              <a:t>RSAHC, Riyadh, 4th-6th March 2013</a:t>
            </a:r>
            <a:endParaRPr lang="en-GB" sz="1200" dirty="0">
              <a:latin typeface="+mj-lt"/>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3244</TotalTime>
  <Words>2823</Words>
  <Application>Microsoft Office PowerPoint</Application>
  <PresentationFormat>On-screen Show (4:3)</PresentationFormat>
  <Paragraphs>465</Paragraphs>
  <Slides>39</Slides>
  <Notes>18</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39</vt:i4>
      </vt:variant>
    </vt:vector>
  </HeadingPairs>
  <TitlesOfParts>
    <vt:vector size="41" baseType="lpstr">
      <vt:lpstr>Flow</vt:lpstr>
      <vt:lpstr>Macintosh HD:Users:mosborne:Documents:OWL_Local:Marketing:How Ports Benefit from GIS_v2.doc!OLE_LINK1</vt:lpstr>
      <vt:lpstr>   Maximising the value of HO Data        John Pepper Marketing Director, OceanWise </vt:lpstr>
      <vt:lpstr>Content</vt:lpstr>
      <vt:lpstr>About OceanWise</vt:lpstr>
      <vt:lpstr>Some OceanWise Customers</vt:lpstr>
      <vt:lpstr>Data - Information - Knowledge</vt:lpstr>
      <vt:lpstr>Key Elements of Good Data Management</vt:lpstr>
      <vt:lpstr>Data Management Approaches</vt:lpstr>
      <vt:lpstr>What is MSDI?</vt:lpstr>
      <vt:lpstr>Why is MSDI important?</vt:lpstr>
      <vt:lpstr>Key MSDI Components</vt:lpstr>
      <vt:lpstr>SDI Issues and Challenges</vt:lpstr>
      <vt:lpstr>Wider Use of Hydrographic Office Data</vt:lpstr>
      <vt:lpstr>PowerPoint Presentation</vt:lpstr>
      <vt:lpstr>The Benefits of Marine Spatial Planning</vt:lpstr>
      <vt:lpstr>PowerPoint Presentation</vt:lpstr>
      <vt:lpstr>What should be the goal?</vt:lpstr>
      <vt:lpstr>OceanWise Products and Services</vt:lpstr>
      <vt:lpstr>Marine and Coastal Mapping</vt:lpstr>
      <vt:lpstr>Solution</vt:lpstr>
      <vt:lpstr>Marine Themes</vt:lpstr>
      <vt:lpstr>Marine Themes - Features</vt:lpstr>
      <vt:lpstr>Specification</vt:lpstr>
      <vt:lpstr>Marine Themes – Feature Layers</vt:lpstr>
      <vt:lpstr>Marine Themes – Attribution</vt:lpstr>
      <vt:lpstr>Legacy Issues – Data from Product</vt:lpstr>
      <vt:lpstr>Linking Digital Mapping to Legislation and Policy </vt:lpstr>
      <vt:lpstr>Marine Themes DEM - UK &amp; Ireland </vt:lpstr>
      <vt:lpstr>DEM Creation &amp; Maintenance</vt:lpstr>
      <vt:lpstr>Digital Survey Data</vt:lpstr>
      <vt:lpstr>Port-Log.net</vt:lpstr>
      <vt:lpstr>Ocean Database</vt:lpstr>
      <vt:lpstr>PowerPoint Presentation</vt:lpstr>
      <vt:lpstr>Case Study - Port Environment</vt:lpstr>
      <vt:lpstr>Ports Operations and GIS </vt:lpstr>
      <vt:lpstr>Maritime Toolbar</vt:lpstr>
      <vt:lpstr>GIS Components </vt:lpstr>
      <vt:lpstr>PowerPoint Presentation</vt:lpstr>
      <vt:lpstr>Conclusions </vt:lpstr>
      <vt:lpstr>Thank You!       www.oceanwise.eu john.pepper@oceanwise.eu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DEFRA Bathy</dc:title>
  <dc:creator>Mark Jonas</dc:creator>
  <cp:lastModifiedBy>John Pepper</cp:lastModifiedBy>
  <cp:revision>210</cp:revision>
  <dcterms:created xsi:type="dcterms:W3CDTF">2012-02-17T10:31:22Z</dcterms:created>
  <dcterms:modified xsi:type="dcterms:W3CDTF">2013-02-27T13:55:13Z</dcterms:modified>
</cp:coreProperties>
</file>