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59" r:id="rId14"/>
    <p:sldId id="268" r:id="rId15"/>
    <p:sldId id="271" r:id="rId16"/>
    <p:sldId id="277" r:id="rId17"/>
    <p:sldId id="274" r:id="rId18"/>
    <p:sldId id="272" r:id="rId19"/>
    <p:sldId id="273" r:id="rId20"/>
    <p:sldId id="275" r:id="rId21"/>
    <p:sldId id="276" r:id="rId22"/>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94660"/>
  </p:normalViewPr>
  <p:slideViewPr>
    <p:cSldViewPr snapToGrid="0">
      <p:cViewPr varScale="1">
        <p:scale>
          <a:sx n="63" d="100"/>
          <a:sy n="63" d="100"/>
        </p:scale>
        <p:origin x="1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1">
                <a:lumMod val="50000"/>
              </a:schemeClr>
            </a:solidFill>
            <a:ln w="3175">
              <a:solidFill>
                <a:schemeClr val="accent1">
                  <a:lumMod val="50000"/>
                </a:schemeClr>
              </a:solidFill>
            </a:ln>
          </c:spPr>
          <c:dPt>
            <c:idx val="0"/>
            <c:bubble3D val="0"/>
            <c:spPr>
              <a:solidFill>
                <a:schemeClr val="accent1">
                  <a:lumMod val="50000"/>
                </a:schemeClr>
              </a:solidFill>
              <a:ln w="3175">
                <a:solidFill>
                  <a:schemeClr val="accent1">
                    <a:lumMod val="50000"/>
                  </a:schemeClr>
                </a:solidFill>
              </a:ln>
              <a:effectLst/>
            </c:spPr>
            <c:extLst>
              <c:ext xmlns:c16="http://schemas.microsoft.com/office/drawing/2014/chart" uri="{C3380CC4-5D6E-409C-BE32-E72D297353CC}">
                <c16:uniqueId val="{00000001-E4AD-4D80-BBF2-E9A6B18D541B}"/>
              </c:ext>
            </c:extLst>
          </c:dPt>
          <c:dPt>
            <c:idx val="1"/>
            <c:bubble3D val="0"/>
            <c:spPr>
              <a:solidFill>
                <a:schemeClr val="accent1">
                  <a:lumMod val="50000"/>
                </a:schemeClr>
              </a:solidFill>
              <a:ln w="3175">
                <a:solidFill>
                  <a:schemeClr val="accent1">
                    <a:lumMod val="50000"/>
                  </a:schemeClr>
                </a:solidFill>
              </a:ln>
              <a:effectLst/>
            </c:spPr>
            <c:extLst>
              <c:ext xmlns:c16="http://schemas.microsoft.com/office/drawing/2014/chart" uri="{C3380CC4-5D6E-409C-BE32-E72D297353CC}">
                <c16:uniqueId val="{00000003-E4AD-4D80-BBF2-E9A6B18D541B}"/>
              </c:ext>
            </c:extLst>
          </c:dPt>
          <c:dPt>
            <c:idx val="2"/>
            <c:bubble3D val="0"/>
            <c:spPr>
              <a:solidFill>
                <a:schemeClr val="accent1">
                  <a:lumMod val="50000"/>
                </a:schemeClr>
              </a:solidFill>
              <a:ln w="3175">
                <a:solidFill>
                  <a:schemeClr val="accent1">
                    <a:lumMod val="50000"/>
                  </a:schemeClr>
                </a:solidFill>
              </a:ln>
              <a:effectLst/>
            </c:spPr>
            <c:extLst>
              <c:ext xmlns:c16="http://schemas.microsoft.com/office/drawing/2014/chart" uri="{C3380CC4-5D6E-409C-BE32-E72D297353CC}">
                <c16:uniqueId val="{00000005-E4AD-4D80-BBF2-E9A6B18D541B}"/>
              </c:ext>
            </c:extLst>
          </c:dPt>
          <c:dPt>
            <c:idx val="3"/>
            <c:bubble3D val="0"/>
            <c:spPr>
              <a:solidFill>
                <a:schemeClr val="accent1">
                  <a:lumMod val="50000"/>
                </a:schemeClr>
              </a:solidFill>
              <a:ln w="3175">
                <a:solidFill>
                  <a:schemeClr val="accent1">
                    <a:lumMod val="50000"/>
                  </a:schemeClr>
                </a:solidFill>
              </a:ln>
              <a:effectLst/>
            </c:spPr>
            <c:extLst>
              <c:ext xmlns:c16="http://schemas.microsoft.com/office/drawing/2014/chart" uri="{C3380CC4-5D6E-409C-BE32-E72D297353CC}">
                <c16:uniqueId val="{00000007-E4AD-4D80-BBF2-E9A6B18D541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4AD-4D80-BBF2-E9A6B18D541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B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BO"/>
          </a:p>
        </p:txBody>
      </p:sp>
      <p:sp>
        <p:nvSpPr>
          <p:cNvPr id="4" name="Marcador de fecha 3"/>
          <p:cNvSpPr>
            <a:spLocks noGrp="1"/>
          </p:cNvSpPr>
          <p:nvPr>
            <p:ph type="dt" sz="half" idx="10"/>
          </p:nvPr>
        </p:nvSpPr>
        <p:spPr/>
        <p:txBody>
          <a:bodyPr/>
          <a:lstStyle/>
          <a:p>
            <a:fld id="{D94DC9B5-27E0-4057-B01A-685296918D2C}" type="datetimeFigureOut">
              <a:rPr lang="es-BO" smtClean="0"/>
              <a:t>26/4/2019</a:t>
            </a:fld>
            <a:endParaRPr lang="es-BO"/>
          </a:p>
        </p:txBody>
      </p:sp>
      <p:sp>
        <p:nvSpPr>
          <p:cNvPr id="5" name="Marcador de pie de página 4"/>
          <p:cNvSpPr>
            <a:spLocks noGrp="1"/>
          </p:cNvSpPr>
          <p:nvPr>
            <p:ph type="ftr" sz="quarter" idx="11"/>
          </p:nvPr>
        </p:nvSpPr>
        <p:spPr/>
        <p:txBody>
          <a:bodyPr/>
          <a:lstStyle/>
          <a:p>
            <a:endParaRPr lang="es-BO"/>
          </a:p>
        </p:txBody>
      </p:sp>
      <p:sp>
        <p:nvSpPr>
          <p:cNvPr id="6" name="Marcador de número de diapositiva 5"/>
          <p:cNvSpPr>
            <a:spLocks noGrp="1"/>
          </p:cNvSpPr>
          <p:nvPr>
            <p:ph type="sldNum" sz="quarter" idx="12"/>
          </p:nvPr>
        </p:nvSpPr>
        <p:spPr/>
        <p:txBody>
          <a:bodyPr/>
          <a:lstStyle/>
          <a:p>
            <a:fld id="{A1099685-75D2-4B53-A28F-5D82BD6194DA}" type="slidenum">
              <a:rPr lang="es-BO" smtClean="0"/>
              <a:t>‹#›</a:t>
            </a:fld>
            <a:endParaRPr lang="es-BO"/>
          </a:p>
        </p:txBody>
      </p:sp>
    </p:spTree>
    <p:extLst>
      <p:ext uri="{BB962C8B-B14F-4D97-AF65-F5344CB8AC3E}">
        <p14:creationId xmlns:p14="http://schemas.microsoft.com/office/powerpoint/2010/main" val="355802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B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p:cNvSpPr>
            <a:spLocks noGrp="1"/>
          </p:cNvSpPr>
          <p:nvPr>
            <p:ph type="dt" sz="half" idx="10"/>
          </p:nvPr>
        </p:nvSpPr>
        <p:spPr/>
        <p:txBody>
          <a:bodyPr/>
          <a:lstStyle/>
          <a:p>
            <a:fld id="{D94DC9B5-27E0-4057-B01A-685296918D2C}" type="datetimeFigureOut">
              <a:rPr lang="es-BO" smtClean="0"/>
              <a:t>26/4/2019</a:t>
            </a:fld>
            <a:endParaRPr lang="es-BO"/>
          </a:p>
        </p:txBody>
      </p:sp>
      <p:sp>
        <p:nvSpPr>
          <p:cNvPr id="5" name="Marcador de pie de página 4"/>
          <p:cNvSpPr>
            <a:spLocks noGrp="1"/>
          </p:cNvSpPr>
          <p:nvPr>
            <p:ph type="ftr" sz="quarter" idx="11"/>
          </p:nvPr>
        </p:nvSpPr>
        <p:spPr/>
        <p:txBody>
          <a:bodyPr/>
          <a:lstStyle/>
          <a:p>
            <a:endParaRPr lang="es-BO"/>
          </a:p>
        </p:txBody>
      </p:sp>
      <p:sp>
        <p:nvSpPr>
          <p:cNvPr id="6" name="Marcador de número de diapositiva 5"/>
          <p:cNvSpPr>
            <a:spLocks noGrp="1"/>
          </p:cNvSpPr>
          <p:nvPr>
            <p:ph type="sldNum" sz="quarter" idx="12"/>
          </p:nvPr>
        </p:nvSpPr>
        <p:spPr/>
        <p:txBody>
          <a:bodyPr/>
          <a:lstStyle/>
          <a:p>
            <a:fld id="{A1099685-75D2-4B53-A28F-5D82BD6194DA}" type="slidenum">
              <a:rPr lang="es-BO" smtClean="0"/>
              <a:t>‹#›</a:t>
            </a:fld>
            <a:endParaRPr lang="es-BO"/>
          </a:p>
        </p:txBody>
      </p:sp>
    </p:spTree>
    <p:extLst>
      <p:ext uri="{BB962C8B-B14F-4D97-AF65-F5344CB8AC3E}">
        <p14:creationId xmlns:p14="http://schemas.microsoft.com/office/powerpoint/2010/main" val="391043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B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p:cNvSpPr>
            <a:spLocks noGrp="1"/>
          </p:cNvSpPr>
          <p:nvPr>
            <p:ph type="dt" sz="half" idx="10"/>
          </p:nvPr>
        </p:nvSpPr>
        <p:spPr/>
        <p:txBody>
          <a:bodyPr/>
          <a:lstStyle/>
          <a:p>
            <a:fld id="{D94DC9B5-27E0-4057-B01A-685296918D2C}" type="datetimeFigureOut">
              <a:rPr lang="es-BO" smtClean="0"/>
              <a:t>26/4/2019</a:t>
            </a:fld>
            <a:endParaRPr lang="es-BO"/>
          </a:p>
        </p:txBody>
      </p:sp>
      <p:sp>
        <p:nvSpPr>
          <p:cNvPr id="5" name="Marcador de pie de página 4"/>
          <p:cNvSpPr>
            <a:spLocks noGrp="1"/>
          </p:cNvSpPr>
          <p:nvPr>
            <p:ph type="ftr" sz="quarter" idx="11"/>
          </p:nvPr>
        </p:nvSpPr>
        <p:spPr/>
        <p:txBody>
          <a:bodyPr/>
          <a:lstStyle/>
          <a:p>
            <a:endParaRPr lang="es-BO"/>
          </a:p>
        </p:txBody>
      </p:sp>
      <p:sp>
        <p:nvSpPr>
          <p:cNvPr id="6" name="Marcador de número de diapositiva 5"/>
          <p:cNvSpPr>
            <a:spLocks noGrp="1"/>
          </p:cNvSpPr>
          <p:nvPr>
            <p:ph type="sldNum" sz="quarter" idx="12"/>
          </p:nvPr>
        </p:nvSpPr>
        <p:spPr/>
        <p:txBody>
          <a:bodyPr/>
          <a:lstStyle/>
          <a:p>
            <a:fld id="{A1099685-75D2-4B53-A28F-5D82BD6194DA}" type="slidenum">
              <a:rPr lang="es-BO" smtClean="0"/>
              <a:t>‹#›</a:t>
            </a:fld>
            <a:endParaRPr lang="es-BO"/>
          </a:p>
        </p:txBody>
      </p:sp>
    </p:spTree>
    <p:extLst>
      <p:ext uri="{BB962C8B-B14F-4D97-AF65-F5344CB8AC3E}">
        <p14:creationId xmlns:p14="http://schemas.microsoft.com/office/powerpoint/2010/main" val="376367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B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p:cNvSpPr>
            <a:spLocks noGrp="1"/>
          </p:cNvSpPr>
          <p:nvPr>
            <p:ph type="dt" sz="half" idx="10"/>
          </p:nvPr>
        </p:nvSpPr>
        <p:spPr/>
        <p:txBody>
          <a:bodyPr/>
          <a:lstStyle/>
          <a:p>
            <a:fld id="{D94DC9B5-27E0-4057-B01A-685296918D2C}" type="datetimeFigureOut">
              <a:rPr lang="es-BO" smtClean="0"/>
              <a:t>26/4/2019</a:t>
            </a:fld>
            <a:endParaRPr lang="es-BO"/>
          </a:p>
        </p:txBody>
      </p:sp>
      <p:sp>
        <p:nvSpPr>
          <p:cNvPr id="5" name="Marcador de pie de página 4"/>
          <p:cNvSpPr>
            <a:spLocks noGrp="1"/>
          </p:cNvSpPr>
          <p:nvPr>
            <p:ph type="ftr" sz="quarter" idx="11"/>
          </p:nvPr>
        </p:nvSpPr>
        <p:spPr/>
        <p:txBody>
          <a:bodyPr/>
          <a:lstStyle/>
          <a:p>
            <a:endParaRPr lang="es-BO"/>
          </a:p>
        </p:txBody>
      </p:sp>
      <p:sp>
        <p:nvSpPr>
          <p:cNvPr id="6" name="Marcador de número de diapositiva 5"/>
          <p:cNvSpPr>
            <a:spLocks noGrp="1"/>
          </p:cNvSpPr>
          <p:nvPr>
            <p:ph type="sldNum" sz="quarter" idx="12"/>
          </p:nvPr>
        </p:nvSpPr>
        <p:spPr/>
        <p:txBody>
          <a:bodyPr/>
          <a:lstStyle/>
          <a:p>
            <a:fld id="{A1099685-75D2-4B53-A28F-5D82BD6194DA}" type="slidenum">
              <a:rPr lang="es-BO" smtClean="0"/>
              <a:t>‹#›</a:t>
            </a:fld>
            <a:endParaRPr lang="es-BO"/>
          </a:p>
        </p:txBody>
      </p:sp>
    </p:spTree>
    <p:extLst>
      <p:ext uri="{BB962C8B-B14F-4D97-AF65-F5344CB8AC3E}">
        <p14:creationId xmlns:p14="http://schemas.microsoft.com/office/powerpoint/2010/main" val="371928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B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94DC9B5-27E0-4057-B01A-685296918D2C}" type="datetimeFigureOut">
              <a:rPr lang="es-BO" smtClean="0"/>
              <a:t>26/4/2019</a:t>
            </a:fld>
            <a:endParaRPr lang="es-BO"/>
          </a:p>
        </p:txBody>
      </p:sp>
      <p:sp>
        <p:nvSpPr>
          <p:cNvPr id="5" name="Marcador de pie de página 4"/>
          <p:cNvSpPr>
            <a:spLocks noGrp="1"/>
          </p:cNvSpPr>
          <p:nvPr>
            <p:ph type="ftr" sz="quarter" idx="11"/>
          </p:nvPr>
        </p:nvSpPr>
        <p:spPr/>
        <p:txBody>
          <a:bodyPr/>
          <a:lstStyle/>
          <a:p>
            <a:endParaRPr lang="es-BO"/>
          </a:p>
        </p:txBody>
      </p:sp>
      <p:sp>
        <p:nvSpPr>
          <p:cNvPr id="6" name="Marcador de número de diapositiva 5"/>
          <p:cNvSpPr>
            <a:spLocks noGrp="1"/>
          </p:cNvSpPr>
          <p:nvPr>
            <p:ph type="sldNum" sz="quarter" idx="12"/>
          </p:nvPr>
        </p:nvSpPr>
        <p:spPr/>
        <p:txBody>
          <a:bodyPr/>
          <a:lstStyle/>
          <a:p>
            <a:fld id="{A1099685-75D2-4B53-A28F-5D82BD6194DA}" type="slidenum">
              <a:rPr lang="es-BO" smtClean="0"/>
              <a:t>‹#›</a:t>
            </a:fld>
            <a:endParaRPr lang="es-BO"/>
          </a:p>
        </p:txBody>
      </p:sp>
    </p:spTree>
    <p:extLst>
      <p:ext uri="{BB962C8B-B14F-4D97-AF65-F5344CB8AC3E}">
        <p14:creationId xmlns:p14="http://schemas.microsoft.com/office/powerpoint/2010/main" val="390009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B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fecha 4"/>
          <p:cNvSpPr>
            <a:spLocks noGrp="1"/>
          </p:cNvSpPr>
          <p:nvPr>
            <p:ph type="dt" sz="half" idx="10"/>
          </p:nvPr>
        </p:nvSpPr>
        <p:spPr/>
        <p:txBody>
          <a:bodyPr/>
          <a:lstStyle/>
          <a:p>
            <a:fld id="{D94DC9B5-27E0-4057-B01A-685296918D2C}" type="datetimeFigureOut">
              <a:rPr lang="es-BO" smtClean="0"/>
              <a:t>26/4/2019</a:t>
            </a:fld>
            <a:endParaRPr lang="es-BO"/>
          </a:p>
        </p:txBody>
      </p:sp>
      <p:sp>
        <p:nvSpPr>
          <p:cNvPr id="6" name="Marcador de pie de página 5"/>
          <p:cNvSpPr>
            <a:spLocks noGrp="1"/>
          </p:cNvSpPr>
          <p:nvPr>
            <p:ph type="ftr" sz="quarter" idx="11"/>
          </p:nvPr>
        </p:nvSpPr>
        <p:spPr/>
        <p:txBody>
          <a:bodyPr/>
          <a:lstStyle/>
          <a:p>
            <a:endParaRPr lang="es-BO"/>
          </a:p>
        </p:txBody>
      </p:sp>
      <p:sp>
        <p:nvSpPr>
          <p:cNvPr id="7" name="Marcador de número de diapositiva 6"/>
          <p:cNvSpPr>
            <a:spLocks noGrp="1"/>
          </p:cNvSpPr>
          <p:nvPr>
            <p:ph type="sldNum" sz="quarter" idx="12"/>
          </p:nvPr>
        </p:nvSpPr>
        <p:spPr/>
        <p:txBody>
          <a:bodyPr/>
          <a:lstStyle/>
          <a:p>
            <a:fld id="{A1099685-75D2-4B53-A28F-5D82BD6194DA}" type="slidenum">
              <a:rPr lang="es-BO" smtClean="0"/>
              <a:t>‹#›</a:t>
            </a:fld>
            <a:endParaRPr lang="es-BO"/>
          </a:p>
        </p:txBody>
      </p:sp>
    </p:spTree>
    <p:extLst>
      <p:ext uri="{BB962C8B-B14F-4D97-AF65-F5344CB8AC3E}">
        <p14:creationId xmlns:p14="http://schemas.microsoft.com/office/powerpoint/2010/main" val="348259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B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7" name="Marcador de fecha 6"/>
          <p:cNvSpPr>
            <a:spLocks noGrp="1"/>
          </p:cNvSpPr>
          <p:nvPr>
            <p:ph type="dt" sz="half" idx="10"/>
          </p:nvPr>
        </p:nvSpPr>
        <p:spPr/>
        <p:txBody>
          <a:bodyPr/>
          <a:lstStyle/>
          <a:p>
            <a:fld id="{D94DC9B5-27E0-4057-B01A-685296918D2C}" type="datetimeFigureOut">
              <a:rPr lang="es-BO" smtClean="0"/>
              <a:t>26/4/2019</a:t>
            </a:fld>
            <a:endParaRPr lang="es-BO"/>
          </a:p>
        </p:txBody>
      </p:sp>
      <p:sp>
        <p:nvSpPr>
          <p:cNvPr id="8" name="Marcador de pie de página 7"/>
          <p:cNvSpPr>
            <a:spLocks noGrp="1"/>
          </p:cNvSpPr>
          <p:nvPr>
            <p:ph type="ftr" sz="quarter" idx="11"/>
          </p:nvPr>
        </p:nvSpPr>
        <p:spPr/>
        <p:txBody>
          <a:bodyPr/>
          <a:lstStyle/>
          <a:p>
            <a:endParaRPr lang="es-BO"/>
          </a:p>
        </p:txBody>
      </p:sp>
      <p:sp>
        <p:nvSpPr>
          <p:cNvPr id="9" name="Marcador de número de diapositiva 8"/>
          <p:cNvSpPr>
            <a:spLocks noGrp="1"/>
          </p:cNvSpPr>
          <p:nvPr>
            <p:ph type="sldNum" sz="quarter" idx="12"/>
          </p:nvPr>
        </p:nvSpPr>
        <p:spPr/>
        <p:txBody>
          <a:bodyPr/>
          <a:lstStyle/>
          <a:p>
            <a:fld id="{A1099685-75D2-4B53-A28F-5D82BD6194DA}" type="slidenum">
              <a:rPr lang="es-BO" smtClean="0"/>
              <a:t>‹#›</a:t>
            </a:fld>
            <a:endParaRPr lang="es-BO"/>
          </a:p>
        </p:txBody>
      </p:sp>
    </p:spTree>
    <p:extLst>
      <p:ext uri="{BB962C8B-B14F-4D97-AF65-F5344CB8AC3E}">
        <p14:creationId xmlns:p14="http://schemas.microsoft.com/office/powerpoint/2010/main" val="296091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BO"/>
          </a:p>
        </p:txBody>
      </p:sp>
      <p:sp>
        <p:nvSpPr>
          <p:cNvPr id="3" name="Marcador de fecha 2"/>
          <p:cNvSpPr>
            <a:spLocks noGrp="1"/>
          </p:cNvSpPr>
          <p:nvPr>
            <p:ph type="dt" sz="half" idx="10"/>
          </p:nvPr>
        </p:nvSpPr>
        <p:spPr/>
        <p:txBody>
          <a:bodyPr/>
          <a:lstStyle/>
          <a:p>
            <a:fld id="{D94DC9B5-27E0-4057-B01A-685296918D2C}" type="datetimeFigureOut">
              <a:rPr lang="es-BO" smtClean="0"/>
              <a:t>26/4/2019</a:t>
            </a:fld>
            <a:endParaRPr lang="es-BO"/>
          </a:p>
        </p:txBody>
      </p:sp>
      <p:sp>
        <p:nvSpPr>
          <p:cNvPr id="4" name="Marcador de pie de página 3"/>
          <p:cNvSpPr>
            <a:spLocks noGrp="1"/>
          </p:cNvSpPr>
          <p:nvPr>
            <p:ph type="ftr" sz="quarter" idx="11"/>
          </p:nvPr>
        </p:nvSpPr>
        <p:spPr/>
        <p:txBody>
          <a:bodyPr/>
          <a:lstStyle/>
          <a:p>
            <a:endParaRPr lang="es-BO"/>
          </a:p>
        </p:txBody>
      </p:sp>
      <p:sp>
        <p:nvSpPr>
          <p:cNvPr id="5" name="Marcador de número de diapositiva 4"/>
          <p:cNvSpPr>
            <a:spLocks noGrp="1"/>
          </p:cNvSpPr>
          <p:nvPr>
            <p:ph type="sldNum" sz="quarter" idx="12"/>
          </p:nvPr>
        </p:nvSpPr>
        <p:spPr/>
        <p:txBody>
          <a:bodyPr/>
          <a:lstStyle/>
          <a:p>
            <a:fld id="{A1099685-75D2-4B53-A28F-5D82BD6194DA}" type="slidenum">
              <a:rPr lang="es-BO" smtClean="0"/>
              <a:t>‹#›</a:t>
            </a:fld>
            <a:endParaRPr lang="es-BO"/>
          </a:p>
        </p:txBody>
      </p:sp>
    </p:spTree>
    <p:extLst>
      <p:ext uri="{BB962C8B-B14F-4D97-AF65-F5344CB8AC3E}">
        <p14:creationId xmlns:p14="http://schemas.microsoft.com/office/powerpoint/2010/main" val="21300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94DC9B5-27E0-4057-B01A-685296918D2C}" type="datetimeFigureOut">
              <a:rPr lang="es-BO" smtClean="0"/>
              <a:t>26/4/2019</a:t>
            </a:fld>
            <a:endParaRPr lang="es-BO"/>
          </a:p>
        </p:txBody>
      </p:sp>
      <p:sp>
        <p:nvSpPr>
          <p:cNvPr id="3" name="Marcador de pie de página 2"/>
          <p:cNvSpPr>
            <a:spLocks noGrp="1"/>
          </p:cNvSpPr>
          <p:nvPr>
            <p:ph type="ftr" sz="quarter" idx="11"/>
          </p:nvPr>
        </p:nvSpPr>
        <p:spPr/>
        <p:txBody>
          <a:bodyPr/>
          <a:lstStyle/>
          <a:p>
            <a:endParaRPr lang="es-BO"/>
          </a:p>
        </p:txBody>
      </p:sp>
      <p:sp>
        <p:nvSpPr>
          <p:cNvPr id="4" name="Marcador de número de diapositiva 3"/>
          <p:cNvSpPr>
            <a:spLocks noGrp="1"/>
          </p:cNvSpPr>
          <p:nvPr>
            <p:ph type="sldNum" sz="quarter" idx="12"/>
          </p:nvPr>
        </p:nvSpPr>
        <p:spPr/>
        <p:txBody>
          <a:bodyPr/>
          <a:lstStyle/>
          <a:p>
            <a:fld id="{A1099685-75D2-4B53-A28F-5D82BD6194DA}" type="slidenum">
              <a:rPr lang="es-BO" smtClean="0"/>
              <a:t>‹#›</a:t>
            </a:fld>
            <a:endParaRPr lang="es-BO"/>
          </a:p>
        </p:txBody>
      </p:sp>
    </p:spTree>
    <p:extLst>
      <p:ext uri="{BB962C8B-B14F-4D97-AF65-F5344CB8AC3E}">
        <p14:creationId xmlns:p14="http://schemas.microsoft.com/office/powerpoint/2010/main" val="184896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B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94DC9B5-27E0-4057-B01A-685296918D2C}" type="datetimeFigureOut">
              <a:rPr lang="es-BO" smtClean="0"/>
              <a:t>26/4/2019</a:t>
            </a:fld>
            <a:endParaRPr lang="es-BO"/>
          </a:p>
        </p:txBody>
      </p:sp>
      <p:sp>
        <p:nvSpPr>
          <p:cNvPr id="6" name="Marcador de pie de página 5"/>
          <p:cNvSpPr>
            <a:spLocks noGrp="1"/>
          </p:cNvSpPr>
          <p:nvPr>
            <p:ph type="ftr" sz="quarter" idx="11"/>
          </p:nvPr>
        </p:nvSpPr>
        <p:spPr/>
        <p:txBody>
          <a:bodyPr/>
          <a:lstStyle/>
          <a:p>
            <a:endParaRPr lang="es-BO"/>
          </a:p>
        </p:txBody>
      </p:sp>
      <p:sp>
        <p:nvSpPr>
          <p:cNvPr id="7" name="Marcador de número de diapositiva 6"/>
          <p:cNvSpPr>
            <a:spLocks noGrp="1"/>
          </p:cNvSpPr>
          <p:nvPr>
            <p:ph type="sldNum" sz="quarter" idx="12"/>
          </p:nvPr>
        </p:nvSpPr>
        <p:spPr/>
        <p:txBody>
          <a:bodyPr/>
          <a:lstStyle/>
          <a:p>
            <a:fld id="{A1099685-75D2-4B53-A28F-5D82BD6194DA}" type="slidenum">
              <a:rPr lang="es-BO" smtClean="0"/>
              <a:t>‹#›</a:t>
            </a:fld>
            <a:endParaRPr lang="es-BO"/>
          </a:p>
        </p:txBody>
      </p:sp>
    </p:spTree>
    <p:extLst>
      <p:ext uri="{BB962C8B-B14F-4D97-AF65-F5344CB8AC3E}">
        <p14:creationId xmlns:p14="http://schemas.microsoft.com/office/powerpoint/2010/main" val="143420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B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94DC9B5-27E0-4057-B01A-685296918D2C}" type="datetimeFigureOut">
              <a:rPr lang="es-BO" smtClean="0"/>
              <a:t>26/4/2019</a:t>
            </a:fld>
            <a:endParaRPr lang="es-BO"/>
          </a:p>
        </p:txBody>
      </p:sp>
      <p:sp>
        <p:nvSpPr>
          <p:cNvPr id="6" name="Marcador de pie de página 5"/>
          <p:cNvSpPr>
            <a:spLocks noGrp="1"/>
          </p:cNvSpPr>
          <p:nvPr>
            <p:ph type="ftr" sz="quarter" idx="11"/>
          </p:nvPr>
        </p:nvSpPr>
        <p:spPr/>
        <p:txBody>
          <a:bodyPr/>
          <a:lstStyle/>
          <a:p>
            <a:endParaRPr lang="es-BO"/>
          </a:p>
        </p:txBody>
      </p:sp>
      <p:sp>
        <p:nvSpPr>
          <p:cNvPr id="7" name="Marcador de número de diapositiva 6"/>
          <p:cNvSpPr>
            <a:spLocks noGrp="1"/>
          </p:cNvSpPr>
          <p:nvPr>
            <p:ph type="sldNum" sz="quarter" idx="12"/>
          </p:nvPr>
        </p:nvSpPr>
        <p:spPr/>
        <p:txBody>
          <a:bodyPr/>
          <a:lstStyle/>
          <a:p>
            <a:fld id="{A1099685-75D2-4B53-A28F-5D82BD6194DA}" type="slidenum">
              <a:rPr lang="es-BO" smtClean="0"/>
              <a:t>‹#›</a:t>
            </a:fld>
            <a:endParaRPr lang="es-BO"/>
          </a:p>
        </p:txBody>
      </p:sp>
    </p:spTree>
    <p:extLst>
      <p:ext uri="{BB962C8B-B14F-4D97-AF65-F5344CB8AC3E}">
        <p14:creationId xmlns:p14="http://schemas.microsoft.com/office/powerpoint/2010/main" val="233519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B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DC9B5-27E0-4057-B01A-685296918D2C}" type="datetimeFigureOut">
              <a:rPr lang="es-BO" smtClean="0"/>
              <a:t>26/4/2019</a:t>
            </a:fld>
            <a:endParaRPr lang="es-B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99685-75D2-4B53-A28F-5D82BD6194DA}" type="slidenum">
              <a:rPr lang="es-BO" smtClean="0"/>
              <a:t>‹#›</a:t>
            </a:fld>
            <a:endParaRPr lang="es-BO"/>
          </a:p>
        </p:txBody>
      </p:sp>
    </p:spTree>
    <p:extLst>
      <p:ext uri="{BB962C8B-B14F-4D97-AF65-F5344CB8AC3E}">
        <p14:creationId xmlns:p14="http://schemas.microsoft.com/office/powerpoint/2010/main" val="312977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1.xml"/><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jpeg"/><Relationship Id="rId7"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SnhnFin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4188" y="929078"/>
            <a:ext cx="5106288" cy="5106287"/>
          </a:xfrm>
          <a:prstGeom prst="rect">
            <a:avLst/>
          </a:prstGeom>
          <a:ln>
            <a:noFill/>
          </a:ln>
          <a:effectLst>
            <a:softEdge rad="112500"/>
          </a:effectLst>
        </p:spPr>
      </p:pic>
      <p:sp>
        <p:nvSpPr>
          <p:cNvPr id="5" name="object 1380"/>
          <p:cNvSpPr>
            <a:spLocks noChangeArrowheads="1"/>
          </p:cNvSpPr>
          <p:nvPr/>
        </p:nvSpPr>
        <p:spPr bwMode="auto">
          <a:xfrm>
            <a:off x="9861268" y="160634"/>
            <a:ext cx="1986775" cy="105434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6" name="object 1381"/>
          <p:cNvSpPr>
            <a:spLocks noChangeArrowheads="1"/>
          </p:cNvSpPr>
          <p:nvPr/>
        </p:nvSpPr>
        <p:spPr bwMode="auto">
          <a:xfrm>
            <a:off x="449836" y="258606"/>
            <a:ext cx="1270108" cy="1340944"/>
          </a:xfrm>
          <a:prstGeom prst="rect">
            <a:avLst/>
          </a:prstGeom>
          <a:blipFill>
            <a:blip r:embed="rId4"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7" name="Título 1"/>
          <p:cNvSpPr txBox="1">
            <a:spLocks/>
          </p:cNvSpPr>
          <p:nvPr/>
        </p:nvSpPr>
        <p:spPr bwMode="auto">
          <a:xfrm>
            <a:off x="2561374" y="272147"/>
            <a:ext cx="7151915" cy="606299"/>
          </a:xfrm>
          <a:prstGeom prst="rect">
            <a:avLst/>
          </a:prstGeom>
          <a:solidFill>
            <a:srgbClr val="002060">
              <a:alpha val="74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BO" sz="3200" b="1" dirty="0">
                <a:solidFill>
                  <a:schemeClr val="bg1"/>
                </a:solidFill>
                <a:latin typeface="Century Gothic" panose="020B0502020202020204" pitchFamily="34" charset="0"/>
              </a:rPr>
              <a:t>REPORTE NACIONAL DE BOLIVIA</a:t>
            </a:r>
            <a:endParaRPr lang="es-BO" sz="4000" b="1" dirty="0">
              <a:solidFill>
                <a:schemeClr val="bg1"/>
              </a:solidFill>
              <a:latin typeface="Century Gothic" panose="020B0502020202020204" pitchFamily="34" charset="0"/>
            </a:endParaRPr>
          </a:p>
        </p:txBody>
      </p:sp>
      <p:sp>
        <p:nvSpPr>
          <p:cNvPr id="9" name="Título 1"/>
          <p:cNvSpPr txBox="1">
            <a:spLocks/>
          </p:cNvSpPr>
          <p:nvPr/>
        </p:nvSpPr>
        <p:spPr bwMode="auto">
          <a:xfrm>
            <a:off x="7373170" y="5370423"/>
            <a:ext cx="4474873" cy="1321873"/>
          </a:xfrm>
          <a:prstGeom prst="rect">
            <a:avLst/>
          </a:prstGeom>
          <a:solidFill>
            <a:srgbClr val="002060">
              <a:alpha val="74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BO" sz="2000" b="1" dirty="0">
                <a:solidFill>
                  <a:schemeClr val="bg1"/>
                </a:solidFill>
                <a:latin typeface="Century Gothic" panose="020B0502020202020204" pitchFamily="34" charset="0"/>
              </a:rPr>
              <a:t>13ª Reunión de la </a:t>
            </a:r>
            <a:r>
              <a:rPr lang="es-BO" sz="2000" b="1" dirty="0" err="1">
                <a:solidFill>
                  <a:schemeClr val="bg1"/>
                </a:solidFill>
                <a:latin typeface="Century Gothic" panose="020B0502020202020204" pitchFamily="34" charset="0"/>
              </a:rPr>
              <a:t>CHAtSO</a:t>
            </a:r>
            <a:endParaRPr lang="es-BO" sz="2000" b="1" dirty="0">
              <a:solidFill>
                <a:schemeClr val="bg1"/>
              </a:solidFill>
              <a:latin typeface="Century Gothic" panose="020B0502020202020204" pitchFamily="34" charset="0"/>
            </a:endParaRPr>
          </a:p>
          <a:p>
            <a:r>
              <a:rPr lang="es-BO" sz="2000" b="1" dirty="0">
                <a:solidFill>
                  <a:schemeClr val="bg1"/>
                </a:solidFill>
                <a:latin typeface="Century Gothic" panose="020B0502020202020204" pitchFamily="34" charset="0"/>
              </a:rPr>
              <a:t>Buenos Aires – Argentina</a:t>
            </a:r>
          </a:p>
          <a:p>
            <a:r>
              <a:rPr lang="es-BO" sz="2000" b="1" dirty="0">
                <a:solidFill>
                  <a:schemeClr val="bg1"/>
                </a:solidFill>
                <a:latin typeface="Century Gothic" panose="020B0502020202020204" pitchFamily="34" charset="0"/>
              </a:rPr>
              <a:t>abril de 2019</a:t>
            </a:r>
            <a:endParaRPr lang="es-BO"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1654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LEVANTAMIENTOS HIDROGRÁFICOS</a:t>
            </a:r>
          </a:p>
          <a:p>
            <a:pPr algn="ctr" eaLnBrk="1" hangingPunct="1">
              <a:defRPr/>
            </a:pPr>
            <a:r>
              <a:rPr lang="es-BO" sz="2600" dirty="0">
                <a:latin typeface="Britannic Bold" panose="020B0903060703020204" pitchFamily="34" charset="0"/>
              </a:rPr>
              <a:t>2017 - 2019</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365350" y="269492"/>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pic>
        <p:nvPicPr>
          <p:cNvPr id="4" name="Imagen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3452" y="1795391"/>
            <a:ext cx="5579793" cy="3979937"/>
          </a:xfrm>
          <a:prstGeom prst="rect">
            <a:avLst/>
          </a:prstGeom>
        </p:spPr>
      </p:pic>
      <p:pic>
        <p:nvPicPr>
          <p:cNvPr id="5" name="Imagen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99359" y="1795391"/>
            <a:ext cx="5444553" cy="3979937"/>
          </a:xfrm>
          <a:prstGeom prst="rect">
            <a:avLst/>
          </a:prstGeom>
        </p:spPr>
      </p:pic>
      <p:sp>
        <p:nvSpPr>
          <p:cNvPr id="11" name="Rectangle 3"/>
          <p:cNvSpPr/>
          <p:nvPr/>
        </p:nvSpPr>
        <p:spPr>
          <a:xfrm>
            <a:off x="2952122" y="6092368"/>
            <a:ext cx="7617910" cy="494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Century Gothic" panose="020B0502020202020204" pitchFamily="34" charset="0"/>
              </a:rPr>
              <a:t>LEVANTAMIENTO HIDROGRÁFICO LAGO TITICACA – </a:t>
            </a:r>
            <a:r>
              <a:rPr lang="es-BO" sz="1600" b="1" dirty="0">
                <a:solidFill>
                  <a:prstClr val="white"/>
                </a:solidFill>
                <a:latin typeface="Century Gothic" panose="020B0502020202020204" pitchFamily="34" charset="0"/>
              </a:rPr>
              <a:t>TERRITORIO</a:t>
            </a:r>
            <a:r>
              <a:rPr lang="en-US" sz="1600" b="1" dirty="0">
                <a:solidFill>
                  <a:prstClr val="white"/>
                </a:solidFill>
                <a:latin typeface="Century Gothic" panose="020B0502020202020204" pitchFamily="34" charset="0"/>
              </a:rPr>
              <a:t> BOLIVIANO</a:t>
            </a:r>
          </a:p>
        </p:txBody>
      </p:sp>
      <p:sp>
        <p:nvSpPr>
          <p:cNvPr id="12" name="Rectangle 7"/>
          <p:cNvSpPr/>
          <p:nvPr/>
        </p:nvSpPr>
        <p:spPr>
          <a:xfrm>
            <a:off x="1415143" y="6092368"/>
            <a:ext cx="1536979"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Century Gothic" panose="020B0502020202020204" pitchFamily="34" charset="0"/>
              </a:rPr>
              <a:t>2018 / 2019</a:t>
            </a:r>
          </a:p>
        </p:txBody>
      </p:sp>
    </p:spTree>
    <p:extLst>
      <p:ext uri="{BB962C8B-B14F-4D97-AF65-F5344CB8AC3E}">
        <p14:creationId xmlns:p14="http://schemas.microsoft.com/office/powerpoint/2010/main" val="264709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LEVANTAMIENTOS HIDROGRÁFICOS</a:t>
            </a:r>
          </a:p>
          <a:p>
            <a:pPr algn="ctr" eaLnBrk="1" hangingPunct="1">
              <a:defRPr/>
            </a:pPr>
            <a:r>
              <a:rPr lang="es-BO" sz="2600" dirty="0">
                <a:latin typeface="Britannic Bold" panose="020B0903060703020204" pitchFamily="34" charset="0"/>
              </a:rPr>
              <a:t>2017 - 2019</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365350" y="269492"/>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pic>
        <p:nvPicPr>
          <p:cNvPr id="2" name="Imagen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22810" y="1212107"/>
            <a:ext cx="3553097" cy="4783015"/>
          </a:xfrm>
          <a:prstGeom prst="rect">
            <a:avLst/>
          </a:prstGeom>
        </p:spPr>
      </p:pic>
      <p:sp>
        <p:nvSpPr>
          <p:cNvPr id="10" name="Rectangle 3"/>
          <p:cNvSpPr/>
          <p:nvPr/>
        </p:nvSpPr>
        <p:spPr>
          <a:xfrm>
            <a:off x="3050094" y="6092368"/>
            <a:ext cx="7617910" cy="494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Century Gothic" panose="020B0502020202020204" pitchFamily="34" charset="0"/>
              </a:rPr>
              <a:t>LEVANTAMIENTO HIDROGRÁFICO LAGO TITICACA – </a:t>
            </a:r>
            <a:r>
              <a:rPr lang="es-BO" sz="1600" b="1" dirty="0">
                <a:solidFill>
                  <a:prstClr val="white"/>
                </a:solidFill>
                <a:latin typeface="Century Gothic" panose="020B0502020202020204" pitchFamily="34" charset="0"/>
              </a:rPr>
              <a:t>TERRITORIO</a:t>
            </a:r>
            <a:r>
              <a:rPr lang="en-US" sz="1600" b="1" dirty="0">
                <a:solidFill>
                  <a:prstClr val="white"/>
                </a:solidFill>
                <a:latin typeface="Century Gothic" panose="020B0502020202020204" pitchFamily="34" charset="0"/>
              </a:rPr>
              <a:t> BOLIVIANO</a:t>
            </a:r>
          </a:p>
        </p:txBody>
      </p:sp>
      <p:sp>
        <p:nvSpPr>
          <p:cNvPr id="11" name="Rectangle 7"/>
          <p:cNvSpPr/>
          <p:nvPr/>
        </p:nvSpPr>
        <p:spPr>
          <a:xfrm>
            <a:off x="1513115" y="6092368"/>
            <a:ext cx="1536979"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Century Gothic" panose="020B0502020202020204" pitchFamily="34" charset="0"/>
              </a:rPr>
              <a:t>2018 / 2019</a:t>
            </a:r>
          </a:p>
        </p:txBody>
      </p:sp>
    </p:spTree>
    <p:extLst>
      <p:ext uri="{BB962C8B-B14F-4D97-AF65-F5344CB8AC3E}">
        <p14:creationId xmlns:p14="http://schemas.microsoft.com/office/powerpoint/2010/main" val="218110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39"/>
          <p:cNvSpPr/>
          <p:nvPr/>
        </p:nvSpPr>
        <p:spPr>
          <a:xfrm>
            <a:off x="7868356" y="1473006"/>
            <a:ext cx="3240000" cy="414000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38"/>
          <p:cNvSpPr/>
          <p:nvPr/>
        </p:nvSpPr>
        <p:spPr>
          <a:xfrm>
            <a:off x="704640" y="1454435"/>
            <a:ext cx="3240000" cy="414000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p:cNvSpPr/>
          <p:nvPr/>
        </p:nvSpPr>
        <p:spPr>
          <a:xfrm>
            <a:off x="4286498" y="1457765"/>
            <a:ext cx="3240000" cy="414000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NUEVAS EDICIONES Y ACTUALIZACIONES</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591572" y="126189"/>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41" name="Rectangle 3"/>
          <p:cNvSpPr/>
          <p:nvPr/>
        </p:nvSpPr>
        <p:spPr>
          <a:xfrm>
            <a:off x="4286498" y="5687645"/>
            <a:ext cx="3240000" cy="38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Century Gothic" panose="020B0502020202020204" pitchFamily="34" charset="0"/>
              </a:rPr>
              <a:t>RÍO BENI</a:t>
            </a:r>
          </a:p>
        </p:txBody>
      </p:sp>
      <p:sp>
        <p:nvSpPr>
          <p:cNvPr id="42" name="Rectangle 7"/>
          <p:cNvSpPr/>
          <p:nvPr/>
        </p:nvSpPr>
        <p:spPr>
          <a:xfrm>
            <a:off x="2545112" y="6195761"/>
            <a:ext cx="6717074" cy="4941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a:solidFill>
                  <a:srgbClr val="FFFF00"/>
                </a:solidFill>
                <a:latin typeface="Century Gothic" panose="020B0502020202020204" pitchFamily="34" charset="0"/>
              </a:rPr>
              <a:t>MAPAS DE RUTA FLUVIAL</a:t>
            </a:r>
          </a:p>
        </p:txBody>
      </p:sp>
      <p:sp>
        <p:nvSpPr>
          <p:cNvPr id="43" name="Rectangle 3"/>
          <p:cNvSpPr/>
          <p:nvPr/>
        </p:nvSpPr>
        <p:spPr>
          <a:xfrm>
            <a:off x="704640" y="5683204"/>
            <a:ext cx="3240000" cy="38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latin typeface="Century Gothic" panose="020B0502020202020204" pitchFamily="34" charset="0"/>
              </a:rPr>
              <a:t>EJE RÍOS ICHILO - MAMORÉ</a:t>
            </a:r>
          </a:p>
        </p:txBody>
      </p:sp>
      <p:sp>
        <p:nvSpPr>
          <p:cNvPr id="44" name="Rectangle 3"/>
          <p:cNvSpPr/>
          <p:nvPr/>
        </p:nvSpPr>
        <p:spPr>
          <a:xfrm>
            <a:off x="7868356" y="5683204"/>
            <a:ext cx="3240000" cy="38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latin typeface="Century Gothic" panose="020B0502020202020204" pitchFamily="34" charset="0"/>
              </a:rPr>
              <a:t>RÍO ITENEZ O GUAPORÉ</a:t>
            </a:r>
          </a:p>
        </p:txBody>
      </p:sp>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9523" y="1513141"/>
            <a:ext cx="3093950" cy="3986121"/>
          </a:xfrm>
          <a:prstGeom prst="rect">
            <a:avLst/>
          </a:prstGeom>
        </p:spPr>
      </p:pic>
      <p:pic>
        <p:nvPicPr>
          <p:cNvPr id="5" name="Imagen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37130" y="1549945"/>
            <a:ext cx="3102451" cy="3986121"/>
          </a:xfrm>
          <a:prstGeom prst="rect">
            <a:avLst/>
          </a:prstGeom>
        </p:spPr>
      </p:pic>
      <p:pic>
        <p:nvPicPr>
          <p:cNvPr id="6" name="Imagen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84263" y="1509810"/>
            <a:ext cx="3080753" cy="3986121"/>
          </a:xfrm>
          <a:prstGeom prst="rect">
            <a:avLst/>
          </a:prstGeom>
        </p:spPr>
      </p:pic>
    </p:spTree>
    <p:extLst>
      <p:ext uri="{BB962C8B-B14F-4D97-AF65-F5344CB8AC3E}">
        <p14:creationId xmlns:p14="http://schemas.microsoft.com/office/powerpoint/2010/main" val="4092268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39"/>
          <p:cNvSpPr/>
          <p:nvPr/>
        </p:nvSpPr>
        <p:spPr>
          <a:xfrm>
            <a:off x="8314670" y="1830146"/>
            <a:ext cx="2658130" cy="3443341"/>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NUEVAS PUBLICACIONES Y ACTUALIZACIONES</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591572" y="126189"/>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41" name="Rectangle 3"/>
          <p:cNvSpPr/>
          <p:nvPr/>
        </p:nvSpPr>
        <p:spPr>
          <a:xfrm>
            <a:off x="642082" y="5645047"/>
            <a:ext cx="3240000" cy="38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Century Gothic" panose="020B0502020202020204" pitchFamily="34" charset="0"/>
              </a:rPr>
              <a:t>CUENCA DEL AMAZONAS</a:t>
            </a:r>
          </a:p>
        </p:txBody>
      </p:sp>
      <p:sp>
        <p:nvSpPr>
          <p:cNvPr id="42" name="Rectangle 7"/>
          <p:cNvSpPr/>
          <p:nvPr/>
        </p:nvSpPr>
        <p:spPr>
          <a:xfrm>
            <a:off x="642082" y="6067680"/>
            <a:ext cx="6717074"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Century Gothic" panose="020B0502020202020204" pitchFamily="34" charset="0"/>
              </a:rPr>
              <a:t>ACTUALIZADOS HASTA EL 30 DE NOVIEMBRE DEL 2018</a:t>
            </a:r>
          </a:p>
        </p:txBody>
      </p:sp>
      <p:sp>
        <p:nvSpPr>
          <p:cNvPr id="43" name="Rectangle 3"/>
          <p:cNvSpPr/>
          <p:nvPr/>
        </p:nvSpPr>
        <p:spPr>
          <a:xfrm>
            <a:off x="4119156" y="5643936"/>
            <a:ext cx="3240000" cy="38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Century Gothic" panose="020B0502020202020204" pitchFamily="34" charset="0"/>
              </a:rPr>
              <a:t>CUENCA CERRADA</a:t>
            </a:r>
          </a:p>
        </p:txBody>
      </p:sp>
      <p:sp>
        <p:nvSpPr>
          <p:cNvPr id="44" name="Rectangle 3"/>
          <p:cNvSpPr/>
          <p:nvPr/>
        </p:nvSpPr>
        <p:spPr>
          <a:xfrm>
            <a:off x="7970889" y="5643935"/>
            <a:ext cx="3240000" cy="38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Century Gothic" panose="020B0502020202020204" pitchFamily="34" charset="0"/>
              </a:rPr>
              <a:t>CUENCA DEL PLATA</a:t>
            </a:r>
          </a:p>
        </p:txBody>
      </p:sp>
      <p:sp>
        <p:nvSpPr>
          <p:cNvPr id="45" name="Rectangle 7"/>
          <p:cNvSpPr/>
          <p:nvPr/>
        </p:nvSpPr>
        <p:spPr>
          <a:xfrm>
            <a:off x="7970889" y="6075280"/>
            <a:ext cx="3240000"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Century Gothic" panose="020B0502020202020204" pitchFamily="34" charset="0"/>
              </a:rPr>
              <a:t>ACTUALIZADO HASTA EL 28 DE FEBRERO DEL 2019</a:t>
            </a:r>
          </a:p>
        </p:txBody>
      </p:sp>
      <p:pic>
        <p:nvPicPr>
          <p:cNvPr id="38" name="Imagen 3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982104" y="2290217"/>
            <a:ext cx="3300643" cy="2485910"/>
          </a:xfrm>
          <a:prstGeom prst="rect">
            <a:avLst/>
          </a:prstGeom>
        </p:spPr>
      </p:pic>
      <p:sp>
        <p:nvSpPr>
          <p:cNvPr id="16" name="Rectángulo 15"/>
          <p:cNvSpPr/>
          <p:nvPr/>
        </p:nvSpPr>
        <p:spPr>
          <a:xfrm>
            <a:off x="4460683" y="1824906"/>
            <a:ext cx="2658130" cy="3443341"/>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 name="Imagen 2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142055" y="2302544"/>
            <a:ext cx="3277142" cy="2484758"/>
          </a:xfrm>
          <a:prstGeom prst="rect">
            <a:avLst/>
          </a:prstGeom>
        </p:spPr>
      </p:pic>
      <p:sp>
        <p:nvSpPr>
          <p:cNvPr id="17" name="Rectángulo 16"/>
          <p:cNvSpPr/>
          <p:nvPr/>
        </p:nvSpPr>
        <p:spPr>
          <a:xfrm>
            <a:off x="846587" y="1824906"/>
            <a:ext cx="2658130" cy="3443341"/>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6" name="Imagen 3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537080" y="2325401"/>
            <a:ext cx="3277144" cy="2442350"/>
          </a:xfrm>
          <a:prstGeom prst="rect">
            <a:avLst/>
          </a:prstGeom>
        </p:spPr>
      </p:pic>
    </p:spTree>
    <p:extLst>
      <p:ext uri="{BB962C8B-B14F-4D97-AF65-F5344CB8AC3E}">
        <p14:creationId xmlns:p14="http://schemas.microsoft.com/office/powerpoint/2010/main" val="370364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NUEVAS PUBLICACIONES Y ACTUALIZACIONES</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591572" y="126189"/>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41" name="Rectangle 3"/>
          <p:cNvSpPr/>
          <p:nvPr/>
        </p:nvSpPr>
        <p:spPr>
          <a:xfrm>
            <a:off x="7675213" y="1590271"/>
            <a:ext cx="3240000" cy="38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rPr>
              <a:t>PLAN CARTOGRÁFICO 2019</a:t>
            </a:r>
          </a:p>
        </p:txBody>
      </p:sp>
      <p:pic>
        <p:nvPicPr>
          <p:cNvPr id="7" name="Imagen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20442" y="1323832"/>
            <a:ext cx="4469522" cy="5470494"/>
          </a:xfrm>
          <a:prstGeom prst="rect">
            <a:avLst/>
          </a:prstGeom>
        </p:spPr>
      </p:pic>
      <p:sp>
        <p:nvSpPr>
          <p:cNvPr id="20" name="Rectángulo 19"/>
          <p:cNvSpPr/>
          <p:nvPr/>
        </p:nvSpPr>
        <p:spPr>
          <a:xfrm>
            <a:off x="7675213" y="2263768"/>
            <a:ext cx="3240000" cy="414000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79224" y="2361063"/>
            <a:ext cx="3029803" cy="3930555"/>
          </a:xfrm>
          <a:prstGeom prst="rect">
            <a:avLst/>
          </a:prstGeom>
        </p:spPr>
      </p:pic>
    </p:spTree>
    <p:extLst>
      <p:ext uri="{BB962C8B-B14F-4D97-AF65-F5344CB8AC3E}">
        <p14:creationId xmlns:p14="http://schemas.microsoft.com/office/powerpoint/2010/main" val="370925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CREACIÓN DE CAPACIDADES</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591572" y="126189"/>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10" name="Rectangle 3"/>
          <p:cNvSpPr/>
          <p:nvPr/>
        </p:nvSpPr>
        <p:spPr>
          <a:xfrm>
            <a:off x="6299359" y="2085288"/>
            <a:ext cx="4516687" cy="125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Century Gothic" panose="020B0502020202020204" pitchFamily="34" charset="0"/>
              </a:rPr>
              <a:t>01 OFICIAL EN COMISIÓN</a:t>
            </a:r>
          </a:p>
          <a:p>
            <a:pPr algn="ctr" defTabSz="914400"/>
            <a:r>
              <a:rPr lang="en-US" b="1" dirty="0">
                <a:solidFill>
                  <a:prstClr val="white"/>
                </a:solidFill>
                <a:latin typeface="Century Gothic" panose="020B0502020202020204" pitchFamily="34" charset="0"/>
              </a:rPr>
              <a:t>LI CURSO DE PERFECCIONAMIENTO EN HIDROGRAFIA PARA OFICIALES</a:t>
            </a:r>
          </a:p>
          <a:p>
            <a:pPr algn="ctr" defTabSz="914400"/>
            <a:r>
              <a:rPr lang="en-US" b="1" dirty="0">
                <a:solidFill>
                  <a:prstClr val="white"/>
                </a:solidFill>
                <a:latin typeface="Century Gothic" panose="020B0502020202020204" pitchFamily="34" charset="0"/>
              </a:rPr>
              <a:t>BRASIL</a:t>
            </a:r>
          </a:p>
        </p:txBody>
      </p:sp>
      <p:sp>
        <p:nvSpPr>
          <p:cNvPr id="11" name="Rectangle 7"/>
          <p:cNvSpPr/>
          <p:nvPr/>
        </p:nvSpPr>
        <p:spPr>
          <a:xfrm>
            <a:off x="5577353" y="2467425"/>
            <a:ext cx="72200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Century Gothic" panose="020B0502020202020204" pitchFamily="34" charset="0"/>
              </a:rPr>
              <a:t>2018</a:t>
            </a:r>
          </a:p>
        </p:txBody>
      </p:sp>
      <p:pic>
        <p:nvPicPr>
          <p:cNvPr id="2" name="Imagen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2140" y="1323832"/>
            <a:ext cx="4094704" cy="2354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2140" y="3919701"/>
            <a:ext cx="4094703" cy="2684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3"/>
          <p:cNvSpPr/>
          <p:nvPr/>
        </p:nvSpPr>
        <p:spPr>
          <a:xfrm>
            <a:off x="6299359" y="4728923"/>
            <a:ext cx="4516687" cy="125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latin typeface="Century Gothic" panose="020B0502020202020204" pitchFamily="34" charset="0"/>
              </a:rPr>
              <a:t>01 OFICIAL EN COMISIÓN</a:t>
            </a:r>
          </a:p>
          <a:p>
            <a:pPr algn="ctr" defTabSz="914400"/>
            <a:r>
              <a:rPr lang="en-US" b="1" dirty="0">
                <a:solidFill>
                  <a:prstClr val="white"/>
                </a:solidFill>
                <a:latin typeface="Century Gothic" panose="020B0502020202020204" pitchFamily="34" charset="0"/>
              </a:rPr>
              <a:t>CURSO DE INFORMACIÓN DE SEGURIDAD MARITIMA </a:t>
            </a:r>
          </a:p>
          <a:p>
            <a:pPr algn="ctr" defTabSz="914400"/>
            <a:r>
              <a:rPr lang="en-US" b="1" dirty="0">
                <a:solidFill>
                  <a:prstClr val="white"/>
                </a:solidFill>
                <a:latin typeface="Century Gothic" panose="020B0502020202020204" pitchFamily="34" charset="0"/>
              </a:rPr>
              <a:t>NITEROI - BRASIL</a:t>
            </a:r>
          </a:p>
        </p:txBody>
      </p:sp>
      <p:sp>
        <p:nvSpPr>
          <p:cNvPr id="12" name="Rectangle 7"/>
          <p:cNvSpPr/>
          <p:nvPr/>
        </p:nvSpPr>
        <p:spPr>
          <a:xfrm>
            <a:off x="5577353" y="5111060"/>
            <a:ext cx="72200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Century Gothic" panose="020B0502020202020204" pitchFamily="34" charset="0"/>
              </a:rPr>
              <a:t>2018</a:t>
            </a:r>
          </a:p>
        </p:txBody>
      </p:sp>
    </p:spTree>
    <p:extLst>
      <p:ext uri="{BB962C8B-B14F-4D97-AF65-F5344CB8AC3E}">
        <p14:creationId xmlns:p14="http://schemas.microsoft.com/office/powerpoint/2010/main" val="3266342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CREACIÓN DE CAPACIDADES</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591572" y="126189"/>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10" name="Rectangle 3"/>
          <p:cNvSpPr/>
          <p:nvPr/>
        </p:nvSpPr>
        <p:spPr>
          <a:xfrm>
            <a:off x="6299359" y="2085289"/>
            <a:ext cx="4516687" cy="1146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rPr>
              <a:t>01 OFICIAL EN COMISIÓN</a:t>
            </a:r>
          </a:p>
          <a:p>
            <a:pPr algn="ctr" defTabSz="914400"/>
            <a:r>
              <a:rPr lang="en-US" b="1" dirty="0">
                <a:solidFill>
                  <a:prstClr val="white"/>
                </a:solidFill>
              </a:rPr>
              <a:t>01 SUBOFICIAL EN COMISIÓN</a:t>
            </a:r>
          </a:p>
          <a:p>
            <a:pPr algn="ctr" defTabSz="914400"/>
            <a:r>
              <a:rPr lang="en-US" b="1" dirty="0">
                <a:solidFill>
                  <a:prstClr val="white"/>
                </a:solidFill>
              </a:rPr>
              <a:t>CURSO ACTUALIZACIÓN HYPACK</a:t>
            </a:r>
          </a:p>
          <a:p>
            <a:pPr algn="ctr" defTabSz="914400"/>
            <a:r>
              <a:rPr lang="en-US" b="1" dirty="0">
                <a:solidFill>
                  <a:prstClr val="white"/>
                </a:solidFill>
              </a:rPr>
              <a:t>SSN6</a:t>
            </a:r>
          </a:p>
        </p:txBody>
      </p:sp>
      <p:sp>
        <p:nvSpPr>
          <p:cNvPr id="11" name="Rectangle 7"/>
          <p:cNvSpPr/>
          <p:nvPr/>
        </p:nvSpPr>
        <p:spPr>
          <a:xfrm>
            <a:off x="5577353" y="2467425"/>
            <a:ext cx="72200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Arial Black" panose="020B0A04020102020204" pitchFamily="34" charset="0"/>
              </a:rPr>
              <a:t>2018</a:t>
            </a:r>
          </a:p>
        </p:txBody>
      </p:sp>
      <p:sp>
        <p:nvSpPr>
          <p:cNvPr id="9" name="Rectangle 3"/>
          <p:cNvSpPr/>
          <p:nvPr/>
        </p:nvSpPr>
        <p:spPr>
          <a:xfrm>
            <a:off x="6299359" y="4719402"/>
            <a:ext cx="4516687" cy="125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rPr>
              <a:t>CURSO DE CAPACITACION MANEJO DE HYPACK, A CARGO DE LA EMPRESAEMPRESA MERTIND LTDA.</a:t>
            </a:r>
          </a:p>
        </p:txBody>
      </p:sp>
      <p:sp>
        <p:nvSpPr>
          <p:cNvPr id="12" name="Rectangle 7"/>
          <p:cNvSpPr/>
          <p:nvPr/>
        </p:nvSpPr>
        <p:spPr>
          <a:xfrm>
            <a:off x="5577353" y="5101540"/>
            <a:ext cx="72200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Arial Black" panose="020B0A04020102020204" pitchFamily="34" charset="0"/>
              </a:rPr>
              <a:t>2018</a:t>
            </a:r>
          </a:p>
        </p:txBody>
      </p:sp>
      <p:pic>
        <p:nvPicPr>
          <p:cNvPr id="15" name="Imagen 14"/>
          <p:cNvPicPr/>
          <p:nvPr/>
        </p:nvPicPr>
        <p:blipFill rotWithShape="1">
          <a:blip r:embed="rId4" cstate="email">
            <a:extLst>
              <a:ext uri="{28A0092B-C50C-407E-A947-70E740481C1C}">
                <a14:useLocalDpi xmlns:a14="http://schemas.microsoft.com/office/drawing/2010/main"/>
              </a:ext>
            </a:extLst>
          </a:blip>
          <a:srcRect/>
          <a:stretch/>
        </p:blipFill>
        <p:spPr>
          <a:xfrm>
            <a:off x="1004627" y="1568082"/>
            <a:ext cx="3606800" cy="2292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Imagen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04627" y="4336108"/>
            <a:ext cx="3681871" cy="2145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899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CREACIÓN DE CAPACIDADES</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591572" y="126189"/>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10" name="Rectangle 3"/>
          <p:cNvSpPr/>
          <p:nvPr/>
        </p:nvSpPr>
        <p:spPr>
          <a:xfrm>
            <a:off x="6492542" y="1840590"/>
            <a:ext cx="4516687" cy="1146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rPr>
              <a:t>02 SUBOFICIALES RECIBIERON CAPACITACIÓN DE MANTENIMIENTO DE EQUIPOS TOPOGRÁFICOS Y GEODESICOS EN EL INSTITUTO GEORÁFICO MILITAR DE BOLIVIA</a:t>
            </a:r>
          </a:p>
        </p:txBody>
      </p:sp>
      <p:sp>
        <p:nvSpPr>
          <p:cNvPr id="11" name="Rectangle 7"/>
          <p:cNvSpPr/>
          <p:nvPr/>
        </p:nvSpPr>
        <p:spPr>
          <a:xfrm>
            <a:off x="5770536" y="2222726"/>
            <a:ext cx="72200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Arial Black" panose="020B0A04020102020204" pitchFamily="34" charset="0"/>
              </a:rPr>
              <a:t>2019</a:t>
            </a:r>
          </a:p>
        </p:txBody>
      </p:sp>
      <p:sp>
        <p:nvSpPr>
          <p:cNvPr id="9" name="Rectangle 3"/>
          <p:cNvSpPr/>
          <p:nvPr/>
        </p:nvSpPr>
        <p:spPr>
          <a:xfrm>
            <a:off x="6492542" y="4088333"/>
            <a:ext cx="4516687" cy="125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01 OFICIAL EN COMISIÓN CURSO DE PERFECCIONAMIENTO EN HIDROGRAFIA PARA OFICIALES BRASIL (CAHO)</a:t>
            </a:r>
          </a:p>
        </p:txBody>
      </p:sp>
      <p:sp>
        <p:nvSpPr>
          <p:cNvPr id="12" name="Rectangle 7"/>
          <p:cNvSpPr/>
          <p:nvPr/>
        </p:nvSpPr>
        <p:spPr>
          <a:xfrm>
            <a:off x="5770536" y="4353058"/>
            <a:ext cx="722006" cy="740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Arial Black" panose="020B0A04020102020204" pitchFamily="34" charset="0"/>
              </a:rPr>
              <a:t>2018 y 2019</a:t>
            </a:r>
          </a:p>
        </p:txBody>
      </p:sp>
      <p:sp>
        <p:nvSpPr>
          <p:cNvPr id="13" name="Rectangle 3"/>
          <p:cNvSpPr/>
          <p:nvPr/>
        </p:nvSpPr>
        <p:spPr>
          <a:xfrm>
            <a:off x="3723216" y="5973585"/>
            <a:ext cx="4917281" cy="494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s-BO" sz="1400" b="1" dirty="0">
                <a:solidFill>
                  <a:prstClr val="white"/>
                </a:solidFill>
              </a:rPr>
              <a:t>EN EL SNHN CADA AÑO SE REALIZAN CURSOS DE CAPACITACIÓN Y ACTUALIZACIÓN AL PERSONAL TÉCNICO</a:t>
            </a:r>
          </a:p>
        </p:txBody>
      </p:sp>
      <p:sp>
        <p:nvSpPr>
          <p:cNvPr id="14" name="Rectangle 7"/>
          <p:cNvSpPr/>
          <p:nvPr/>
        </p:nvSpPr>
        <p:spPr>
          <a:xfrm>
            <a:off x="3001210" y="5973584"/>
            <a:ext cx="72200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Arial Black" panose="020B0A04020102020204" pitchFamily="34" charset="0"/>
              </a:rPr>
              <a:t>2019</a:t>
            </a:r>
          </a:p>
        </p:txBody>
      </p:sp>
      <p:pic>
        <p:nvPicPr>
          <p:cNvPr id="2" name="Imagen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03546" y="3716828"/>
            <a:ext cx="3600000" cy="2052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8648" y="1384540"/>
            <a:ext cx="3103809" cy="2192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321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ACTIVIDADES HIDROMETRICAS</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591572" y="126189"/>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13" name="Rectangle 3"/>
          <p:cNvSpPr/>
          <p:nvPr/>
        </p:nvSpPr>
        <p:spPr>
          <a:xfrm>
            <a:off x="283335" y="5952964"/>
            <a:ext cx="11526592" cy="685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prstClr val="white"/>
                </a:solidFill>
                <a:latin typeface="Century Gothic" panose="020B0502020202020204" pitchFamily="34" charset="0"/>
              </a:rPr>
              <a:t>REGISTRO, MONITOREO Y ANÁLISIS HIDROLÓGICO DE LA RED HIDROMÉTRICA CONFORMADA POR 45 ESTACIONES DE LA ARMADA BOLIVIANA (DISTRIBUIDAS EN TODO EL TERRITORIO BOLIVIANO).</a:t>
            </a:r>
          </a:p>
        </p:txBody>
      </p:sp>
      <p:pic>
        <p:nvPicPr>
          <p:cNvPr id="15" name="Imagen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27628" y="1519385"/>
            <a:ext cx="2993527" cy="423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59006" y="1519384"/>
            <a:ext cx="2991658" cy="423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79955" y="1519384"/>
            <a:ext cx="3129937" cy="42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226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OTRAS ACTIVIDADES</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591572" y="126189"/>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5" name="Rectangle 3"/>
          <p:cNvSpPr/>
          <p:nvPr/>
        </p:nvSpPr>
        <p:spPr>
          <a:xfrm>
            <a:off x="2587177" y="1878461"/>
            <a:ext cx="7677284" cy="1146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s-BO" b="1" dirty="0">
                <a:solidFill>
                  <a:prstClr val="white"/>
                </a:solidFill>
              </a:rPr>
              <a:t>ELABORACIÓN Y PRESENTACIÓN DEL ANTEPROYECTO DE LEY HIDROGRÁFICA</a:t>
            </a:r>
          </a:p>
        </p:txBody>
      </p:sp>
      <p:sp>
        <p:nvSpPr>
          <p:cNvPr id="6" name="Rectangle 7"/>
          <p:cNvSpPr/>
          <p:nvPr/>
        </p:nvSpPr>
        <p:spPr>
          <a:xfrm>
            <a:off x="1865171" y="2260597"/>
            <a:ext cx="72200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Arial Black" panose="020B0A04020102020204" pitchFamily="34" charset="0"/>
              </a:rPr>
              <a:t>2019</a:t>
            </a:r>
          </a:p>
        </p:txBody>
      </p:sp>
      <p:sp>
        <p:nvSpPr>
          <p:cNvPr id="7" name="Rectangle 3"/>
          <p:cNvSpPr/>
          <p:nvPr/>
        </p:nvSpPr>
        <p:spPr>
          <a:xfrm>
            <a:off x="2587177" y="3472324"/>
            <a:ext cx="7677284" cy="11277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s-BO" b="1" dirty="0">
                <a:solidFill>
                  <a:prstClr val="white"/>
                </a:solidFill>
              </a:rPr>
              <a:t>APROBACIÓN DEL PLAN CARTOGRÁFICO DEL SNHN</a:t>
            </a:r>
          </a:p>
        </p:txBody>
      </p:sp>
      <p:sp>
        <p:nvSpPr>
          <p:cNvPr id="8" name="Rectangle 7"/>
          <p:cNvSpPr/>
          <p:nvPr/>
        </p:nvSpPr>
        <p:spPr>
          <a:xfrm>
            <a:off x="1865171" y="3745604"/>
            <a:ext cx="72200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Arial Black" panose="020B0A04020102020204" pitchFamily="34" charset="0"/>
              </a:rPr>
              <a:t>2019</a:t>
            </a:r>
          </a:p>
        </p:txBody>
      </p:sp>
      <p:sp>
        <p:nvSpPr>
          <p:cNvPr id="9" name="Rectangle 3"/>
          <p:cNvSpPr/>
          <p:nvPr/>
        </p:nvSpPr>
        <p:spPr>
          <a:xfrm>
            <a:off x="2587177" y="4960473"/>
            <a:ext cx="7677284" cy="1171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s-BO" b="1" dirty="0">
                <a:solidFill>
                  <a:prstClr val="white"/>
                </a:solidFill>
              </a:rPr>
              <a:t>PARTICIPACIÓN COMO ENTE ASESOR EN TEMAS TÉCNICOS EN LA COMISIÓN NACIONAL SOBRE TEMAS DEL CIH Y EN OTROS TEMAS DE RECURSOS HÍDRICOS</a:t>
            </a:r>
          </a:p>
        </p:txBody>
      </p:sp>
      <p:sp>
        <p:nvSpPr>
          <p:cNvPr id="10" name="Rectangle 7"/>
          <p:cNvSpPr/>
          <p:nvPr/>
        </p:nvSpPr>
        <p:spPr>
          <a:xfrm>
            <a:off x="1865171" y="5299068"/>
            <a:ext cx="72200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Arial Black" panose="020B0A04020102020204" pitchFamily="34" charset="0"/>
              </a:rPr>
              <a:t>2019</a:t>
            </a:r>
          </a:p>
        </p:txBody>
      </p:sp>
    </p:spTree>
    <p:extLst>
      <p:ext uri="{BB962C8B-B14F-4D97-AF65-F5344CB8AC3E}">
        <p14:creationId xmlns:p14="http://schemas.microsoft.com/office/powerpoint/2010/main" val="111570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a:off x="3946359" y="4171027"/>
            <a:ext cx="1490023" cy="533452"/>
          </a:xfrm>
          <a:prstGeom prst="line">
            <a:avLst/>
          </a:prstGeom>
          <a:noFill/>
          <a:ln w="57150" cap="rnd">
            <a:solidFill>
              <a:srgbClr val="003366"/>
            </a:solidFill>
            <a:prstDash val="sysDot"/>
            <a:round/>
            <a:headEnd/>
            <a:tailEnd/>
          </a:ln>
        </p:spPr>
        <p:txBody>
          <a:bodyPr/>
          <a:lstStyle/>
          <a:p>
            <a:endParaRPr lang="es-BO"/>
          </a:p>
        </p:txBody>
      </p:sp>
      <p:sp>
        <p:nvSpPr>
          <p:cNvPr id="5" name="Line 4"/>
          <p:cNvSpPr>
            <a:spLocks noChangeShapeType="1"/>
          </p:cNvSpPr>
          <p:nvPr/>
        </p:nvSpPr>
        <p:spPr bwMode="auto">
          <a:xfrm flipV="1">
            <a:off x="3689684" y="1479791"/>
            <a:ext cx="1373301" cy="921771"/>
          </a:xfrm>
          <a:prstGeom prst="line">
            <a:avLst/>
          </a:prstGeom>
          <a:noFill/>
          <a:ln w="57150" cap="rnd">
            <a:solidFill>
              <a:srgbClr val="003366"/>
            </a:solidFill>
            <a:prstDash val="sysDot"/>
            <a:round/>
            <a:headEnd/>
            <a:tailEnd/>
          </a:ln>
        </p:spPr>
        <p:txBody>
          <a:bodyPr/>
          <a:lstStyle/>
          <a:p>
            <a:endParaRPr lang="es-BO"/>
          </a:p>
        </p:txBody>
      </p:sp>
      <p:sp>
        <p:nvSpPr>
          <p:cNvPr id="6" name="Line 7"/>
          <p:cNvSpPr>
            <a:spLocks noChangeShapeType="1"/>
          </p:cNvSpPr>
          <p:nvPr/>
        </p:nvSpPr>
        <p:spPr bwMode="auto">
          <a:xfrm flipV="1">
            <a:off x="3818021" y="2237581"/>
            <a:ext cx="1618361" cy="595081"/>
          </a:xfrm>
          <a:prstGeom prst="line">
            <a:avLst/>
          </a:prstGeom>
          <a:noFill/>
          <a:ln w="57150" cap="rnd">
            <a:solidFill>
              <a:srgbClr val="003366"/>
            </a:solidFill>
            <a:prstDash val="sysDot"/>
            <a:round/>
            <a:headEnd/>
            <a:tailEnd/>
          </a:ln>
        </p:spPr>
        <p:txBody>
          <a:bodyPr/>
          <a:lstStyle/>
          <a:p>
            <a:endParaRPr lang="es-BO"/>
          </a:p>
        </p:txBody>
      </p:sp>
      <p:sp>
        <p:nvSpPr>
          <p:cNvPr id="7" name="Line 8"/>
          <p:cNvSpPr>
            <a:spLocks noChangeShapeType="1"/>
          </p:cNvSpPr>
          <p:nvPr/>
        </p:nvSpPr>
        <p:spPr bwMode="auto">
          <a:xfrm flipV="1">
            <a:off x="3946359" y="3054427"/>
            <a:ext cx="1597074" cy="234774"/>
          </a:xfrm>
          <a:prstGeom prst="line">
            <a:avLst/>
          </a:prstGeom>
          <a:noFill/>
          <a:ln w="57150" cap="rnd">
            <a:solidFill>
              <a:srgbClr val="003366"/>
            </a:solidFill>
            <a:prstDash val="sysDot"/>
            <a:round/>
            <a:headEnd/>
            <a:tailEnd/>
          </a:ln>
        </p:spPr>
        <p:txBody>
          <a:bodyPr/>
          <a:lstStyle/>
          <a:p>
            <a:endParaRPr lang="es-BO"/>
          </a:p>
        </p:txBody>
      </p:sp>
      <p:sp>
        <p:nvSpPr>
          <p:cNvPr id="8" name="AutoShape 22"/>
          <p:cNvSpPr>
            <a:spLocks noChangeArrowheads="1"/>
          </p:cNvSpPr>
          <p:nvPr/>
        </p:nvSpPr>
        <p:spPr bwMode="gray">
          <a:xfrm>
            <a:off x="5157458" y="1135632"/>
            <a:ext cx="4760913" cy="462822"/>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ES" altLang="es-ES"/>
          </a:p>
        </p:txBody>
      </p:sp>
      <p:sp>
        <p:nvSpPr>
          <p:cNvPr id="9" name="Rectangle 23"/>
          <p:cNvSpPr>
            <a:spLocks noChangeArrowheads="1"/>
          </p:cNvSpPr>
          <p:nvPr/>
        </p:nvSpPr>
        <p:spPr bwMode="auto">
          <a:xfrm>
            <a:off x="5489676" y="1203495"/>
            <a:ext cx="4351384" cy="369332"/>
          </a:xfrm>
          <a:prstGeom prst="rect">
            <a:avLst/>
          </a:prstGeom>
          <a:noFill/>
          <a:ln w="9525">
            <a:noFill/>
            <a:miter lim="800000"/>
            <a:headEnd/>
            <a:tailEnd/>
          </a:ln>
        </p:spPr>
        <p:txBody>
          <a:bodyPr wrap="none">
            <a:spAutoFit/>
          </a:bodyPr>
          <a:lstStyle/>
          <a:p>
            <a:r>
              <a:rPr lang="es-BO" altLang="es-ES" b="1" dirty="0">
                <a:solidFill>
                  <a:srgbClr val="000000"/>
                </a:solidFill>
              </a:rPr>
              <a:t>Levantamientos Hidrográficos, 2017 – 2019.</a:t>
            </a:r>
          </a:p>
        </p:txBody>
      </p:sp>
      <p:sp>
        <p:nvSpPr>
          <p:cNvPr id="10" name="AutoShape 24"/>
          <p:cNvSpPr>
            <a:spLocks noChangeArrowheads="1"/>
          </p:cNvSpPr>
          <p:nvPr/>
        </p:nvSpPr>
        <p:spPr bwMode="gray">
          <a:xfrm>
            <a:off x="5462475" y="1939828"/>
            <a:ext cx="4768850" cy="462822"/>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ES" altLang="es-ES"/>
          </a:p>
        </p:txBody>
      </p:sp>
      <p:sp>
        <p:nvSpPr>
          <p:cNvPr id="11" name="Rectangle 25"/>
          <p:cNvSpPr>
            <a:spLocks noChangeArrowheads="1"/>
          </p:cNvSpPr>
          <p:nvPr/>
        </p:nvSpPr>
        <p:spPr bwMode="auto">
          <a:xfrm>
            <a:off x="5913610" y="2008690"/>
            <a:ext cx="3581750" cy="369332"/>
          </a:xfrm>
          <a:prstGeom prst="rect">
            <a:avLst/>
          </a:prstGeom>
          <a:noFill/>
          <a:ln w="9525">
            <a:noFill/>
            <a:miter lim="800000"/>
            <a:headEnd/>
            <a:tailEnd/>
          </a:ln>
        </p:spPr>
        <p:txBody>
          <a:bodyPr wrap="none">
            <a:spAutoFit/>
          </a:bodyPr>
          <a:lstStyle/>
          <a:p>
            <a:r>
              <a:rPr lang="es-BO" altLang="es-ES" b="1" dirty="0">
                <a:solidFill>
                  <a:srgbClr val="000000"/>
                </a:solidFill>
              </a:rPr>
              <a:t>Nuevas Ediciones y Actualizaciones.</a:t>
            </a:r>
          </a:p>
        </p:txBody>
      </p:sp>
      <p:sp>
        <p:nvSpPr>
          <p:cNvPr id="12" name="Oval 27"/>
          <p:cNvSpPr>
            <a:spLocks noChangeArrowheads="1"/>
          </p:cNvSpPr>
          <p:nvPr/>
        </p:nvSpPr>
        <p:spPr bwMode="gray">
          <a:xfrm>
            <a:off x="5013595" y="1276528"/>
            <a:ext cx="228600" cy="216384"/>
          </a:xfrm>
          <a:prstGeom prst="ellipse">
            <a:avLst/>
          </a:prstGeom>
          <a:gradFill rotWithShape="1">
            <a:gsLst>
              <a:gs pos="0">
                <a:srgbClr val="DCDC48"/>
              </a:gs>
              <a:gs pos="100000">
                <a:srgbClr val="939330"/>
              </a:gs>
            </a:gsLst>
            <a:path path="shape">
              <a:fillToRect l="50000" t="50000" r="50000" b="50000"/>
            </a:path>
          </a:gradFill>
          <a:ln w="19050">
            <a:solidFill>
              <a:srgbClr val="FFC000"/>
            </a:solidFill>
            <a:round/>
            <a:headEnd/>
            <a:tailEnd/>
          </a:ln>
          <a:effectLst>
            <a:glow rad="228600">
              <a:schemeClr val="accent2">
                <a:satMod val="175000"/>
                <a:alpha val="40000"/>
              </a:schemeClr>
            </a:glow>
            <a:outerShdw dist="63500" dir="2212194" algn="ctr" rotWithShape="0">
              <a:schemeClr val="bg2">
                <a:alpha val="50000"/>
              </a:schemeClr>
            </a:outerShdw>
          </a:effectLst>
        </p:spPr>
        <p:txBody>
          <a:bodyPr wrap="none" anchor="ctr"/>
          <a:lstStyle/>
          <a:p>
            <a:endParaRPr lang="es-ES" altLang="es-ES"/>
          </a:p>
        </p:txBody>
      </p:sp>
      <p:sp>
        <p:nvSpPr>
          <p:cNvPr id="13" name="AutoShape 29"/>
          <p:cNvSpPr>
            <a:spLocks noChangeArrowheads="1"/>
          </p:cNvSpPr>
          <p:nvPr/>
        </p:nvSpPr>
        <p:spPr bwMode="gray">
          <a:xfrm>
            <a:off x="5543432" y="2751930"/>
            <a:ext cx="5113682" cy="462822"/>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ES" altLang="es-ES"/>
          </a:p>
        </p:txBody>
      </p:sp>
      <p:sp>
        <p:nvSpPr>
          <p:cNvPr id="14" name="Rectangle 33"/>
          <p:cNvSpPr>
            <a:spLocks noChangeArrowheads="1"/>
          </p:cNvSpPr>
          <p:nvPr/>
        </p:nvSpPr>
        <p:spPr bwMode="auto">
          <a:xfrm>
            <a:off x="5755088" y="2814283"/>
            <a:ext cx="5043539" cy="369332"/>
          </a:xfrm>
          <a:prstGeom prst="rect">
            <a:avLst/>
          </a:prstGeom>
          <a:noFill/>
          <a:ln w="9525">
            <a:noFill/>
            <a:miter lim="800000"/>
            <a:headEnd/>
            <a:tailEnd/>
          </a:ln>
        </p:spPr>
        <p:txBody>
          <a:bodyPr wrap="square">
            <a:spAutoFit/>
          </a:bodyPr>
          <a:lstStyle/>
          <a:p>
            <a:r>
              <a:rPr lang="es-BO" altLang="es-ES" b="1" dirty="0">
                <a:solidFill>
                  <a:srgbClr val="000000"/>
                </a:solidFill>
              </a:rPr>
              <a:t>Nuevas Publicaciones Náuticas y Actualizaciones.</a:t>
            </a:r>
          </a:p>
        </p:txBody>
      </p:sp>
      <p:sp>
        <p:nvSpPr>
          <p:cNvPr id="25" name="Line 7"/>
          <p:cNvSpPr>
            <a:spLocks noChangeShapeType="1"/>
          </p:cNvSpPr>
          <p:nvPr/>
        </p:nvSpPr>
        <p:spPr bwMode="auto">
          <a:xfrm>
            <a:off x="3818020" y="4624058"/>
            <a:ext cx="1285753" cy="810629"/>
          </a:xfrm>
          <a:prstGeom prst="line">
            <a:avLst/>
          </a:prstGeom>
          <a:noFill/>
          <a:ln w="57150" cap="rnd">
            <a:solidFill>
              <a:srgbClr val="003366"/>
            </a:solidFill>
            <a:prstDash val="sysDot"/>
            <a:round/>
            <a:headEnd/>
            <a:tailEnd/>
          </a:ln>
        </p:spPr>
        <p:txBody>
          <a:bodyPr/>
          <a:lstStyle/>
          <a:p>
            <a:endParaRPr lang="es-BO"/>
          </a:p>
        </p:txBody>
      </p:sp>
      <p:sp>
        <p:nvSpPr>
          <p:cNvPr id="26" name="AutoShape 24"/>
          <p:cNvSpPr>
            <a:spLocks noChangeArrowheads="1"/>
          </p:cNvSpPr>
          <p:nvPr/>
        </p:nvSpPr>
        <p:spPr bwMode="gray">
          <a:xfrm>
            <a:off x="5345266" y="4500840"/>
            <a:ext cx="4768850" cy="462822"/>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ES" altLang="es-ES"/>
          </a:p>
        </p:txBody>
      </p:sp>
      <p:sp>
        <p:nvSpPr>
          <p:cNvPr id="27" name="Oval 27"/>
          <p:cNvSpPr>
            <a:spLocks noChangeArrowheads="1"/>
          </p:cNvSpPr>
          <p:nvPr/>
        </p:nvSpPr>
        <p:spPr bwMode="gray">
          <a:xfrm>
            <a:off x="5345266" y="2070608"/>
            <a:ext cx="228600" cy="216384"/>
          </a:xfrm>
          <a:prstGeom prst="ellipse">
            <a:avLst/>
          </a:prstGeom>
          <a:gradFill rotWithShape="1">
            <a:gsLst>
              <a:gs pos="0">
                <a:srgbClr val="DCDC48"/>
              </a:gs>
              <a:gs pos="100000">
                <a:srgbClr val="939330"/>
              </a:gs>
            </a:gsLst>
            <a:path path="shape">
              <a:fillToRect l="50000" t="50000" r="50000" b="50000"/>
            </a:path>
          </a:gradFill>
          <a:ln w="19050">
            <a:solidFill>
              <a:srgbClr val="FFC000"/>
            </a:solidFill>
            <a:round/>
            <a:headEnd/>
            <a:tailEnd/>
          </a:ln>
          <a:effectLst>
            <a:glow rad="228600">
              <a:schemeClr val="accent2">
                <a:satMod val="175000"/>
                <a:alpha val="40000"/>
              </a:schemeClr>
            </a:glow>
            <a:outerShdw dist="63500" dir="2212194" algn="ctr" rotWithShape="0">
              <a:schemeClr val="bg2">
                <a:alpha val="50000"/>
              </a:schemeClr>
            </a:outerShdw>
          </a:effectLst>
        </p:spPr>
        <p:txBody>
          <a:bodyPr wrap="none" anchor="ctr"/>
          <a:lstStyle/>
          <a:p>
            <a:endParaRPr lang="es-ES" altLang="es-ES"/>
          </a:p>
        </p:txBody>
      </p:sp>
      <p:sp>
        <p:nvSpPr>
          <p:cNvPr id="28" name="Oval 27"/>
          <p:cNvSpPr>
            <a:spLocks noChangeArrowheads="1"/>
          </p:cNvSpPr>
          <p:nvPr/>
        </p:nvSpPr>
        <p:spPr bwMode="gray">
          <a:xfrm>
            <a:off x="5499144" y="2868202"/>
            <a:ext cx="228600" cy="216384"/>
          </a:xfrm>
          <a:prstGeom prst="ellipse">
            <a:avLst/>
          </a:prstGeom>
          <a:gradFill rotWithShape="1">
            <a:gsLst>
              <a:gs pos="0">
                <a:srgbClr val="DCDC48"/>
              </a:gs>
              <a:gs pos="100000">
                <a:srgbClr val="939330"/>
              </a:gs>
            </a:gsLst>
            <a:path path="shape">
              <a:fillToRect l="50000" t="50000" r="50000" b="50000"/>
            </a:path>
          </a:gradFill>
          <a:ln w="19050">
            <a:solidFill>
              <a:srgbClr val="FFC000"/>
            </a:solidFill>
            <a:round/>
            <a:headEnd/>
            <a:tailEnd/>
          </a:ln>
          <a:effectLst>
            <a:glow rad="228600">
              <a:schemeClr val="accent2">
                <a:satMod val="175000"/>
                <a:alpha val="40000"/>
              </a:schemeClr>
            </a:glow>
            <a:outerShdw dist="63500" dir="2212194" algn="ctr" rotWithShape="0">
              <a:schemeClr val="bg2">
                <a:alpha val="50000"/>
              </a:schemeClr>
            </a:outerShdw>
          </a:effectLst>
        </p:spPr>
        <p:txBody>
          <a:bodyPr wrap="none" anchor="ctr"/>
          <a:lstStyle/>
          <a:p>
            <a:endParaRPr lang="es-ES" altLang="es-ES"/>
          </a:p>
        </p:txBody>
      </p:sp>
      <p:sp>
        <p:nvSpPr>
          <p:cNvPr id="30" name="Oval 27"/>
          <p:cNvSpPr>
            <a:spLocks noChangeArrowheads="1"/>
          </p:cNvSpPr>
          <p:nvPr/>
        </p:nvSpPr>
        <p:spPr bwMode="gray">
          <a:xfrm>
            <a:off x="5387121" y="4624059"/>
            <a:ext cx="228600" cy="216384"/>
          </a:xfrm>
          <a:prstGeom prst="ellipse">
            <a:avLst/>
          </a:prstGeom>
          <a:gradFill rotWithShape="1">
            <a:gsLst>
              <a:gs pos="0">
                <a:srgbClr val="DCDC48"/>
              </a:gs>
              <a:gs pos="100000">
                <a:srgbClr val="939330"/>
              </a:gs>
            </a:gsLst>
            <a:path path="shape">
              <a:fillToRect l="50000" t="50000" r="50000" b="50000"/>
            </a:path>
          </a:gradFill>
          <a:ln w="19050">
            <a:solidFill>
              <a:srgbClr val="FFC000"/>
            </a:solidFill>
            <a:round/>
            <a:headEnd/>
            <a:tailEnd/>
          </a:ln>
          <a:effectLst>
            <a:glow rad="228600">
              <a:schemeClr val="accent2">
                <a:satMod val="175000"/>
                <a:alpha val="40000"/>
              </a:schemeClr>
            </a:glow>
            <a:outerShdw dist="63500" dir="2212194" algn="ctr" rotWithShape="0">
              <a:schemeClr val="bg2">
                <a:alpha val="50000"/>
              </a:schemeClr>
            </a:outerShdw>
          </a:effectLst>
        </p:spPr>
        <p:txBody>
          <a:bodyPr wrap="none" anchor="ctr"/>
          <a:lstStyle/>
          <a:p>
            <a:endParaRPr lang="es-ES" altLang="es-ES"/>
          </a:p>
        </p:txBody>
      </p:sp>
      <p:sp>
        <p:nvSpPr>
          <p:cNvPr id="31" name="AutoShape 29"/>
          <p:cNvSpPr>
            <a:spLocks noChangeArrowheads="1"/>
          </p:cNvSpPr>
          <p:nvPr/>
        </p:nvSpPr>
        <p:spPr bwMode="gray">
          <a:xfrm>
            <a:off x="5563288" y="3626385"/>
            <a:ext cx="4764088" cy="462822"/>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ES" altLang="es-ES"/>
          </a:p>
        </p:txBody>
      </p:sp>
      <p:sp>
        <p:nvSpPr>
          <p:cNvPr id="32" name="Oval 27"/>
          <p:cNvSpPr>
            <a:spLocks noChangeArrowheads="1"/>
          </p:cNvSpPr>
          <p:nvPr/>
        </p:nvSpPr>
        <p:spPr bwMode="gray">
          <a:xfrm>
            <a:off x="5519000" y="3742657"/>
            <a:ext cx="228600" cy="216384"/>
          </a:xfrm>
          <a:prstGeom prst="ellipse">
            <a:avLst/>
          </a:prstGeom>
          <a:gradFill rotWithShape="1">
            <a:gsLst>
              <a:gs pos="0">
                <a:srgbClr val="DCDC48"/>
              </a:gs>
              <a:gs pos="100000">
                <a:srgbClr val="939330"/>
              </a:gs>
            </a:gsLst>
            <a:path path="shape">
              <a:fillToRect l="50000" t="50000" r="50000" b="50000"/>
            </a:path>
          </a:gradFill>
          <a:ln w="19050">
            <a:solidFill>
              <a:srgbClr val="FFC000"/>
            </a:solidFill>
            <a:round/>
            <a:headEnd/>
            <a:tailEnd/>
          </a:ln>
          <a:effectLst>
            <a:glow rad="228600">
              <a:schemeClr val="accent2">
                <a:satMod val="175000"/>
                <a:alpha val="40000"/>
              </a:schemeClr>
            </a:glow>
            <a:outerShdw dist="63500" dir="2212194" algn="ctr" rotWithShape="0">
              <a:schemeClr val="bg2">
                <a:alpha val="50000"/>
              </a:schemeClr>
            </a:outerShdw>
          </a:effectLst>
        </p:spPr>
        <p:txBody>
          <a:bodyPr wrap="none" anchor="ctr"/>
          <a:lstStyle/>
          <a:p>
            <a:endParaRPr lang="es-ES" altLang="es-ES"/>
          </a:p>
        </p:txBody>
      </p:sp>
      <p:sp>
        <p:nvSpPr>
          <p:cNvPr id="33" name="AutoShape 24"/>
          <p:cNvSpPr>
            <a:spLocks noChangeArrowheads="1"/>
          </p:cNvSpPr>
          <p:nvPr/>
        </p:nvSpPr>
        <p:spPr bwMode="gray">
          <a:xfrm>
            <a:off x="5062985" y="5293475"/>
            <a:ext cx="4768850" cy="462822"/>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ES" altLang="es-ES"/>
          </a:p>
        </p:txBody>
      </p:sp>
      <p:sp>
        <p:nvSpPr>
          <p:cNvPr id="34" name="Oval 27"/>
          <p:cNvSpPr>
            <a:spLocks noChangeArrowheads="1"/>
          </p:cNvSpPr>
          <p:nvPr/>
        </p:nvSpPr>
        <p:spPr bwMode="gray">
          <a:xfrm>
            <a:off x="5055450" y="5434688"/>
            <a:ext cx="228600" cy="216384"/>
          </a:xfrm>
          <a:prstGeom prst="ellipse">
            <a:avLst/>
          </a:prstGeom>
          <a:gradFill rotWithShape="1">
            <a:gsLst>
              <a:gs pos="0">
                <a:srgbClr val="DCDC48"/>
              </a:gs>
              <a:gs pos="100000">
                <a:srgbClr val="939330"/>
              </a:gs>
            </a:gsLst>
            <a:path path="shape">
              <a:fillToRect l="50000" t="50000" r="50000" b="50000"/>
            </a:path>
          </a:gradFill>
          <a:ln w="19050">
            <a:solidFill>
              <a:srgbClr val="FFC000"/>
            </a:solidFill>
            <a:round/>
            <a:headEnd/>
            <a:tailEnd/>
          </a:ln>
          <a:effectLst>
            <a:glow rad="228600">
              <a:schemeClr val="accent2">
                <a:satMod val="175000"/>
                <a:alpha val="40000"/>
              </a:schemeClr>
            </a:glow>
            <a:outerShdw dist="63500" dir="2212194" algn="ctr" rotWithShape="0">
              <a:schemeClr val="bg2">
                <a:alpha val="50000"/>
              </a:schemeClr>
            </a:outerShdw>
          </a:effectLst>
        </p:spPr>
        <p:txBody>
          <a:bodyPr wrap="none" anchor="ctr"/>
          <a:lstStyle/>
          <a:p>
            <a:endParaRPr lang="es-ES" altLang="es-ES"/>
          </a:p>
        </p:txBody>
      </p:sp>
      <p:sp>
        <p:nvSpPr>
          <p:cNvPr id="35" name="AutoShape 24"/>
          <p:cNvSpPr>
            <a:spLocks noChangeArrowheads="1"/>
          </p:cNvSpPr>
          <p:nvPr/>
        </p:nvSpPr>
        <p:spPr bwMode="gray">
          <a:xfrm>
            <a:off x="4443425" y="6105612"/>
            <a:ext cx="4768850" cy="462822"/>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ES" altLang="es-ES"/>
          </a:p>
        </p:txBody>
      </p:sp>
      <p:sp>
        <p:nvSpPr>
          <p:cNvPr id="36" name="Oval 27"/>
          <p:cNvSpPr>
            <a:spLocks noChangeArrowheads="1"/>
          </p:cNvSpPr>
          <p:nvPr/>
        </p:nvSpPr>
        <p:spPr bwMode="gray">
          <a:xfrm>
            <a:off x="4485280" y="6228831"/>
            <a:ext cx="228600" cy="216384"/>
          </a:xfrm>
          <a:prstGeom prst="ellipse">
            <a:avLst/>
          </a:prstGeom>
          <a:gradFill rotWithShape="1">
            <a:gsLst>
              <a:gs pos="0">
                <a:srgbClr val="DCDC48"/>
              </a:gs>
              <a:gs pos="100000">
                <a:srgbClr val="939330"/>
              </a:gs>
            </a:gsLst>
            <a:path path="shape">
              <a:fillToRect l="50000" t="50000" r="50000" b="50000"/>
            </a:path>
          </a:gradFill>
          <a:ln w="19050">
            <a:solidFill>
              <a:srgbClr val="FFC000"/>
            </a:solidFill>
            <a:round/>
            <a:headEnd/>
            <a:tailEnd/>
          </a:ln>
          <a:effectLst>
            <a:glow rad="228600">
              <a:schemeClr val="accent2">
                <a:satMod val="175000"/>
                <a:alpha val="40000"/>
              </a:schemeClr>
            </a:glow>
            <a:outerShdw dist="63500" dir="2212194" algn="ctr" rotWithShape="0">
              <a:schemeClr val="bg2">
                <a:alpha val="50000"/>
              </a:schemeClr>
            </a:outerShdw>
          </a:effectLst>
        </p:spPr>
        <p:txBody>
          <a:bodyPr wrap="none" anchor="ctr"/>
          <a:lstStyle/>
          <a:p>
            <a:endParaRPr lang="es-ES" altLang="es-ES"/>
          </a:p>
        </p:txBody>
      </p:sp>
      <p:sp>
        <p:nvSpPr>
          <p:cNvPr id="37" name="Rectangle 33"/>
          <p:cNvSpPr>
            <a:spLocks noChangeArrowheads="1"/>
          </p:cNvSpPr>
          <p:nvPr/>
        </p:nvSpPr>
        <p:spPr bwMode="auto">
          <a:xfrm>
            <a:off x="6003437" y="3668183"/>
            <a:ext cx="3959014" cy="369332"/>
          </a:xfrm>
          <a:prstGeom prst="rect">
            <a:avLst/>
          </a:prstGeom>
          <a:noFill/>
          <a:ln w="9525">
            <a:noFill/>
            <a:miter lim="800000"/>
            <a:headEnd/>
            <a:tailEnd/>
          </a:ln>
        </p:spPr>
        <p:txBody>
          <a:bodyPr wrap="square">
            <a:spAutoFit/>
          </a:bodyPr>
          <a:lstStyle/>
          <a:p>
            <a:r>
              <a:rPr lang="es-BO" altLang="es-ES" b="1" dirty="0">
                <a:solidFill>
                  <a:srgbClr val="000000"/>
                </a:solidFill>
              </a:rPr>
              <a:t>Creación de Capacidades.</a:t>
            </a:r>
          </a:p>
        </p:txBody>
      </p:sp>
      <p:sp>
        <p:nvSpPr>
          <p:cNvPr id="38" name="Rectangle 33"/>
          <p:cNvSpPr>
            <a:spLocks noChangeArrowheads="1"/>
          </p:cNvSpPr>
          <p:nvPr/>
        </p:nvSpPr>
        <p:spPr bwMode="auto">
          <a:xfrm>
            <a:off x="5913610" y="4553553"/>
            <a:ext cx="3959014" cy="369332"/>
          </a:xfrm>
          <a:prstGeom prst="rect">
            <a:avLst/>
          </a:prstGeom>
          <a:noFill/>
          <a:ln w="9525">
            <a:noFill/>
            <a:miter lim="800000"/>
            <a:headEnd/>
            <a:tailEnd/>
          </a:ln>
        </p:spPr>
        <p:txBody>
          <a:bodyPr wrap="square">
            <a:spAutoFit/>
          </a:bodyPr>
          <a:lstStyle/>
          <a:p>
            <a:r>
              <a:rPr lang="es-BO" altLang="es-ES" b="1" dirty="0">
                <a:solidFill>
                  <a:srgbClr val="000000"/>
                </a:solidFill>
              </a:rPr>
              <a:t>Actividades Hidrométricas.</a:t>
            </a:r>
          </a:p>
        </p:txBody>
      </p:sp>
      <p:sp>
        <p:nvSpPr>
          <p:cNvPr id="39" name="Rectangle 33"/>
          <p:cNvSpPr>
            <a:spLocks noChangeArrowheads="1"/>
          </p:cNvSpPr>
          <p:nvPr/>
        </p:nvSpPr>
        <p:spPr bwMode="auto">
          <a:xfrm>
            <a:off x="5612678" y="5355517"/>
            <a:ext cx="3959014" cy="369332"/>
          </a:xfrm>
          <a:prstGeom prst="rect">
            <a:avLst/>
          </a:prstGeom>
          <a:noFill/>
          <a:ln w="9525">
            <a:noFill/>
            <a:miter lim="800000"/>
            <a:headEnd/>
            <a:tailEnd/>
          </a:ln>
        </p:spPr>
        <p:txBody>
          <a:bodyPr wrap="square">
            <a:spAutoFit/>
          </a:bodyPr>
          <a:lstStyle/>
          <a:p>
            <a:r>
              <a:rPr lang="es-BO" altLang="es-ES" b="1" dirty="0">
                <a:solidFill>
                  <a:srgbClr val="000000"/>
                </a:solidFill>
              </a:rPr>
              <a:t>Otras Actividades.</a:t>
            </a:r>
          </a:p>
        </p:txBody>
      </p:sp>
      <p:sp>
        <p:nvSpPr>
          <p:cNvPr id="40" name="Rectangle 33"/>
          <p:cNvSpPr>
            <a:spLocks noChangeArrowheads="1"/>
          </p:cNvSpPr>
          <p:nvPr/>
        </p:nvSpPr>
        <p:spPr bwMode="auto">
          <a:xfrm>
            <a:off x="5019888" y="6161877"/>
            <a:ext cx="3959014" cy="369332"/>
          </a:xfrm>
          <a:prstGeom prst="rect">
            <a:avLst/>
          </a:prstGeom>
          <a:noFill/>
          <a:ln w="9525">
            <a:noFill/>
            <a:miter lim="800000"/>
            <a:headEnd/>
            <a:tailEnd/>
          </a:ln>
        </p:spPr>
        <p:txBody>
          <a:bodyPr wrap="square">
            <a:spAutoFit/>
          </a:bodyPr>
          <a:lstStyle/>
          <a:p>
            <a:r>
              <a:rPr lang="es-BO" altLang="es-ES" b="1" dirty="0">
                <a:solidFill>
                  <a:srgbClr val="000000"/>
                </a:solidFill>
              </a:rPr>
              <a:t>Conclusiones.</a:t>
            </a:r>
          </a:p>
        </p:txBody>
      </p:sp>
      <p:sp>
        <p:nvSpPr>
          <p:cNvPr id="42" name="Line 8"/>
          <p:cNvSpPr>
            <a:spLocks noChangeShapeType="1"/>
          </p:cNvSpPr>
          <p:nvPr/>
        </p:nvSpPr>
        <p:spPr bwMode="auto">
          <a:xfrm>
            <a:off x="3946360" y="3700834"/>
            <a:ext cx="1597072" cy="148182"/>
          </a:xfrm>
          <a:prstGeom prst="line">
            <a:avLst/>
          </a:prstGeom>
          <a:noFill/>
          <a:ln w="57150" cap="rnd">
            <a:solidFill>
              <a:srgbClr val="003366"/>
            </a:solidFill>
            <a:prstDash val="sysDot"/>
            <a:round/>
            <a:headEnd/>
            <a:tailEnd/>
          </a:ln>
        </p:spPr>
        <p:txBody>
          <a:bodyPr/>
          <a:lstStyle/>
          <a:p>
            <a:endParaRPr lang="es-BO"/>
          </a:p>
        </p:txBody>
      </p:sp>
      <p:pic>
        <p:nvPicPr>
          <p:cNvPr id="43" name="Picture 7" descr="SnhnFin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9238" y="1421093"/>
            <a:ext cx="3421116" cy="4410583"/>
          </a:xfrm>
          <a:prstGeom prst="rect">
            <a:avLst/>
          </a:prstGeom>
          <a:ln>
            <a:noFill/>
          </a:ln>
          <a:effectLst>
            <a:softEdge rad="112500"/>
          </a:effectLst>
        </p:spPr>
      </p:pic>
      <p:sp>
        <p:nvSpPr>
          <p:cNvPr id="44" name="Line 7"/>
          <p:cNvSpPr>
            <a:spLocks noChangeShapeType="1"/>
          </p:cNvSpPr>
          <p:nvPr/>
        </p:nvSpPr>
        <p:spPr bwMode="auto">
          <a:xfrm>
            <a:off x="3637743" y="5026490"/>
            <a:ext cx="931516" cy="1258217"/>
          </a:xfrm>
          <a:prstGeom prst="line">
            <a:avLst/>
          </a:prstGeom>
          <a:noFill/>
          <a:ln w="57150" cap="rnd">
            <a:solidFill>
              <a:srgbClr val="003366"/>
            </a:solidFill>
            <a:prstDash val="sysDot"/>
            <a:round/>
            <a:headEnd/>
            <a:tailEnd/>
          </a:ln>
        </p:spPr>
        <p:txBody>
          <a:bodyPr/>
          <a:lstStyle/>
          <a:p>
            <a:endParaRPr lang="es-BO"/>
          </a:p>
        </p:txBody>
      </p:sp>
      <p:sp>
        <p:nvSpPr>
          <p:cNvPr id="45" name="3 Rectángulo redondeado"/>
          <p:cNvSpPr/>
          <p:nvPr/>
        </p:nvSpPr>
        <p:spPr>
          <a:xfrm>
            <a:off x="4489770" y="289855"/>
            <a:ext cx="3600450" cy="649287"/>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3600" dirty="0">
                <a:latin typeface="Britannic Bold" panose="020B0903060703020204" pitchFamily="34" charset="0"/>
              </a:rPr>
              <a:t>DERROTERO</a:t>
            </a:r>
          </a:p>
        </p:txBody>
      </p:sp>
      <p:sp>
        <p:nvSpPr>
          <p:cNvPr id="46" name="object 1380"/>
          <p:cNvSpPr>
            <a:spLocks noChangeArrowheads="1"/>
          </p:cNvSpPr>
          <p:nvPr/>
        </p:nvSpPr>
        <p:spPr bwMode="auto">
          <a:xfrm>
            <a:off x="401582" y="269491"/>
            <a:ext cx="1986775" cy="105434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47" name="object 1381"/>
          <p:cNvSpPr>
            <a:spLocks noChangeArrowheads="1"/>
          </p:cNvSpPr>
          <p:nvPr/>
        </p:nvSpPr>
        <p:spPr bwMode="auto">
          <a:xfrm>
            <a:off x="10365350" y="269492"/>
            <a:ext cx="1391377" cy="1340944"/>
          </a:xfrm>
          <a:prstGeom prst="rect">
            <a:avLst/>
          </a:prstGeom>
          <a:blipFill>
            <a:blip r:embed="rId4"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pic>
        <p:nvPicPr>
          <p:cNvPr id="2" name="Imagen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0333" y="4751409"/>
            <a:ext cx="1581150" cy="2009775"/>
          </a:xfrm>
          <a:prstGeom prst="rect">
            <a:avLst/>
          </a:prstGeom>
        </p:spPr>
      </p:pic>
    </p:spTree>
    <p:extLst>
      <p:ext uri="{BB962C8B-B14F-4D97-AF65-F5344CB8AC3E}">
        <p14:creationId xmlns:p14="http://schemas.microsoft.com/office/powerpoint/2010/main" val="3289016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521679"/>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CONCLUSIONES</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591572" y="126189"/>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5" name="Rectangle 3"/>
          <p:cNvSpPr/>
          <p:nvPr/>
        </p:nvSpPr>
        <p:spPr>
          <a:xfrm>
            <a:off x="1453933" y="2071645"/>
            <a:ext cx="9317943" cy="13589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BO" b="1" dirty="0">
                <a:solidFill>
                  <a:prstClr val="white"/>
                </a:solidFill>
              </a:rPr>
              <a:t>EL SERVICIO NACIONAL DE HIDROGRAFÍA NAVAL DE BOLIVIA, REALIZA ACTIVIDADES TÉCNICAS DENTRO DE SUS ESPECIFICAS FUNCIONES COMO INSTITUCIÓN ESPECIALIZADA EN EL ÁMBITO HIDROGRÁFICO, APORTANDO DE FORMA DIRECTA AL DESARROLLO DE LOS INTERESES MARÍTIMOS FLUVIALES Y LACUSTRES DEL ESTADO PLURINACIONAL DE BOLIVIA. </a:t>
            </a:r>
          </a:p>
        </p:txBody>
      </p:sp>
      <p:sp>
        <p:nvSpPr>
          <p:cNvPr id="6" name="Rectangle 3"/>
          <p:cNvSpPr/>
          <p:nvPr/>
        </p:nvSpPr>
        <p:spPr>
          <a:xfrm>
            <a:off x="1453933" y="3882966"/>
            <a:ext cx="9317943" cy="171934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solidFill>
                  <a:prstClr val="white"/>
                </a:solidFill>
              </a:rPr>
              <a:t>LOS PUERTOS Y VÍAS NAVEGABLES DEL ESTADO PLURINACIONAL DE BOLIVIA EN LA HIDROVÍA PARAGUAY PARANÁ, CORREDOR DIONISIO FOIANINI (48 KM.) Y EL CANAL TAMENGO (10,5 KM.), ADEMÁS DE LA GRAN CANTIDAD DE RÍOS, LAGOS Y EMBALSES NAVEGABLES EN TODO EL TERRITORIO, PERMITEN AL </a:t>
            </a:r>
            <a:r>
              <a:rPr lang="es-BO" b="1" dirty="0">
                <a:solidFill>
                  <a:prstClr val="white"/>
                </a:solidFill>
              </a:rPr>
              <a:t>SERVICIO NACIONAL DE HIDROGRAFÍA NAVAL REALIZAR SUS ACTIVIDADES DE FORMA PROFESIONAL.</a:t>
            </a:r>
          </a:p>
        </p:txBody>
      </p:sp>
    </p:spTree>
    <p:extLst>
      <p:ext uri="{BB962C8B-B14F-4D97-AF65-F5344CB8AC3E}">
        <p14:creationId xmlns:p14="http://schemas.microsoft.com/office/powerpoint/2010/main" val="1398946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hnFinal"/>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2660403" y="0"/>
            <a:ext cx="6953860" cy="6953858"/>
          </a:xfrm>
          <a:prstGeom prst="rect">
            <a:avLst/>
          </a:prstGeom>
          <a:ln>
            <a:noFill/>
          </a:ln>
          <a:effectLst>
            <a:softEdge rad="112500"/>
          </a:effectLst>
        </p:spPr>
      </p:pic>
      <p:pic>
        <p:nvPicPr>
          <p:cNvPr id="4" name="Picture 7" descr="SnhnFin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6384" y="796661"/>
            <a:ext cx="5381898" cy="5381897"/>
          </a:xfrm>
          <a:prstGeom prst="rect">
            <a:avLst/>
          </a:prstGeom>
          <a:ln>
            <a:noFill/>
          </a:ln>
          <a:effectLst>
            <a:softEdge rad="112500"/>
          </a:effectLst>
        </p:spPr>
      </p:pic>
      <p:sp>
        <p:nvSpPr>
          <p:cNvPr id="5" name="object 1380"/>
          <p:cNvSpPr>
            <a:spLocks noChangeArrowheads="1"/>
          </p:cNvSpPr>
          <p:nvPr/>
        </p:nvSpPr>
        <p:spPr bwMode="auto">
          <a:xfrm>
            <a:off x="401582" y="269491"/>
            <a:ext cx="1986775" cy="105434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6" name="object 1381"/>
          <p:cNvSpPr>
            <a:spLocks noChangeArrowheads="1"/>
          </p:cNvSpPr>
          <p:nvPr/>
        </p:nvSpPr>
        <p:spPr bwMode="auto">
          <a:xfrm>
            <a:off x="10365350" y="269492"/>
            <a:ext cx="1391377" cy="1340944"/>
          </a:xfrm>
          <a:prstGeom prst="rect">
            <a:avLst/>
          </a:prstGeom>
          <a:blipFill>
            <a:blip r:embed="rId4"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7" name="Título 1"/>
          <p:cNvSpPr txBox="1">
            <a:spLocks/>
          </p:cNvSpPr>
          <p:nvPr/>
        </p:nvSpPr>
        <p:spPr bwMode="auto">
          <a:xfrm>
            <a:off x="1825485" y="5190291"/>
            <a:ext cx="8623696" cy="917278"/>
          </a:xfrm>
          <a:prstGeom prst="rect">
            <a:avLst/>
          </a:prstGeom>
          <a:solidFill>
            <a:srgbClr val="002060">
              <a:alpha val="5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BO" sz="4000" b="1" dirty="0">
                <a:solidFill>
                  <a:schemeClr val="bg1"/>
                </a:solidFill>
                <a:latin typeface="Century Gothic" panose="020B0502020202020204" pitchFamily="34" charset="0"/>
              </a:rPr>
              <a:t>GRACIAS POR SU ATENCIÓN</a:t>
            </a:r>
            <a:endParaRPr lang="es-BO" sz="4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5899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3418411" y="1256423"/>
            <a:ext cx="5068065" cy="5568616"/>
          </a:xfrm>
          <a:prstGeom prst="rect">
            <a:avLst/>
          </a:prstGeom>
        </p:spPr>
      </p:pic>
      <p:pic>
        <p:nvPicPr>
          <p:cNvPr id="40" name="Imagen 3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5537" y="1804274"/>
            <a:ext cx="517429" cy="2064912"/>
          </a:xfrm>
          <a:prstGeom prst="rect">
            <a:avLst/>
          </a:prstGeom>
        </p:spPr>
      </p:pic>
      <p:pic>
        <p:nvPicPr>
          <p:cNvPr id="41" name="Imagen 4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7154" y="3817671"/>
            <a:ext cx="489322" cy="1332000"/>
          </a:xfrm>
          <a:prstGeom prst="rect">
            <a:avLst/>
          </a:prstGeom>
        </p:spPr>
      </p:pic>
      <p:grpSp>
        <p:nvGrpSpPr>
          <p:cNvPr id="49" name="Group 13"/>
          <p:cNvGrpSpPr/>
          <p:nvPr/>
        </p:nvGrpSpPr>
        <p:grpSpPr>
          <a:xfrm>
            <a:off x="402082" y="1474916"/>
            <a:ext cx="2363807" cy="1615989"/>
            <a:chOff x="267367" y="1764792"/>
            <a:chExt cx="1501095" cy="1345170"/>
          </a:xfrm>
        </p:grpSpPr>
        <p:sp>
          <p:nvSpPr>
            <p:cNvPr id="50" name="Rectangle 12"/>
            <p:cNvSpPr/>
            <p:nvPr/>
          </p:nvSpPr>
          <p:spPr>
            <a:xfrm>
              <a:off x="267367" y="1764792"/>
              <a:ext cx="1485977" cy="1345170"/>
            </a:xfrm>
            <a:prstGeom prst="rect">
              <a:avLst/>
            </a:prstGeom>
            <a:gradFill flip="none" rotWithShape="1">
              <a:gsLst>
                <a:gs pos="0">
                  <a:srgbClr val="F5F5F5"/>
                </a:gs>
                <a:gs pos="0">
                  <a:schemeClr val="bg1"/>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51" name="Group 63"/>
            <p:cNvGrpSpPr/>
            <p:nvPr/>
          </p:nvGrpSpPr>
          <p:grpSpPr>
            <a:xfrm>
              <a:off x="362283" y="1815923"/>
              <a:ext cx="1406179" cy="1266640"/>
              <a:chOff x="328166" y="3356496"/>
              <a:chExt cx="1406179" cy="1266640"/>
            </a:xfrm>
          </p:grpSpPr>
          <p:grpSp>
            <p:nvGrpSpPr>
              <p:cNvPr id="52" name="Group 4"/>
              <p:cNvGrpSpPr/>
              <p:nvPr/>
            </p:nvGrpSpPr>
            <p:grpSpPr>
              <a:xfrm>
                <a:off x="328166" y="3356496"/>
                <a:ext cx="1406179" cy="1266640"/>
                <a:chOff x="328166" y="3356496"/>
                <a:chExt cx="1406179" cy="1266640"/>
              </a:xfrm>
            </p:grpSpPr>
            <p:sp>
              <p:nvSpPr>
                <p:cNvPr id="54" name="Rectangle 3"/>
                <p:cNvSpPr/>
                <p:nvPr/>
              </p:nvSpPr>
              <p:spPr>
                <a:xfrm>
                  <a:off x="328166" y="3356496"/>
                  <a:ext cx="139638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a:solidFill>
                        <a:prstClr val="white"/>
                      </a:solidFill>
                    </a:rPr>
                    <a:t>Puerto Quijarro</a:t>
                  </a:r>
                </a:p>
              </p:txBody>
            </p:sp>
            <p:sp>
              <p:nvSpPr>
                <p:cNvPr id="55" name="Rectangle 7"/>
                <p:cNvSpPr/>
                <p:nvPr/>
              </p:nvSpPr>
              <p:spPr>
                <a:xfrm>
                  <a:off x="328166" y="3717031"/>
                  <a:ext cx="1406179" cy="9061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b="1" dirty="0">
                      <a:solidFill>
                        <a:srgbClr val="1D2631"/>
                      </a:solidFill>
                      <a:latin typeface="Arial Black" panose="020B0A04020102020204" pitchFamily="34" charset="0"/>
                    </a:rPr>
                    <a:t>2017</a:t>
                  </a:r>
                </a:p>
              </p:txBody>
            </p:sp>
          </p:grpSp>
          <p:sp>
            <p:nvSpPr>
              <p:cNvPr id="53" name="Rectangle 20"/>
              <p:cNvSpPr/>
              <p:nvPr/>
            </p:nvSpPr>
            <p:spPr>
              <a:xfrm>
                <a:off x="637092" y="3705927"/>
                <a:ext cx="1082135" cy="883880"/>
              </a:xfrm>
              <a:prstGeom prst="rect">
                <a:avLst/>
              </a:prstGeom>
            </p:spPr>
            <p:txBody>
              <a:bodyPr wrap="square">
                <a:spAutoFit/>
              </a:bodyPr>
              <a:lstStyle/>
              <a:p>
                <a:pPr algn="just"/>
                <a:r>
                  <a:rPr lang="es-BO" sz="1050" dirty="0">
                    <a:solidFill>
                      <a:srgbClr val="1D2631"/>
                    </a:solidFill>
                    <a:latin typeface="Century Gothic" panose="020B0502020202020204" pitchFamily="34" charset="0"/>
                  </a:rPr>
                  <a:t>Lev. Hidrográfico Pre-Dragado de la zona 02 y Post-Dragado de la zona 03 Puerto Internacional Gravetal en el Canal Tamengo.</a:t>
                </a:r>
              </a:p>
            </p:txBody>
          </p:sp>
        </p:grpSp>
      </p:grpSp>
      <p:sp>
        <p:nvSpPr>
          <p:cNvPr id="77" name="Teardrop 14"/>
          <p:cNvSpPr/>
          <p:nvPr/>
        </p:nvSpPr>
        <p:spPr>
          <a:xfrm rot="8100000">
            <a:off x="9136755" y="3464146"/>
            <a:ext cx="246621" cy="246621"/>
          </a:xfrm>
          <a:prstGeom prst="teardrop">
            <a:avLst>
              <a:gd name="adj" fmla="val 139314"/>
            </a:avLst>
          </a:prstGeom>
          <a:solidFill>
            <a:srgbClr val="E4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8" name="Teardrop 96"/>
          <p:cNvSpPr/>
          <p:nvPr/>
        </p:nvSpPr>
        <p:spPr>
          <a:xfrm rot="8100000">
            <a:off x="2888197" y="1581409"/>
            <a:ext cx="246621" cy="246621"/>
          </a:xfrm>
          <a:prstGeom prst="teardrop">
            <a:avLst>
              <a:gd name="adj" fmla="val 139314"/>
            </a:avLst>
          </a:prstGeom>
          <a:solidFill>
            <a:srgbClr val="27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9" name="Teardrop 97"/>
          <p:cNvSpPr/>
          <p:nvPr/>
        </p:nvSpPr>
        <p:spPr>
          <a:xfrm rot="8100000">
            <a:off x="9136756" y="1581407"/>
            <a:ext cx="246621" cy="246621"/>
          </a:xfrm>
          <a:prstGeom prst="teardrop">
            <a:avLst>
              <a:gd name="adj" fmla="val 139314"/>
            </a:avLst>
          </a:prstGeom>
          <a:solidFill>
            <a:srgbClr val="F36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LEVANTAMIENTOS HIDROGRÁFICOS</a:t>
            </a:r>
          </a:p>
          <a:p>
            <a:pPr algn="ctr" eaLnBrk="1" hangingPunct="1">
              <a:defRPr/>
            </a:pPr>
            <a:r>
              <a:rPr lang="es-BO" sz="2600" dirty="0">
                <a:latin typeface="Britannic Bold" panose="020B0903060703020204" pitchFamily="34" charset="0"/>
              </a:rPr>
              <a:t>2017 - 2019</a:t>
            </a:r>
          </a:p>
        </p:txBody>
      </p:sp>
      <p:sp>
        <p:nvSpPr>
          <p:cNvPr id="47" name="Teardrop 14"/>
          <p:cNvSpPr/>
          <p:nvPr/>
        </p:nvSpPr>
        <p:spPr>
          <a:xfrm rot="8100000">
            <a:off x="9136755" y="5169021"/>
            <a:ext cx="246621" cy="246621"/>
          </a:xfrm>
          <a:prstGeom prst="teardrop">
            <a:avLst>
              <a:gd name="adj" fmla="val 13931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3" name="Grupo 2"/>
          <p:cNvGrpSpPr/>
          <p:nvPr/>
        </p:nvGrpSpPr>
        <p:grpSpPr>
          <a:xfrm>
            <a:off x="4238350" y="1237861"/>
            <a:ext cx="717755" cy="2160697"/>
            <a:chOff x="2416882" y="3354970"/>
            <a:chExt cx="717755" cy="2160697"/>
          </a:xfrm>
        </p:grpSpPr>
        <p:grpSp>
          <p:nvGrpSpPr>
            <p:cNvPr id="89" name="Group 153"/>
            <p:cNvGrpSpPr/>
            <p:nvPr/>
          </p:nvGrpSpPr>
          <p:grpSpPr>
            <a:xfrm>
              <a:off x="2445705" y="3428300"/>
              <a:ext cx="660108" cy="2087367"/>
              <a:chOff x="1361023" y="405529"/>
              <a:chExt cx="660108" cy="2087367"/>
            </a:xfrm>
            <a:solidFill>
              <a:schemeClr val="accent4">
                <a:lumMod val="75000"/>
              </a:schemeClr>
            </a:solidFill>
          </p:grpSpPr>
          <p:grpSp>
            <p:nvGrpSpPr>
              <p:cNvPr id="90" name="Group 154"/>
              <p:cNvGrpSpPr/>
              <p:nvPr/>
            </p:nvGrpSpPr>
            <p:grpSpPr>
              <a:xfrm>
                <a:off x="1361023" y="405529"/>
                <a:ext cx="660108" cy="1953831"/>
                <a:chOff x="-972616" y="1844824"/>
                <a:chExt cx="792088" cy="2344473"/>
              </a:xfrm>
              <a:grpFill/>
            </p:grpSpPr>
            <p:cxnSp>
              <p:nvCxnSpPr>
                <p:cNvPr id="92" name="Straight Connector 156"/>
                <p:cNvCxnSpPr/>
                <p:nvPr/>
              </p:nvCxnSpPr>
              <p:spPr>
                <a:xfrm>
                  <a:off x="-576572" y="2446329"/>
                  <a:ext cx="0" cy="1742968"/>
                </a:xfrm>
                <a:prstGeom prst="line">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3" name="Teardrop 157"/>
                <p:cNvSpPr/>
                <p:nvPr/>
              </p:nvSpPr>
              <p:spPr>
                <a:xfrm rot="8100000">
                  <a:off x="-972616" y="1844824"/>
                  <a:ext cx="792088" cy="792088"/>
                </a:xfrm>
                <a:prstGeom prst="teardrop">
                  <a:avLst>
                    <a:gd name="adj" fmla="val 125509"/>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155"/>
              <p:cNvSpPr/>
              <p:nvPr/>
            </p:nvSpPr>
            <p:spPr>
              <a:xfrm>
                <a:off x="1624310" y="2359361"/>
                <a:ext cx="133535" cy="133535"/>
              </a:xfrm>
              <a:prstGeom prst="ellipse">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4" name="Chart 158"/>
            <p:cNvGraphicFramePr/>
            <p:nvPr>
              <p:extLst>
                <p:ext uri="{D42A27DB-BD31-4B8C-83A1-F6EECF244321}">
                  <p14:modId xmlns:p14="http://schemas.microsoft.com/office/powerpoint/2010/main" val="2531804673"/>
                </p:ext>
              </p:extLst>
            </p:nvPr>
          </p:nvGraphicFramePr>
          <p:xfrm>
            <a:off x="2416882" y="3354970"/>
            <a:ext cx="717755" cy="806786"/>
          </p:xfrm>
          <a:graphic>
            <a:graphicData uri="http://schemas.openxmlformats.org/drawingml/2006/chart">
              <c:chart xmlns:c="http://schemas.openxmlformats.org/drawingml/2006/chart" xmlns:r="http://schemas.openxmlformats.org/officeDocument/2006/relationships" r:id="rId6"/>
            </a:graphicData>
          </a:graphic>
        </p:graphicFrame>
      </p:grpSp>
      <p:sp>
        <p:nvSpPr>
          <p:cNvPr id="95" name="Teardrop 14"/>
          <p:cNvSpPr/>
          <p:nvPr/>
        </p:nvSpPr>
        <p:spPr>
          <a:xfrm rot="8100000">
            <a:off x="2888196" y="5157606"/>
            <a:ext cx="246621" cy="246621"/>
          </a:xfrm>
          <a:prstGeom prst="teardrop">
            <a:avLst>
              <a:gd name="adj" fmla="val 13931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1" name="Teardrop 14"/>
          <p:cNvSpPr/>
          <p:nvPr/>
        </p:nvSpPr>
        <p:spPr>
          <a:xfrm rot="8100000">
            <a:off x="2896191" y="3359501"/>
            <a:ext cx="246621" cy="246621"/>
          </a:xfrm>
          <a:prstGeom prst="teardrop">
            <a:avLst>
              <a:gd name="adj" fmla="val 13931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0" name="Imagen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61731" y="2853043"/>
            <a:ext cx="406556" cy="1152000"/>
          </a:xfrm>
          <a:prstGeom prst="rect">
            <a:avLst/>
          </a:prstGeom>
        </p:spPr>
      </p:pic>
      <p:pic>
        <p:nvPicPr>
          <p:cNvPr id="48" name="Imagen 4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8746" y="2475443"/>
            <a:ext cx="423989" cy="1223963"/>
          </a:xfrm>
          <a:prstGeom prst="rect">
            <a:avLst/>
          </a:prstGeom>
        </p:spPr>
      </p:pic>
      <p:pic>
        <p:nvPicPr>
          <p:cNvPr id="4" name="Imagen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71989" y="2616232"/>
            <a:ext cx="501250" cy="1384385"/>
          </a:xfrm>
          <a:prstGeom prst="rect">
            <a:avLst/>
          </a:prstGeom>
        </p:spPr>
      </p:pic>
      <p:grpSp>
        <p:nvGrpSpPr>
          <p:cNvPr id="123" name="Group 13"/>
          <p:cNvGrpSpPr/>
          <p:nvPr/>
        </p:nvGrpSpPr>
        <p:grpSpPr>
          <a:xfrm>
            <a:off x="386649" y="3265022"/>
            <a:ext cx="2379239" cy="1584000"/>
            <a:chOff x="267366" y="1764792"/>
            <a:chExt cx="1510895" cy="1318543"/>
          </a:xfrm>
        </p:grpSpPr>
        <p:sp>
          <p:nvSpPr>
            <p:cNvPr id="124" name="Rectangle 12"/>
            <p:cNvSpPr/>
            <p:nvPr/>
          </p:nvSpPr>
          <p:spPr>
            <a:xfrm>
              <a:off x="267366" y="1764792"/>
              <a:ext cx="1510894" cy="1318543"/>
            </a:xfrm>
            <a:prstGeom prst="rect">
              <a:avLst/>
            </a:prstGeom>
            <a:gradFill flip="none" rotWithShape="1">
              <a:gsLst>
                <a:gs pos="0">
                  <a:srgbClr val="F5F5F5"/>
                </a:gs>
                <a:gs pos="0">
                  <a:schemeClr val="bg1"/>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125" name="Group 63"/>
            <p:cNvGrpSpPr/>
            <p:nvPr/>
          </p:nvGrpSpPr>
          <p:grpSpPr>
            <a:xfrm>
              <a:off x="362282" y="1815923"/>
              <a:ext cx="1415979" cy="1152128"/>
              <a:chOff x="328165" y="3356496"/>
              <a:chExt cx="1415979" cy="1152128"/>
            </a:xfrm>
          </p:grpSpPr>
          <p:grpSp>
            <p:nvGrpSpPr>
              <p:cNvPr id="126" name="Group 4"/>
              <p:cNvGrpSpPr/>
              <p:nvPr/>
            </p:nvGrpSpPr>
            <p:grpSpPr>
              <a:xfrm>
                <a:off x="328165" y="3356496"/>
                <a:ext cx="1415979" cy="1152128"/>
                <a:chOff x="328165" y="3356496"/>
                <a:chExt cx="1415979" cy="1152128"/>
              </a:xfrm>
            </p:grpSpPr>
            <p:sp>
              <p:nvSpPr>
                <p:cNvPr id="128" name="Rectangle 3"/>
                <p:cNvSpPr/>
                <p:nvPr/>
              </p:nvSpPr>
              <p:spPr>
                <a:xfrm>
                  <a:off x="328165" y="3356496"/>
                  <a:ext cx="1415979"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a:solidFill>
                        <a:prstClr val="white"/>
                      </a:solidFill>
                    </a:rPr>
                    <a:t>Janko Khota</a:t>
                  </a:r>
                </a:p>
              </p:txBody>
            </p:sp>
            <p:sp>
              <p:nvSpPr>
                <p:cNvPr id="129" name="Rectangle 7"/>
                <p:cNvSpPr/>
                <p:nvPr/>
              </p:nvSpPr>
              <p:spPr>
                <a:xfrm>
                  <a:off x="328166" y="3717032"/>
                  <a:ext cx="1406179" cy="7915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b="1" dirty="0">
                      <a:solidFill>
                        <a:srgbClr val="1D2631"/>
                      </a:solidFill>
                      <a:latin typeface="Arial Black" panose="020B0A04020102020204" pitchFamily="34" charset="0"/>
                    </a:rPr>
                    <a:t>2017</a:t>
                  </a:r>
                </a:p>
              </p:txBody>
            </p:sp>
          </p:grpSp>
          <p:sp>
            <p:nvSpPr>
              <p:cNvPr id="127" name="Rectangle 20"/>
              <p:cNvSpPr/>
              <p:nvPr/>
            </p:nvSpPr>
            <p:spPr>
              <a:xfrm>
                <a:off x="637091" y="3748810"/>
                <a:ext cx="1052625" cy="614874"/>
              </a:xfrm>
              <a:prstGeom prst="rect">
                <a:avLst/>
              </a:prstGeom>
            </p:spPr>
            <p:txBody>
              <a:bodyPr wrap="square">
                <a:spAutoFit/>
              </a:bodyPr>
              <a:lstStyle/>
              <a:p>
                <a:pPr algn="just" defTabSz="914400"/>
                <a:r>
                  <a:rPr lang="es-BO" sz="1050" dirty="0">
                    <a:solidFill>
                      <a:srgbClr val="1D2631"/>
                    </a:solidFill>
                    <a:latin typeface="Century Gothic" panose="020B0502020202020204" pitchFamily="34" charset="0"/>
                  </a:rPr>
                  <a:t>Levantamiento Hidrográfico del Embalse Janko Khota, sector Milluni.</a:t>
                </a:r>
              </a:p>
            </p:txBody>
          </p:sp>
        </p:grpSp>
      </p:grpSp>
      <p:grpSp>
        <p:nvGrpSpPr>
          <p:cNvPr id="130" name="Group 13"/>
          <p:cNvGrpSpPr/>
          <p:nvPr/>
        </p:nvGrpSpPr>
        <p:grpSpPr>
          <a:xfrm>
            <a:off x="402082" y="4910447"/>
            <a:ext cx="2417127" cy="1584000"/>
            <a:chOff x="208776" y="1625003"/>
            <a:chExt cx="1534955" cy="1318543"/>
          </a:xfrm>
        </p:grpSpPr>
        <p:sp>
          <p:nvSpPr>
            <p:cNvPr id="131" name="Rectangle 12"/>
            <p:cNvSpPr/>
            <p:nvPr/>
          </p:nvSpPr>
          <p:spPr>
            <a:xfrm>
              <a:off x="208776" y="1625003"/>
              <a:ext cx="1534955" cy="1318543"/>
            </a:xfrm>
            <a:prstGeom prst="rect">
              <a:avLst/>
            </a:prstGeom>
            <a:gradFill flip="none" rotWithShape="1">
              <a:gsLst>
                <a:gs pos="0">
                  <a:srgbClr val="F5F5F5"/>
                </a:gs>
                <a:gs pos="0">
                  <a:schemeClr val="bg1"/>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132" name="Group 63"/>
            <p:cNvGrpSpPr/>
            <p:nvPr/>
          </p:nvGrpSpPr>
          <p:grpSpPr>
            <a:xfrm>
              <a:off x="296686" y="1678642"/>
              <a:ext cx="1395891" cy="1152128"/>
              <a:chOff x="262569" y="3219215"/>
              <a:chExt cx="1395891" cy="1152128"/>
            </a:xfrm>
          </p:grpSpPr>
          <p:grpSp>
            <p:nvGrpSpPr>
              <p:cNvPr id="133" name="Group 4"/>
              <p:cNvGrpSpPr/>
              <p:nvPr/>
            </p:nvGrpSpPr>
            <p:grpSpPr>
              <a:xfrm>
                <a:off x="262569" y="3219215"/>
                <a:ext cx="1395891" cy="1152128"/>
                <a:chOff x="262569" y="3219215"/>
                <a:chExt cx="1395891" cy="1152128"/>
              </a:xfrm>
            </p:grpSpPr>
            <p:sp>
              <p:nvSpPr>
                <p:cNvPr id="135" name="Rectangle 3"/>
                <p:cNvSpPr/>
                <p:nvPr/>
              </p:nvSpPr>
              <p:spPr>
                <a:xfrm>
                  <a:off x="262569" y="3219215"/>
                  <a:ext cx="1395891"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s-BO" sz="1600" dirty="0">
                      <a:solidFill>
                        <a:prstClr val="white"/>
                      </a:solidFill>
                    </a:rPr>
                    <a:t>Río Beni</a:t>
                  </a:r>
                </a:p>
              </p:txBody>
            </p:sp>
            <p:sp>
              <p:nvSpPr>
                <p:cNvPr id="136" name="Rectangle 7"/>
                <p:cNvSpPr/>
                <p:nvPr/>
              </p:nvSpPr>
              <p:spPr>
                <a:xfrm>
                  <a:off x="262570" y="3579751"/>
                  <a:ext cx="1395890" cy="7915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b="1" dirty="0">
                      <a:solidFill>
                        <a:srgbClr val="1D2631"/>
                      </a:solidFill>
                      <a:latin typeface="Arial Black" panose="020B0A04020102020204" pitchFamily="34" charset="0"/>
                    </a:rPr>
                    <a:t>2017</a:t>
                  </a:r>
                </a:p>
              </p:txBody>
            </p:sp>
          </p:grpSp>
          <p:sp>
            <p:nvSpPr>
              <p:cNvPr id="134" name="Rectangle 20"/>
              <p:cNvSpPr/>
              <p:nvPr/>
            </p:nvSpPr>
            <p:spPr>
              <a:xfrm>
                <a:off x="622154" y="3624181"/>
                <a:ext cx="994830" cy="614874"/>
              </a:xfrm>
              <a:prstGeom prst="rect">
                <a:avLst/>
              </a:prstGeom>
            </p:spPr>
            <p:txBody>
              <a:bodyPr wrap="square">
                <a:spAutoFit/>
              </a:bodyPr>
              <a:lstStyle/>
              <a:p>
                <a:pPr algn="just" defTabSz="914400"/>
                <a:r>
                  <a:rPr lang="es-BO" sz="1050" dirty="0">
                    <a:solidFill>
                      <a:srgbClr val="1D2631"/>
                    </a:solidFill>
                    <a:latin typeface="Century Gothic" panose="020B0502020202020204" pitchFamily="34" charset="0"/>
                  </a:rPr>
                  <a:t>Lev. Hidrográfico para el Proyecto Hidroeléctrico el Bala, 1ra fase.</a:t>
                </a:r>
              </a:p>
            </p:txBody>
          </p:sp>
        </p:grpSp>
      </p:grpSp>
      <p:grpSp>
        <p:nvGrpSpPr>
          <p:cNvPr id="151" name="Group 13"/>
          <p:cNvGrpSpPr/>
          <p:nvPr/>
        </p:nvGrpSpPr>
        <p:grpSpPr>
          <a:xfrm>
            <a:off x="9482221" y="1473986"/>
            <a:ext cx="2340000" cy="1584000"/>
            <a:chOff x="208776" y="1625003"/>
            <a:chExt cx="1485977" cy="1318543"/>
          </a:xfrm>
        </p:grpSpPr>
        <p:sp>
          <p:nvSpPr>
            <p:cNvPr id="152" name="Rectangle 12"/>
            <p:cNvSpPr/>
            <p:nvPr/>
          </p:nvSpPr>
          <p:spPr>
            <a:xfrm>
              <a:off x="208776" y="1625003"/>
              <a:ext cx="1485977" cy="1318543"/>
            </a:xfrm>
            <a:prstGeom prst="rect">
              <a:avLst/>
            </a:prstGeom>
            <a:gradFill flip="none" rotWithShape="1">
              <a:gsLst>
                <a:gs pos="0">
                  <a:srgbClr val="F5F5F5"/>
                </a:gs>
                <a:gs pos="0">
                  <a:schemeClr val="bg1"/>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153" name="Group 63"/>
            <p:cNvGrpSpPr/>
            <p:nvPr/>
          </p:nvGrpSpPr>
          <p:grpSpPr>
            <a:xfrm>
              <a:off x="308521" y="1676906"/>
              <a:ext cx="1296145" cy="1152127"/>
              <a:chOff x="274404" y="3217479"/>
              <a:chExt cx="1296145" cy="1152127"/>
            </a:xfrm>
          </p:grpSpPr>
          <p:grpSp>
            <p:nvGrpSpPr>
              <p:cNvPr id="154" name="Group 4"/>
              <p:cNvGrpSpPr/>
              <p:nvPr/>
            </p:nvGrpSpPr>
            <p:grpSpPr>
              <a:xfrm>
                <a:off x="274404" y="3217479"/>
                <a:ext cx="1296145" cy="1152127"/>
                <a:chOff x="274404" y="3217479"/>
                <a:chExt cx="1296145" cy="1152127"/>
              </a:xfrm>
            </p:grpSpPr>
            <p:sp>
              <p:nvSpPr>
                <p:cNvPr id="156" name="Rectangle 3"/>
                <p:cNvSpPr/>
                <p:nvPr/>
              </p:nvSpPr>
              <p:spPr>
                <a:xfrm>
                  <a:off x="274405" y="3217479"/>
                  <a:ext cx="12961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a:solidFill>
                        <a:prstClr val="white"/>
                      </a:solidFill>
                    </a:rPr>
                    <a:t>Río </a:t>
                  </a:r>
                  <a:r>
                    <a:rPr lang="es-BO" sz="1600" dirty="0">
                      <a:solidFill>
                        <a:prstClr val="white"/>
                      </a:solidFill>
                    </a:rPr>
                    <a:t>Beni</a:t>
                  </a:r>
                </a:p>
              </p:txBody>
            </p:sp>
            <p:sp>
              <p:nvSpPr>
                <p:cNvPr id="157" name="Rectangle 7"/>
                <p:cNvSpPr/>
                <p:nvPr/>
              </p:nvSpPr>
              <p:spPr>
                <a:xfrm>
                  <a:off x="274404" y="3578014"/>
                  <a:ext cx="1296144" cy="7915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b="1" dirty="0">
                      <a:solidFill>
                        <a:srgbClr val="1D2631"/>
                      </a:solidFill>
                      <a:latin typeface="Arial Black" panose="020B0A04020102020204" pitchFamily="34" charset="0"/>
                    </a:rPr>
                    <a:t>2018</a:t>
                  </a:r>
                </a:p>
              </p:txBody>
            </p:sp>
          </p:grpSp>
          <p:sp>
            <p:nvSpPr>
              <p:cNvPr id="155" name="Rectangle 20"/>
              <p:cNvSpPr/>
              <p:nvPr/>
            </p:nvSpPr>
            <p:spPr>
              <a:xfrm>
                <a:off x="583330" y="3598227"/>
                <a:ext cx="987218" cy="749377"/>
              </a:xfrm>
              <a:prstGeom prst="rect">
                <a:avLst/>
              </a:prstGeom>
            </p:spPr>
            <p:txBody>
              <a:bodyPr wrap="square">
                <a:spAutoFit/>
              </a:bodyPr>
              <a:lstStyle/>
              <a:p>
                <a:pPr algn="just" defTabSz="914400"/>
                <a:r>
                  <a:rPr lang="es-BO" sz="1050" dirty="0">
                    <a:solidFill>
                      <a:srgbClr val="1D2631"/>
                    </a:solidFill>
                    <a:latin typeface="Century Gothic" panose="020B0502020202020204" pitchFamily="34" charset="0"/>
                  </a:rPr>
                  <a:t>Levantamiento Hidrográfico para el Proyecto Hidroeléctrico el Bala, 2da fase.</a:t>
                </a:r>
              </a:p>
            </p:txBody>
          </p:sp>
        </p:grpSp>
      </p:grpSp>
      <p:grpSp>
        <p:nvGrpSpPr>
          <p:cNvPr id="158" name="Group 13"/>
          <p:cNvGrpSpPr/>
          <p:nvPr/>
        </p:nvGrpSpPr>
        <p:grpSpPr>
          <a:xfrm>
            <a:off x="9478285" y="3387278"/>
            <a:ext cx="2340000" cy="1584000"/>
            <a:chOff x="208776" y="1625003"/>
            <a:chExt cx="1485977" cy="1318543"/>
          </a:xfrm>
        </p:grpSpPr>
        <p:sp>
          <p:nvSpPr>
            <p:cNvPr id="159" name="Rectangle 12"/>
            <p:cNvSpPr/>
            <p:nvPr/>
          </p:nvSpPr>
          <p:spPr>
            <a:xfrm>
              <a:off x="208776" y="1625003"/>
              <a:ext cx="1485977" cy="1318543"/>
            </a:xfrm>
            <a:prstGeom prst="rect">
              <a:avLst/>
            </a:prstGeom>
            <a:gradFill flip="none" rotWithShape="1">
              <a:gsLst>
                <a:gs pos="0">
                  <a:srgbClr val="F5F5F5"/>
                </a:gs>
                <a:gs pos="0">
                  <a:schemeClr val="bg1"/>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160" name="Group 63"/>
            <p:cNvGrpSpPr/>
            <p:nvPr/>
          </p:nvGrpSpPr>
          <p:grpSpPr>
            <a:xfrm>
              <a:off x="308521" y="1676906"/>
              <a:ext cx="1296145" cy="1152127"/>
              <a:chOff x="274404" y="3217479"/>
              <a:chExt cx="1296145" cy="1152127"/>
            </a:xfrm>
          </p:grpSpPr>
          <p:grpSp>
            <p:nvGrpSpPr>
              <p:cNvPr id="161" name="Group 4"/>
              <p:cNvGrpSpPr/>
              <p:nvPr/>
            </p:nvGrpSpPr>
            <p:grpSpPr>
              <a:xfrm>
                <a:off x="274404" y="3217479"/>
                <a:ext cx="1296145" cy="1152127"/>
                <a:chOff x="274404" y="3217479"/>
                <a:chExt cx="1296145" cy="1152127"/>
              </a:xfrm>
            </p:grpSpPr>
            <p:sp>
              <p:nvSpPr>
                <p:cNvPr id="163" name="Rectangle 3"/>
                <p:cNvSpPr/>
                <p:nvPr/>
              </p:nvSpPr>
              <p:spPr>
                <a:xfrm>
                  <a:off x="274405" y="3217479"/>
                  <a:ext cx="12961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a:solidFill>
                        <a:prstClr val="white"/>
                      </a:solidFill>
                    </a:rPr>
                    <a:t>Valle de Zongo</a:t>
                  </a:r>
                </a:p>
              </p:txBody>
            </p:sp>
            <p:sp>
              <p:nvSpPr>
                <p:cNvPr id="164" name="Rectangle 7"/>
                <p:cNvSpPr/>
                <p:nvPr/>
              </p:nvSpPr>
              <p:spPr>
                <a:xfrm>
                  <a:off x="274404" y="3578014"/>
                  <a:ext cx="1296144" cy="7915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b="1" dirty="0">
                      <a:solidFill>
                        <a:srgbClr val="1D2631"/>
                      </a:solidFill>
                      <a:latin typeface="Arial Black" panose="020B0A04020102020204" pitchFamily="34" charset="0"/>
                    </a:rPr>
                    <a:t>2018</a:t>
                  </a:r>
                </a:p>
              </p:txBody>
            </p:sp>
          </p:grpSp>
          <p:sp>
            <p:nvSpPr>
              <p:cNvPr id="162" name="Rectangle 20"/>
              <p:cNvSpPr/>
              <p:nvPr/>
            </p:nvSpPr>
            <p:spPr>
              <a:xfrm>
                <a:off x="583330" y="3599121"/>
                <a:ext cx="987218" cy="749377"/>
              </a:xfrm>
              <a:prstGeom prst="rect">
                <a:avLst/>
              </a:prstGeom>
            </p:spPr>
            <p:txBody>
              <a:bodyPr wrap="square">
                <a:spAutoFit/>
              </a:bodyPr>
              <a:lstStyle/>
              <a:p>
                <a:pPr algn="just" defTabSz="914400"/>
                <a:r>
                  <a:rPr lang="es-BO" sz="1050" dirty="0">
                    <a:solidFill>
                      <a:srgbClr val="1D2631"/>
                    </a:solidFill>
                    <a:latin typeface="Century Gothic" panose="020B0502020202020204" pitchFamily="34" charset="0"/>
                  </a:rPr>
                  <a:t>Levantamiento Hidrográfico de 03 Lagunas, en el valle de Zongo.</a:t>
                </a:r>
              </a:p>
              <a:p>
                <a:pPr algn="just" defTabSz="914400"/>
                <a:r>
                  <a:rPr lang="es-ES" sz="1050" dirty="0">
                    <a:solidFill>
                      <a:srgbClr val="1D2631"/>
                    </a:solidFill>
                    <a:latin typeface="Century Gothic" panose="020B0502020202020204" pitchFamily="34" charset="0"/>
                  </a:rPr>
                  <a:t>Altura 5.200 msnm.</a:t>
                </a:r>
                <a:endParaRPr lang="es-BO" sz="1050" dirty="0">
                  <a:solidFill>
                    <a:srgbClr val="1D2631"/>
                  </a:solidFill>
                  <a:latin typeface="Century Gothic" panose="020B0502020202020204" pitchFamily="34" charset="0"/>
                </a:endParaRPr>
              </a:p>
            </p:txBody>
          </p:sp>
        </p:grpSp>
      </p:grpSp>
      <p:grpSp>
        <p:nvGrpSpPr>
          <p:cNvPr id="165" name="Group 13"/>
          <p:cNvGrpSpPr/>
          <p:nvPr/>
        </p:nvGrpSpPr>
        <p:grpSpPr>
          <a:xfrm>
            <a:off x="9478285" y="5071556"/>
            <a:ext cx="2340000" cy="1584000"/>
            <a:chOff x="208776" y="1625003"/>
            <a:chExt cx="1485977" cy="1318543"/>
          </a:xfrm>
        </p:grpSpPr>
        <p:sp>
          <p:nvSpPr>
            <p:cNvPr id="166" name="Rectangle 12"/>
            <p:cNvSpPr/>
            <p:nvPr/>
          </p:nvSpPr>
          <p:spPr>
            <a:xfrm>
              <a:off x="208776" y="1625003"/>
              <a:ext cx="1485977" cy="1318543"/>
            </a:xfrm>
            <a:prstGeom prst="rect">
              <a:avLst/>
            </a:prstGeom>
            <a:gradFill flip="none" rotWithShape="1">
              <a:gsLst>
                <a:gs pos="0">
                  <a:srgbClr val="F5F5F5"/>
                </a:gs>
                <a:gs pos="0">
                  <a:schemeClr val="bg1"/>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167" name="Group 63"/>
            <p:cNvGrpSpPr/>
            <p:nvPr/>
          </p:nvGrpSpPr>
          <p:grpSpPr>
            <a:xfrm>
              <a:off x="308521" y="1676906"/>
              <a:ext cx="1296145" cy="1264629"/>
              <a:chOff x="274404" y="3217479"/>
              <a:chExt cx="1296145" cy="1264629"/>
            </a:xfrm>
          </p:grpSpPr>
          <p:grpSp>
            <p:nvGrpSpPr>
              <p:cNvPr id="168" name="Group 4"/>
              <p:cNvGrpSpPr/>
              <p:nvPr/>
            </p:nvGrpSpPr>
            <p:grpSpPr>
              <a:xfrm>
                <a:off x="274404" y="3217479"/>
                <a:ext cx="1296145" cy="1264629"/>
                <a:chOff x="274404" y="3217479"/>
                <a:chExt cx="1296145" cy="1264629"/>
              </a:xfrm>
            </p:grpSpPr>
            <p:sp>
              <p:nvSpPr>
                <p:cNvPr id="170" name="Rectangle 3"/>
                <p:cNvSpPr/>
                <p:nvPr/>
              </p:nvSpPr>
              <p:spPr>
                <a:xfrm>
                  <a:off x="274405" y="3217479"/>
                  <a:ext cx="129614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a:solidFill>
                        <a:prstClr val="white"/>
                      </a:solidFill>
                    </a:rPr>
                    <a:t>Lago Titicaca</a:t>
                  </a:r>
                </a:p>
              </p:txBody>
            </p:sp>
            <p:sp>
              <p:nvSpPr>
                <p:cNvPr id="171" name="Rectangle 7"/>
                <p:cNvSpPr/>
                <p:nvPr/>
              </p:nvSpPr>
              <p:spPr>
                <a:xfrm>
                  <a:off x="274404" y="3578014"/>
                  <a:ext cx="1296144" cy="9040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b="1" dirty="0">
                      <a:solidFill>
                        <a:srgbClr val="1D2631"/>
                      </a:solidFill>
                      <a:latin typeface="Arial Black" panose="020B0A04020102020204" pitchFamily="34" charset="0"/>
                    </a:rPr>
                    <a:t>2018</a:t>
                  </a:r>
                </a:p>
                <a:p>
                  <a:pPr defTabSz="914400"/>
                  <a:r>
                    <a:rPr lang="en-US" sz="1200" b="1" dirty="0">
                      <a:solidFill>
                        <a:srgbClr val="1D2631"/>
                      </a:solidFill>
                      <a:latin typeface="Arial Black" panose="020B0A04020102020204" pitchFamily="34" charset="0"/>
                    </a:rPr>
                    <a:t>   /</a:t>
                  </a:r>
                </a:p>
                <a:p>
                  <a:pPr defTabSz="914400"/>
                  <a:r>
                    <a:rPr lang="en-US" sz="1200" b="1" dirty="0">
                      <a:solidFill>
                        <a:srgbClr val="1D2631"/>
                      </a:solidFill>
                      <a:latin typeface="Arial Black" panose="020B0A04020102020204" pitchFamily="34" charset="0"/>
                    </a:rPr>
                    <a:t>2019</a:t>
                  </a:r>
                </a:p>
              </p:txBody>
            </p:sp>
          </p:grpSp>
          <p:sp>
            <p:nvSpPr>
              <p:cNvPr id="169" name="Rectangle 20"/>
              <p:cNvSpPr/>
              <p:nvPr/>
            </p:nvSpPr>
            <p:spPr>
              <a:xfrm>
                <a:off x="583330" y="3598227"/>
                <a:ext cx="987218" cy="749377"/>
              </a:xfrm>
              <a:prstGeom prst="rect">
                <a:avLst/>
              </a:prstGeom>
            </p:spPr>
            <p:txBody>
              <a:bodyPr wrap="square">
                <a:spAutoFit/>
              </a:bodyPr>
              <a:lstStyle/>
              <a:p>
                <a:pPr algn="just" defTabSz="914400"/>
                <a:r>
                  <a:rPr lang="es-BO" sz="1050" dirty="0">
                    <a:solidFill>
                      <a:srgbClr val="1D2631"/>
                    </a:solidFill>
                    <a:latin typeface="Century Gothic" panose="020B0502020202020204" pitchFamily="34" charset="0"/>
                  </a:rPr>
                  <a:t>Levantamiento Hidrográfico del Lago Titicaca, sector Boliviano. (aprox. 4100 Km</a:t>
                </a:r>
                <a:r>
                  <a:rPr lang="es-BO" sz="1050" baseline="30000" dirty="0">
                    <a:solidFill>
                      <a:srgbClr val="1D2631"/>
                    </a:solidFill>
                    <a:latin typeface="Century Gothic" panose="020B0502020202020204" pitchFamily="34" charset="0"/>
                  </a:rPr>
                  <a:t>2</a:t>
                </a:r>
                <a:r>
                  <a:rPr lang="es-BO" sz="1050" dirty="0">
                    <a:solidFill>
                      <a:srgbClr val="1D2631"/>
                    </a:solidFill>
                    <a:latin typeface="Century Gothic" panose="020B0502020202020204" pitchFamily="34" charset="0"/>
                  </a:rPr>
                  <a:t>)</a:t>
                </a:r>
              </a:p>
            </p:txBody>
          </p:sp>
        </p:grpSp>
      </p:grpSp>
      <p:pic>
        <p:nvPicPr>
          <p:cNvPr id="5" name="Imagen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8916" y="245741"/>
            <a:ext cx="1896782" cy="1205098"/>
          </a:xfrm>
          <a:prstGeom prst="rect">
            <a:avLst/>
          </a:prstGeom>
        </p:spPr>
      </p:pic>
      <p:pic>
        <p:nvPicPr>
          <p:cNvPr id="6" name="Imagen 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484101" y="199508"/>
            <a:ext cx="981290" cy="1286691"/>
          </a:xfrm>
          <a:prstGeom prst="rect">
            <a:avLst/>
          </a:prstGeom>
        </p:spPr>
      </p:pic>
    </p:spTree>
    <p:extLst>
      <p:ext uri="{BB962C8B-B14F-4D97-AF65-F5344CB8AC3E}">
        <p14:creationId xmlns:p14="http://schemas.microsoft.com/office/powerpoint/2010/main" val="194214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LEVANTAMIENTOS HIDROGRÁFICOS</a:t>
            </a:r>
          </a:p>
          <a:p>
            <a:pPr algn="ctr" eaLnBrk="1" hangingPunct="1">
              <a:defRPr/>
            </a:pPr>
            <a:r>
              <a:rPr lang="es-BO" sz="2600" dirty="0">
                <a:latin typeface="Britannic Bold" panose="020B0903060703020204" pitchFamily="34" charset="0"/>
              </a:rPr>
              <a:t>2017 - 2019</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365350" y="269492"/>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70" name="Rectangle 3"/>
          <p:cNvSpPr/>
          <p:nvPr/>
        </p:nvSpPr>
        <p:spPr>
          <a:xfrm>
            <a:off x="2620964" y="6034873"/>
            <a:ext cx="7798043" cy="494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latin typeface="Century Gothic" panose="020B0502020202020204" pitchFamily="34" charset="0"/>
              </a:rPr>
              <a:t>LEVANTAMIENTO HIDROGRÁFICO PRE DRAGADO ZONA 02</a:t>
            </a:r>
          </a:p>
          <a:p>
            <a:pPr algn="ctr" defTabSz="914400"/>
            <a:r>
              <a:rPr lang="en-US" sz="1600" b="1" dirty="0">
                <a:solidFill>
                  <a:prstClr val="white"/>
                </a:solidFill>
                <a:latin typeface="Century Gothic" panose="020B0502020202020204" pitchFamily="34" charset="0"/>
              </a:rPr>
              <a:t>Y POST DRAGADO  ZONA 03 DEL PUERTO INTERNACIONAL DE GRAVETAL</a:t>
            </a:r>
          </a:p>
        </p:txBody>
      </p:sp>
      <p:sp>
        <p:nvSpPr>
          <p:cNvPr id="71" name="Rectangle 7"/>
          <p:cNvSpPr/>
          <p:nvPr/>
        </p:nvSpPr>
        <p:spPr>
          <a:xfrm>
            <a:off x="1898959" y="6034873"/>
            <a:ext cx="72200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b="1" dirty="0">
                <a:solidFill>
                  <a:srgbClr val="1D2631"/>
                </a:solidFill>
                <a:latin typeface="Century Gothic" panose="020B0502020202020204" pitchFamily="34" charset="0"/>
              </a:rPr>
              <a:t>2017</a:t>
            </a:r>
          </a:p>
        </p:txBody>
      </p:sp>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5514" y="1323832"/>
            <a:ext cx="3455126" cy="4442305"/>
          </a:xfrm>
          <a:prstGeom prst="rect">
            <a:avLst/>
          </a:prstGeom>
        </p:spPr>
      </p:pic>
      <p:pic>
        <p:nvPicPr>
          <p:cNvPr id="4" name="Imagen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02085" y="1724957"/>
            <a:ext cx="4844143" cy="3767666"/>
          </a:xfrm>
          <a:prstGeom prst="rect">
            <a:avLst/>
          </a:prstGeom>
        </p:spPr>
      </p:pic>
    </p:spTree>
    <p:extLst>
      <p:ext uri="{BB962C8B-B14F-4D97-AF65-F5344CB8AC3E}">
        <p14:creationId xmlns:p14="http://schemas.microsoft.com/office/powerpoint/2010/main" val="223164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LEVANTAMIENTOS HIDROGRÁFICOS</a:t>
            </a:r>
          </a:p>
          <a:p>
            <a:pPr algn="ctr" eaLnBrk="1" hangingPunct="1">
              <a:defRPr/>
            </a:pPr>
            <a:r>
              <a:rPr lang="es-BO" sz="2600" dirty="0">
                <a:latin typeface="Britannic Bold" panose="020B0903060703020204" pitchFamily="34" charset="0"/>
              </a:rPr>
              <a:t>2017 - 2019</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365350" y="269492"/>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70" name="Rectangle 3"/>
          <p:cNvSpPr/>
          <p:nvPr/>
        </p:nvSpPr>
        <p:spPr>
          <a:xfrm>
            <a:off x="3274182" y="6121395"/>
            <a:ext cx="6874368" cy="494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Century Gothic" panose="020B0502020202020204" pitchFamily="34" charset="0"/>
              </a:rPr>
              <a:t>LEVANTAMIENTO HIDROGRÁFICO EMBALSE JANKO KHOTA</a:t>
            </a:r>
          </a:p>
        </p:txBody>
      </p:sp>
      <p:sp>
        <p:nvSpPr>
          <p:cNvPr id="71" name="Rectangle 7"/>
          <p:cNvSpPr/>
          <p:nvPr/>
        </p:nvSpPr>
        <p:spPr>
          <a:xfrm>
            <a:off x="2552176" y="6121395"/>
            <a:ext cx="72200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Century Gothic" panose="020B0502020202020204" pitchFamily="34" charset="0"/>
              </a:rPr>
              <a:t>2017</a:t>
            </a:r>
          </a:p>
        </p:txBody>
      </p:sp>
      <p:pic>
        <p:nvPicPr>
          <p:cNvPr id="3" name="Imagen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07006" y="1354500"/>
            <a:ext cx="5184705" cy="4498229"/>
          </a:xfrm>
          <a:prstGeom prst="rect">
            <a:avLst/>
          </a:prstGeom>
        </p:spPr>
      </p:pic>
    </p:spTree>
    <p:extLst>
      <p:ext uri="{BB962C8B-B14F-4D97-AF65-F5344CB8AC3E}">
        <p14:creationId xmlns:p14="http://schemas.microsoft.com/office/powerpoint/2010/main" val="48211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LEVANTAMIENTOS HIDROGRÁFICOS</a:t>
            </a:r>
          </a:p>
          <a:p>
            <a:pPr algn="ctr" eaLnBrk="1" hangingPunct="1">
              <a:defRPr/>
            </a:pPr>
            <a:r>
              <a:rPr lang="es-BO" sz="2600" dirty="0">
                <a:latin typeface="Britannic Bold" panose="020B0903060703020204" pitchFamily="34" charset="0"/>
              </a:rPr>
              <a:t>2017 - 2019</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365350" y="269492"/>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70" name="Rectangle 3"/>
          <p:cNvSpPr/>
          <p:nvPr/>
        </p:nvSpPr>
        <p:spPr>
          <a:xfrm>
            <a:off x="2668924" y="6240051"/>
            <a:ext cx="7530987" cy="494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Century Gothic" panose="020B0502020202020204" pitchFamily="34" charset="0"/>
              </a:rPr>
              <a:t>LEVANTAMIENTO HIDROGRÁFICO RÍO BENI - 1RA FASE</a:t>
            </a:r>
          </a:p>
        </p:txBody>
      </p:sp>
      <p:sp>
        <p:nvSpPr>
          <p:cNvPr id="71" name="Rectangle 7"/>
          <p:cNvSpPr/>
          <p:nvPr/>
        </p:nvSpPr>
        <p:spPr>
          <a:xfrm>
            <a:off x="1946919" y="6240051"/>
            <a:ext cx="72200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Century Gothic" panose="020B0502020202020204" pitchFamily="34" charset="0"/>
              </a:rPr>
              <a:t>2017</a:t>
            </a:r>
          </a:p>
        </p:txBody>
      </p:sp>
      <p:pic>
        <p:nvPicPr>
          <p:cNvPr id="2" name="Imagen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2293" y="1447071"/>
            <a:ext cx="2328400" cy="4522655"/>
          </a:xfrm>
          <a:prstGeom prst="rect">
            <a:avLst/>
          </a:prstGeom>
        </p:spPr>
      </p:pic>
      <p:pic>
        <p:nvPicPr>
          <p:cNvPr id="3" name="Imagen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6200000">
            <a:off x="6757605" y="1942151"/>
            <a:ext cx="2515788" cy="3532493"/>
          </a:xfrm>
          <a:prstGeom prst="rect">
            <a:avLst/>
          </a:prstGeom>
        </p:spPr>
      </p:pic>
      <p:pic>
        <p:nvPicPr>
          <p:cNvPr id="4" name="Imagen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3315882" y="3067062"/>
            <a:ext cx="2278284" cy="3408249"/>
          </a:xfrm>
          <a:prstGeom prst="rect">
            <a:avLst/>
          </a:prstGeom>
        </p:spPr>
      </p:pic>
      <p:pic>
        <p:nvPicPr>
          <p:cNvPr id="5" name="Imagen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003022" y="1721392"/>
            <a:ext cx="1904559" cy="4518659"/>
          </a:xfrm>
          <a:prstGeom prst="rect">
            <a:avLst/>
          </a:prstGeom>
        </p:spPr>
      </p:pic>
      <p:pic>
        <p:nvPicPr>
          <p:cNvPr id="6" name="Imagen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50896" y="1306442"/>
            <a:ext cx="3277079" cy="2208929"/>
          </a:xfrm>
          <a:prstGeom prst="rect">
            <a:avLst/>
          </a:prstGeom>
        </p:spPr>
      </p:pic>
    </p:spTree>
    <p:extLst>
      <p:ext uri="{BB962C8B-B14F-4D97-AF65-F5344CB8AC3E}">
        <p14:creationId xmlns:p14="http://schemas.microsoft.com/office/powerpoint/2010/main" val="268988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LEVANTAMIENTOS HIDROGRÁFICOS</a:t>
            </a:r>
          </a:p>
          <a:p>
            <a:pPr algn="ctr" eaLnBrk="1" hangingPunct="1">
              <a:defRPr/>
            </a:pPr>
            <a:r>
              <a:rPr lang="es-BO" sz="2600" dirty="0">
                <a:latin typeface="Britannic Bold" panose="020B0903060703020204" pitchFamily="34" charset="0"/>
              </a:rPr>
              <a:t>2017 - 2019</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365350" y="269492"/>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70" name="Rectangle 3"/>
          <p:cNvSpPr/>
          <p:nvPr/>
        </p:nvSpPr>
        <p:spPr>
          <a:xfrm>
            <a:off x="2753997" y="6022698"/>
            <a:ext cx="7718059" cy="494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latin typeface="Century Gothic" panose="020B0502020202020204" pitchFamily="34" charset="0"/>
              </a:rPr>
              <a:t>LEVANTAMIENTO HIDROGRÁFICO RÍO BENI - EL BALA - 2DA FASE</a:t>
            </a:r>
          </a:p>
        </p:txBody>
      </p:sp>
      <p:sp>
        <p:nvSpPr>
          <p:cNvPr id="71" name="Rectangle 7"/>
          <p:cNvSpPr/>
          <p:nvPr/>
        </p:nvSpPr>
        <p:spPr>
          <a:xfrm>
            <a:off x="2031993" y="6022698"/>
            <a:ext cx="72917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Century Gothic" panose="020B0502020202020204" pitchFamily="34" charset="0"/>
              </a:rPr>
              <a:t>2018</a:t>
            </a:r>
          </a:p>
        </p:txBody>
      </p:sp>
      <p:pic>
        <p:nvPicPr>
          <p:cNvPr id="3" name="Imagen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7078644" y="1016824"/>
            <a:ext cx="3733837" cy="5292407"/>
          </a:xfrm>
          <a:prstGeom prst="rect">
            <a:avLst/>
          </a:prstGeom>
        </p:spPr>
      </p:pic>
      <p:pic>
        <p:nvPicPr>
          <p:cNvPr id="4" name="Imagen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6200000">
            <a:off x="1454949" y="984654"/>
            <a:ext cx="3733836" cy="5356748"/>
          </a:xfrm>
          <a:prstGeom prst="rect">
            <a:avLst/>
          </a:prstGeom>
        </p:spPr>
      </p:pic>
    </p:spTree>
    <p:extLst>
      <p:ext uri="{BB962C8B-B14F-4D97-AF65-F5344CB8AC3E}">
        <p14:creationId xmlns:p14="http://schemas.microsoft.com/office/powerpoint/2010/main" val="273781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LEVANTAMIENTOS HIDROGRÁFICOS</a:t>
            </a:r>
          </a:p>
          <a:p>
            <a:pPr algn="ctr" eaLnBrk="1" hangingPunct="1">
              <a:defRPr/>
            </a:pPr>
            <a:r>
              <a:rPr lang="es-BO" sz="2600" dirty="0">
                <a:latin typeface="Britannic Bold" panose="020B0903060703020204" pitchFamily="34" charset="0"/>
              </a:rPr>
              <a:t>2017 - 2019</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365350" y="269492"/>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70" name="Rectangle 3"/>
          <p:cNvSpPr/>
          <p:nvPr/>
        </p:nvSpPr>
        <p:spPr>
          <a:xfrm>
            <a:off x="2517146" y="6099256"/>
            <a:ext cx="7634392" cy="494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Century Gothic" panose="020B0502020202020204" pitchFamily="34" charset="0"/>
              </a:rPr>
              <a:t>LEVANTAMIENTO HIDROGRÁFICO DE 02 LAGUNAS EN EL VALLE DE ZONGO</a:t>
            </a:r>
          </a:p>
        </p:txBody>
      </p:sp>
      <p:sp>
        <p:nvSpPr>
          <p:cNvPr id="71" name="Rectangle 7"/>
          <p:cNvSpPr/>
          <p:nvPr/>
        </p:nvSpPr>
        <p:spPr>
          <a:xfrm>
            <a:off x="1795140" y="6099256"/>
            <a:ext cx="722006"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Century Gothic" panose="020B0502020202020204" pitchFamily="34" charset="0"/>
              </a:rPr>
              <a:t>2018</a:t>
            </a:r>
          </a:p>
        </p:txBody>
      </p:sp>
      <p:pic>
        <p:nvPicPr>
          <p:cNvPr id="2" name="Imagen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2999" y="1610436"/>
            <a:ext cx="5546569" cy="4202216"/>
          </a:xfrm>
          <a:prstGeom prst="rect">
            <a:avLst/>
          </a:prstGeom>
        </p:spPr>
      </p:pic>
      <p:pic>
        <p:nvPicPr>
          <p:cNvPr id="3" name="Imagen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52230" y="1610436"/>
            <a:ext cx="5470452" cy="4202216"/>
          </a:xfrm>
          <a:prstGeom prst="rect">
            <a:avLst/>
          </a:prstGeom>
        </p:spPr>
      </p:pic>
    </p:spTree>
    <p:extLst>
      <p:ext uri="{BB962C8B-B14F-4D97-AF65-F5344CB8AC3E}">
        <p14:creationId xmlns:p14="http://schemas.microsoft.com/office/powerpoint/2010/main" val="27900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Rectángulo redondeado"/>
          <p:cNvSpPr/>
          <p:nvPr/>
        </p:nvSpPr>
        <p:spPr>
          <a:xfrm>
            <a:off x="3110363" y="289857"/>
            <a:ext cx="6377993" cy="79234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BO" sz="2600" dirty="0">
                <a:latin typeface="Britannic Bold" panose="020B0903060703020204" pitchFamily="34" charset="0"/>
              </a:rPr>
              <a:t>LEVANTAMIENTOS HIDROGRÁFICOS</a:t>
            </a:r>
          </a:p>
          <a:p>
            <a:pPr algn="ctr" eaLnBrk="1" hangingPunct="1">
              <a:defRPr/>
            </a:pPr>
            <a:r>
              <a:rPr lang="es-BO" sz="2600" dirty="0">
                <a:latin typeface="Britannic Bold" panose="020B0903060703020204" pitchFamily="34" charset="0"/>
              </a:rPr>
              <a:t>2017 - 2019</a:t>
            </a:r>
          </a:p>
        </p:txBody>
      </p:sp>
      <p:sp>
        <p:nvSpPr>
          <p:cNvPr id="82" name="object 1380"/>
          <p:cNvSpPr>
            <a:spLocks noChangeArrowheads="1"/>
          </p:cNvSpPr>
          <p:nvPr/>
        </p:nvSpPr>
        <p:spPr bwMode="auto">
          <a:xfrm>
            <a:off x="401582" y="269491"/>
            <a:ext cx="1986775" cy="105434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83" name="object 1381"/>
          <p:cNvSpPr>
            <a:spLocks noChangeArrowheads="1"/>
          </p:cNvSpPr>
          <p:nvPr/>
        </p:nvSpPr>
        <p:spPr bwMode="auto">
          <a:xfrm>
            <a:off x="10365350" y="269492"/>
            <a:ext cx="1391377" cy="1340944"/>
          </a:xfrm>
          <a:prstGeom prst="rect">
            <a:avLst/>
          </a:prstGeom>
          <a:blipFill>
            <a:blip r:embed="rId3" cstate="email">
              <a:alphaModFix amt="91000"/>
              <a:extLst>
                <a:ext uri="{28A0092B-C50C-407E-A947-70E740481C1C}">
                  <a14:useLocalDpi xmlns:a14="http://schemas.microsoft.com/office/drawing/2010/main"/>
                </a:ext>
              </a:extLst>
            </a:blip>
            <a:stretch>
              <a:fillRect/>
            </a:stretch>
          </a:blipFill>
          <a:ln w="9525">
            <a:noFill/>
            <a:miter lim="800000"/>
            <a:headEnd/>
            <a:tailEnd/>
          </a:ln>
        </p:spPr>
        <p:txBody>
          <a:bodyPr vert="horz" wrap="square" lIns="0" tIns="0" rIns="0" bIns="0" numCol="1" anchor="t" anchorCtr="0" compatLnSpc="1">
            <a:prstTxWarp prst="textNoShape">
              <a:avLst/>
            </a:prstTxWarp>
          </a:bodyPr>
          <a:lstStyle/>
          <a:p>
            <a:endParaRPr lang="es-BO"/>
          </a:p>
        </p:txBody>
      </p:sp>
      <p:sp>
        <p:nvSpPr>
          <p:cNvPr id="70" name="Rectangle 3"/>
          <p:cNvSpPr/>
          <p:nvPr/>
        </p:nvSpPr>
        <p:spPr>
          <a:xfrm>
            <a:off x="2820574" y="5963578"/>
            <a:ext cx="7617910" cy="494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Century Gothic" panose="020B0502020202020204" pitchFamily="34" charset="0"/>
              </a:rPr>
              <a:t>LEVANTAMIENTO HIDROGRÁFICO LAGO TITICACA – </a:t>
            </a:r>
            <a:r>
              <a:rPr lang="es-BO" sz="1600" b="1" dirty="0">
                <a:solidFill>
                  <a:prstClr val="white"/>
                </a:solidFill>
                <a:latin typeface="Century Gothic" panose="020B0502020202020204" pitchFamily="34" charset="0"/>
              </a:rPr>
              <a:t>TERRITORIO</a:t>
            </a:r>
            <a:r>
              <a:rPr lang="en-US" sz="1600" b="1" dirty="0">
                <a:solidFill>
                  <a:prstClr val="white"/>
                </a:solidFill>
                <a:latin typeface="Century Gothic" panose="020B0502020202020204" pitchFamily="34" charset="0"/>
              </a:rPr>
              <a:t> BOLIVIANO</a:t>
            </a:r>
          </a:p>
        </p:txBody>
      </p:sp>
      <p:sp>
        <p:nvSpPr>
          <p:cNvPr id="71" name="Rectangle 7"/>
          <p:cNvSpPr/>
          <p:nvPr/>
        </p:nvSpPr>
        <p:spPr>
          <a:xfrm>
            <a:off x="1283595" y="5963578"/>
            <a:ext cx="1536979" cy="494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b="1" dirty="0">
                <a:solidFill>
                  <a:srgbClr val="1D2631"/>
                </a:solidFill>
                <a:latin typeface="Century Gothic" panose="020B0502020202020204" pitchFamily="34" charset="0"/>
              </a:rPr>
              <a:t>2018 / 2019</a:t>
            </a:r>
          </a:p>
        </p:txBody>
      </p:sp>
      <p:pic>
        <p:nvPicPr>
          <p:cNvPr id="2" name="Imagen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5520" y="1768689"/>
            <a:ext cx="5409685" cy="3796088"/>
          </a:xfrm>
          <a:prstGeom prst="rect">
            <a:avLst/>
          </a:prstGeom>
        </p:spPr>
      </p:pic>
      <p:pic>
        <p:nvPicPr>
          <p:cNvPr id="3" name="Imagen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52762" y="1768689"/>
            <a:ext cx="5603965" cy="3941772"/>
          </a:xfrm>
          <a:prstGeom prst="rect">
            <a:avLst/>
          </a:prstGeom>
        </p:spPr>
      </p:pic>
    </p:spTree>
    <p:extLst>
      <p:ext uri="{BB962C8B-B14F-4D97-AF65-F5344CB8AC3E}">
        <p14:creationId xmlns:p14="http://schemas.microsoft.com/office/powerpoint/2010/main" val="39281163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3138</TotalTime>
  <Words>638</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Britannic Bold</vt:lpstr>
      <vt:lpstr>Calibri</vt:lpstr>
      <vt:lpstr>Calibri Light</vt:lpstr>
      <vt:lpstr>Century Gothic</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JEFE HIDROLOGIA</dc:creator>
  <cp:lastModifiedBy>Alberto Costaneves</cp:lastModifiedBy>
  <cp:revision>78</cp:revision>
  <dcterms:created xsi:type="dcterms:W3CDTF">2019-04-01T19:30:18Z</dcterms:created>
  <dcterms:modified xsi:type="dcterms:W3CDTF">2019-04-26T13:17:05Z</dcterms:modified>
</cp:coreProperties>
</file>