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55" r:id="rId5"/>
  </p:sldMasterIdLst>
  <p:notesMasterIdLst>
    <p:notesMasterId r:id="rId50"/>
  </p:notesMasterIdLst>
  <p:handoutMasterIdLst>
    <p:handoutMasterId r:id="rId51"/>
  </p:handoutMasterIdLst>
  <p:sldIdLst>
    <p:sldId id="4380" r:id="rId6"/>
    <p:sldId id="4365" r:id="rId7"/>
    <p:sldId id="320" r:id="rId8"/>
    <p:sldId id="352" r:id="rId9"/>
    <p:sldId id="354" r:id="rId10"/>
    <p:sldId id="325" r:id="rId11"/>
    <p:sldId id="262" r:id="rId12"/>
    <p:sldId id="344" r:id="rId13"/>
    <p:sldId id="371" r:id="rId14"/>
    <p:sldId id="4379" r:id="rId15"/>
    <p:sldId id="4366" r:id="rId16"/>
    <p:sldId id="4368" r:id="rId17"/>
    <p:sldId id="301" r:id="rId18"/>
    <p:sldId id="4372" r:id="rId19"/>
    <p:sldId id="4373" r:id="rId20"/>
    <p:sldId id="293" r:id="rId21"/>
    <p:sldId id="488" r:id="rId22"/>
    <p:sldId id="497" r:id="rId23"/>
    <p:sldId id="498" r:id="rId24"/>
    <p:sldId id="499" r:id="rId25"/>
    <p:sldId id="4385" r:id="rId26"/>
    <p:sldId id="4378" r:id="rId27"/>
    <p:sldId id="282" r:id="rId28"/>
    <p:sldId id="310" r:id="rId29"/>
    <p:sldId id="554" r:id="rId30"/>
    <p:sldId id="556" r:id="rId31"/>
    <p:sldId id="645" r:id="rId32"/>
    <p:sldId id="675" r:id="rId33"/>
    <p:sldId id="682" r:id="rId34"/>
    <p:sldId id="677" r:id="rId35"/>
    <p:sldId id="679" r:id="rId36"/>
    <p:sldId id="372" r:id="rId37"/>
    <p:sldId id="399" r:id="rId38"/>
    <p:sldId id="389" r:id="rId39"/>
    <p:sldId id="384" r:id="rId40"/>
    <p:sldId id="366" r:id="rId41"/>
    <p:sldId id="4364" r:id="rId42"/>
    <p:sldId id="390" r:id="rId43"/>
    <p:sldId id="378" r:id="rId44"/>
    <p:sldId id="4384" r:id="rId45"/>
    <p:sldId id="4382" r:id="rId46"/>
    <p:sldId id="275" r:id="rId47"/>
    <p:sldId id="4381" r:id="rId48"/>
    <p:sldId id="287" r:id="rId49"/>
  </p:sldIdLst>
  <p:sldSz cx="12192000" cy="6858000"/>
  <p:notesSz cx="6735763" cy="9866313"/>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inar Flaa" initials="SF" lastIdx="1" clrIdx="0"/>
  <p:cmAuthor id="2" name="Rebecca Jane Johansen" initials="RJJ" lastIdx="1" clrIdx="1">
    <p:extLst>
      <p:ext uri="{19B8F6BF-5375-455C-9EA6-DF929625EA0E}">
        <p15:presenceInfo xmlns:p15="http://schemas.microsoft.com/office/powerpoint/2012/main" userId="S-1-5-21-2674112714-391180541-2236091514-635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FD1"/>
    <a:srgbClr val="737B92"/>
    <a:srgbClr val="081839"/>
    <a:srgbClr val="A6845C"/>
    <a:srgbClr val="001639"/>
    <a:srgbClr val="54C6D7"/>
    <a:srgbClr val="001539"/>
    <a:srgbClr val="737C94"/>
    <a:srgbClr val="D91E3C"/>
    <a:srgbClr val="A784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67420" autoAdjust="0"/>
  </p:normalViewPr>
  <p:slideViewPr>
    <p:cSldViewPr snapToGrid="0">
      <p:cViewPr varScale="1">
        <p:scale>
          <a:sx n="42" d="100"/>
          <a:sy n="42" d="100"/>
        </p:scale>
        <p:origin x="968" y="64"/>
      </p:cViewPr>
      <p:guideLst/>
    </p:cSldViewPr>
  </p:slideViewPr>
  <p:outlineViewPr>
    <p:cViewPr>
      <p:scale>
        <a:sx n="33" d="100"/>
        <a:sy n="33" d="100"/>
      </p:scale>
      <p:origin x="0" y="-1914"/>
    </p:cViewPr>
  </p:outlineViewPr>
  <p:notesTextViewPr>
    <p:cViewPr>
      <p:scale>
        <a:sx n="3" d="2"/>
        <a:sy n="3" d="2"/>
      </p:scale>
      <p:origin x="0" y="0"/>
    </p:cViewPr>
  </p:notesTextViewPr>
  <p:sorterViewPr>
    <p:cViewPr varScale="1">
      <p:scale>
        <a:sx n="100" d="100"/>
        <a:sy n="100" d="100"/>
      </p:scale>
      <p:origin x="0" y="-5584"/>
    </p:cViewPr>
  </p:sorterViewPr>
  <p:notesViewPr>
    <p:cSldViewPr snapToGrid="0">
      <p:cViewPr varScale="1">
        <p:scale>
          <a:sx n="137" d="100"/>
          <a:sy n="137" d="100"/>
        </p:scale>
        <p:origin x="4602"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09A5D1-F669-46B1-B188-EA2FD50ED021}"/>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849ABE4-13E0-4CEA-AFE4-57F12AEF5860}"/>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E8F2E3DC-0544-4329-B9D4-D0604C5EC388}" type="datetimeFigureOut">
              <a:rPr lang="en-GB" smtClean="0"/>
              <a:t>27/04/2019</a:t>
            </a:fld>
            <a:endParaRPr lang="en-GB"/>
          </a:p>
        </p:txBody>
      </p:sp>
      <p:sp>
        <p:nvSpPr>
          <p:cNvPr id="4" name="Footer Placeholder 3">
            <a:extLst>
              <a:ext uri="{FF2B5EF4-FFF2-40B4-BE49-F238E27FC236}">
                <a16:creationId xmlns:a16="http://schemas.microsoft.com/office/drawing/2014/main" id="{378FCBB2-86B5-47D8-9D48-67CFAFC36F6E}"/>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183D5AC-F9C1-4675-A073-188AC9EBBA55}"/>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71B370D8-B19D-404F-AE21-27861CF73D7C}" type="slidenum">
              <a:rPr lang="en-GB" smtClean="0"/>
              <a:t>‹#›</a:t>
            </a:fld>
            <a:endParaRPr lang="en-GB"/>
          </a:p>
        </p:txBody>
      </p:sp>
    </p:spTree>
    <p:extLst>
      <p:ext uri="{BB962C8B-B14F-4D97-AF65-F5344CB8AC3E}">
        <p14:creationId xmlns:p14="http://schemas.microsoft.com/office/powerpoint/2010/main" val="190353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7FC6068-75EB-4D3D-B805-44DB72089AC8}" type="datetimeFigureOut">
              <a:rPr lang="en-GB" smtClean="0"/>
              <a:t>27/04/2019</a:t>
            </a:fld>
            <a:endParaRPr lang="en-GB"/>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472F398-7D44-4603-A74C-9F562E7FC5E5}" type="slidenum">
              <a:rPr lang="en-GB" smtClean="0"/>
              <a:t>‹#›</a:t>
            </a:fld>
            <a:endParaRPr lang="en-GB"/>
          </a:p>
        </p:txBody>
      </p:sp>
    </p:spTree>
    <p:extLst>
      <p:ext uri="{BB962C8B-B14F-4D97-AF65-F5344CB8AC3E}">
        <p14:creationId xmlns:p14="http://schemas.microsoft.com/office/powerpoint/2010/main" val="355268022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472F398-7D44-4603-A74C-9F562E7FC5E5}" type="slidenum">
              <a:rPr lang="en-GB" smtClean="0"/>
              <a:t>1</a:t>
            </a:fld>
            <a:endParaRPr lang="en-GB"/>
          </a:p>
        </p:txBody>
      </p:sp>
    </p:spTree>
    <p:extLst>
      <p:ext uri="{BB962C8B-B14F-4D97-AF65-F5344CB8AC3E}">
        <p14:creationId xmlns:p14="http://schemas.microsoft.com/office/powerpoint/2010/main" val="14067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472F398-7D44-4603-A74C-9F562E7FC5E5}" type="slidenum">
              <a:rPr lang="en-GB" smtClean="0"/>
              <a:t>27</a:t>
            </a:fld>
            <a:endParaRPr lang="en-GB"/>
          </a:p>
        </p:txBody>
      </p:sp>
    </p:spTree>
    <p:extLst>
      <p:ext uri="{BB962C8B-B14F-4D97-AF65-F5344CB8AC3E}">
        <p14:creationId xmlns:p14="http://schemas.microsoft.com/office/powerpoint/2010/main" val="86302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280CC1-E8CC-4E2A-984F-ED43D2258E9A}" type="slidenum">
              <a:rPr lang="en-GB" smtClean="0"/>
              <a:pPr/>
              <a:t>28</a:t>
            </a:fld>
            <a:endParaRPr lang="en-GB"/>
          </a:p>
        </p:txBody>
      </p:sp>
    </p:spTree>
    <p:extLst>
      <p:ext uri="{BB962C8B-B14F-4D97-AF65-F5344CB8AC3E}">
        <p14:creationId xmlns:p14="http://schemas.microsoft.com/office/powerpoint/2010/main" val="309418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280CC1-E8CC-4E2A-984F-ED43D2258E9A}" type="slidenum">
              <a:rPr lang="en-GB" smtClean="0"/>
              <a:pPr/>
              <a:t>30</a:t>
            </a:fld>
            <a:endParaRPr lang="en-GB"/>
          </a:p>
        </p:txBody>
      </p:sp>
    </p:spTree>
    <p:extLst>
      <p:ext uri="{BB962C8B-B14F-4D97-AF65-F5344CB8AC3E}">
        <p14:creationId xmlns:p14="http://schemas.microsoft.com/office/powerpoint/2010/main" val="246459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280CC1-E8CC-4E2A-984F-ED43D2258E9A}" type="slidenum">
              <a:rPr lang="en-GB" smtClean="0"/>
              <a:pPr/>
              <a:t>31</a:t>
            </a:fld>
            <a:endParaRPr lang="en-GB"/>
          </a:p>
        </p:txBody>
      </p:sp>
    </p:spTree>
    <p:extLst>
      <p:ext uri="{BB962C8B-B14F-4D97-AF65-F5344CB8AC3E}">
        <p14:creationId xmlns:p14="http://schemas.microsoft.com/office/powerpoint/2010/main" val="1017750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a:t>
            </a:r>
            <a:r>
              <a:rPr lang="en-US" baseline="0" dirty="0"/>
              <a:t> Cloud significantly simplifies the workflow of seabed mapping.</a:t>
            </a:r>
          </a:p>
          <a:p>
            <a:r>
              <a:rPr lang="en-US" baseline="0" dirty="0"/>
              <a:t>It is an open ecosystem where software from partners can run. We are actively and successfully getting partners.</a:t>
            </a:r>
            <a:endParaRPr lang="en-US" dirty="0"/>
          </a:p>
          <a:p>
            <a:r>
              <a:rPr lang="en-US" baseline="0" dirty="0"/>
              <a:t>Mapping Cloud supports remote operation and easy handling and sharing of data.</a:t>
            </a:r>
          </a:p>
          <a:p>
            <a:r>
              <a:rPr lang="en-US" baseline="0" dirty="0"/>
              <a:t>Our system supports fleet coordination, support from shore to vessel for adjustment and improvement of data collection, </a:t>
            </a:r>
          </a:p>
          <a:p>
            <a:endParaRPr lang="en-US" dirty="0"/>
          </a:p>
        </p:txBody>
      </p:sp>
      <p:sp>
        <p:nvSpPr>
          <p:cNvPr id="4" name="Slide Number Placeholder 3"/>
          <p:cNvSpPr>
            <a:spLocks noGrp="1"/>
          </p:cNvSpPr>
          <p:nvPr>
            <p:ph type="sldNum" sz="quarter" idx="10"/>
          </p:nvPr>
        </p:nvSpPr>
        <p:spPr/>
        <p:txBody>
          <a:bodyPr/>
          <a:lstStyle/>
          <a:p>
            <a:fld id="{8472F398-7D44-4603-A74C-9F562E7FC5E5}" type="slidenum">
              <a:rPr lang="en-GB" smtClean="0"/>
              <a:t>42</a:t>
            </a:fld>
            <a:endParaRPr lang="en-GB" dirty="0"/>
          </a:p>
        </p:txBody>
      </p:sp>
    </p:spTree>
    <p:extLst>
      <p:ext uri="{BB962C8B-B14F-4D97-AF65-F5344CB8AC3E}">
        <p14:creationId xmlns:p14="http://schemas.microsoft.com/office/powerpoint/2010/main" val="2481295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delivered products and solutions for operations in the world’s deepest seas.</a:t>
            </a:r>
          </a:p>
          <a:p>
            <a:pPr marL="171450" indent="-171450">
              <a:buFont typeface="Arial" panose="020B0604020202020204" pitchFamily="34" charset="0"/>
              <a:buChar char="•"/>
            </a:pPr>
            <a:r>
              <a:rPr lang="en-US" dirty="0"/>
              <a:t>You can find KONGSBERG’s products in every segment of the maritime industry.</a:t>
            </a:r>
          </a:p>
          <a:p>
            <a:pPr marL="171450" indent="-171450">
              <a:buFont typeface="Arial" panose="020B0604020202020204" pitchFamily="34" charset="0"/>
              <a:buChar char="•"/>
            </a:pPr>
            <a:r>
              <a:rPr lang="en-US" dirty="0">
                <a:solidFill>
                  <a:schemeClr val="accent5"/>
                </a:solidFill>
              </a:rPr>
              <a:t>We are also leaders in the </a:t>
            </a:r>
            <a:r>
              <a:rPr lang="en-US" dirty="0" err="1">
                <a:solidFill>
                  <a:schemeClr val="accent5"/>
                </a:solidFill>
              </a:rPr>
              <a:t>defence</a:t>
            </a:r>
            <a:r>
              <a:rPr lang="en-US" dirty="0">
                <a:solidFill>
                  <a:schemeClr val="accent5"/>
                </a:solidFill>
              </a:rPr>
              <a:t> and aerospace industries</a:t>
            </a:r>
          </a:p>
          <a:p>
            <a:pPr marL="171450" indent="-171450">
              <a:buFont typeface="Arial" panose="020B0604020202020204" pitchFamily="34" charset="0"/>
              <a:buChar char="•"/>
            </a:pPr>
            <a:r>
              <a:rPr lang="en-US" dirty="0"/>
              <a:t>Our product portfolio is wide.</a:t>
            </a:r>
          </a:p>
          <a:p>
            <a:pPr marL="171450" indent="-171450">
              <a:buFont typeface="Arial" panose="020B0604020202020204" pitchFamily="34" charset="0"/>
              <a:buChar char="•"/>
            </a:pPr>
            <a:r>
              <a:rPr lang="en-US" dirty="0"/>
              <a:t>At our core is technology, innovation and customer focus.</a:t>
            </a:r>
          </a:p>
          <a:p>
            <a:endParaRPr lang="nb-NO" dirty="0"/>
          </a:p>
        </p:txBody>
      </p:sp>
      <p:sp>
        <p:nvSpPr>
          <p:cNvPr id="4" name="Slide Number Placeholder 3"/>
          <p:cNvSpPr>
            <a:spLocks noGrp="1"/>
          </p:cNvSpPr>
          <p:nvPr>
            <p:ph type="sldNum" sz="quarter"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472F398-7D44-4603-A74C-9F562E7F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43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KONGSBERG is organized into three business areas:</a:t>
            </a:r>
          </a:p>
          <a:p>
            <a:endParaRPr lang="en-GB" noProof="0" dirty="0"/>
          </a:p>
          <a:p>
            <a:pPr marL="171450" indent="-171450">
              <a:buFont typeface="Arial" panose="020B0604020202020204" pitchFamily="34" charset="0"/>
              <a:buChar char="•"/>
            </a:pPr>
            <a:r>
              <a:rPr lang="en-GB" sz="600" b="1" i="0" kern="1200" noProof="0" dirty="0">
                <a:solidFill>
                  <a:schemeClr val="tx1"/>
                </a:solidFill>
                <a:effectLst/>
                <a:latin typeface="+mn-lt"/>
                <a:ea typeface="+mn-ea"/>
                <a:cs typeface="+mn-cs"/>
              </a:rPr>
              <a:t>Kongsberg Digital </a:t>
            </a:r>
            <a:r>
              <a:rPr lang="en-GB" sz="600" b="0" i="0" kern="1200" noProof="0" dirty="0">
                <a:solidFill>
                  <a:schemeClr val="tx1"/>
                </a:solidFill>
                <a:effectLst/>
                <a:latin typeface="+mn-lt"/>
                <a:ea typeface="+mn-ea"/>
                <a:cs typeface="+mn-cs"/>
              </a:rPr>
              <a:t>is truly within the fourth industrial revolution. This business area aims to be an industry leader in the digitized industry of tomorrow. </a:t>
            </a:r>
            <a:r>
              <a:rPr lang="en-US" sz="600" b="0" i="0" kern="1200" dirty="0">
                <a:solidFill>
                  <a:schemeClr val="tx1"/>
                </a:solidFill>
                <a:effectLst/>
                <a:latin typeface="+mn-lt"/>
                <a:ea typeface="+mn-ea"/>
                <a:cs typeface="+mn-cs"/>
              </a:rPr>
              <a:t>The company has more than 500 software experts with leading competence within internet of things, smart data, artificial intelligence, and automation and autonomous operations.</a:t>
            </a:r>
            <a:endParaRPr lang="en-GB" sz="600" b="0" i="0" kern="1200" noProof="0" dirty="0">
              <a:solidFill>
                <a:schemeClr val="tx1"/>
              </a:solidFill>
              <a:effectLst/>
              <a:latin typeface="+mn-lt"/>
              <a:ea typeface="+mn-ea"/>
              <a:cs typeface="+mn-cs"/>
            </a:endParaRPr>
          </a:p>
          <a:p>
            <a:pPr marL="171450" indent="-171450">
              <a:buFont typeface="Arial" panose="020B0604020202020204" pitchFamily="34" charset="0"/>
              <a:buChar char="•"/>
            </a:pPr>
            <a:endParaRPr lang="en-GB" sz="600" b="0" i="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600" b="1" i="0" kern="1200" noProof="0" dirty="0">
                <a:solidFill>
                  <a:schemeClr val="tx1"/>
                </a:solidFill>
                <a:effectLst/>
                <a:latin typeface="+mn-lt"/>
                <a:ea typeface="+mn-ea"/>
                <a:cs typeface="+mn-cs"/>
              </a:rPr>
              <a:t>Kongsberg Defence Systems </a:t>
            </a:r>
            <a:r>
              <a:rPr lang="en-GB" sz="600" b="0" i="0" kern="1200" noProof="0" dirty="0">
                <a:solidFill>
                  <a:schemeClr val="tx1"/>
                </a:solidFill>
                <a:effectLst/>
                <a:latin typeface="+mn-lt"/>
                <a:ea typeface="+mn-ea"/>
                <a:cs typeface="+mn-cs"/>
              </a:rPr>
              <a:t>is Norway's premier supplier of defence and aerospace-related systems. The business area came with the first industrial revolution. Their portfolio comprises products and systems for command and control, weapons guidance and surveillance, communications solutions, weapon systems and missiles.</a:t>
            </a:r>
          </a:p>
          <a:p>
            <a:pPr marL="0" indent="0">
              <a:buFont typeface="Arial" panose="020B0604020202020204" pitchFamily="34" charset="0"/>
              <a:buNone/>
            </a:pPr>
            <a:endParaRPr lang="en-GB" sz="600" b="0" i="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GB" sz="600" b="1" i="0" kern="1200" noProof="0" dirty="0">
                <a:solidFill>
                  <a:schemeClr val="tx1"/>
                </a:solidFill>
                <a:effectLst/>
                <a:latin typeface="+mn-lt"/>
                <a:ea typeface="+mn-ea"/>
                <a:cs typeface="+mn-cs"/>
              </a:rPr>
              <a:t>Kongsberg Maritime </a:t>
            </a:r>
            <a:r>
              <a:rPr lang="en-GB" sz="600" b="0" i="0" kern="1200" noProof="0" dirty="0">
                <a:solidFill>
                  <a:schemeClr val="tx1"/>
                </a:solidFill>
                <a:effectLst/>
                <a:latin typeface="+mn-lt"/>
                <a:ea typeface="+mn-ea"/>
                <a:cs typeface="+mn-cs"/>
              </a:rPr>
              <a:t>is our part. You will get to know this business perfectly well in the months to come.</a:t>
            </a:r>
          </a:p>
          <a:p>
            <a:pPr marL="0" indent="0">
              <a:buFont typeface="Arial" panose="020B0604020202020204" pitchFamily="34" charset="0"/>
              <a:buNone/>
            </a:pPr>
            <a:endParaRPr lang="en-GB" sz="600" b="0" i="0" kern="1200" noProof="0" dirty="0">
              <a:solidFill>
                <a:schemeClr val="tx1"/>
              </a:solidFill>
              <a:effectLst/>
              <a:latin typeface="+mn-lt"/>
              <a:ea typeface="+mn-ea"/>
              <a:cs typeface="+mn-cs"/>
            </a:endParaRPr>
          </a:p>
          <a:p>
            <a:pPr marL="0" indent="0">
              <a:buFont typeface="Arial" panose="020B0604020202020204" pitchFamily="34" charset="0"/>
              <a:buNone/>
            </a:pPr>
            <a:r>
              <a:rPr lang="en-GB" sz="600" b="1" i="0" kern="1200" noProof="0" dirty="0">
                <a:solidFill>
                  <a:schemeClr val="tx1"/>
                </a:solidFill>
                <a:effectLst/>
                <a:latin typeface="+mn-lt"/>
                <a:ea typeface="+mn-ea"/>
                <a:cs typeface="+mn-cs"/>
              </a:rPr>
              <a:t>Together we are ONE KONGSBERG</a:t>
            </a:r>
            <a:endParaRPr lang="nb-NO" b="1" dirty="0"/>
          </a:p>
        </p:txBody>
      </p:sp>
      <p:sp>
        <p:nvSpPr>
          <p:cNvPr id="4" name="Slide Number Placeholder 3"/>
          <p:cNvSpPr>
            <a:spLocks noGrp="1"/>
          </p:cNvSpPr>
          <p:nvPr>
            <p:ph type="sldNum" sz="quarter" idx="5"/>
          </p:nvPr>
        </p:nvSpPr>
        <p:spPr/>
        <p:txBody>
          <a:bodyPr/>
          <a:lstStyle/>
          <a:p>
            <a:fld id="{8472F398-7D44-4603-A74C-9F562E7FC5E5}" type="slidenum">
              <a:rPr lang="en-GB" smtClean="0"/>
              <a:t>4</a:t>
            </a:fld>
            <a:endParaRPr lang="en-GB"/>
          </a:p>
        </p:txBody>
      </p:sp>
    </p:spTree>
    <p:extLst>
      <p:ext uri="{BB962C8B-B14F-4D97-AF65-F5344CB8AC3E}">
        <p14:creationId xmlns:p14="http://schemas.microsoft.com/office/powerpoint/2010/main" val="171129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are proud of the scope of deliverability of Kongsberg Maritime</a:t>
            </a:r>
          </a:p>
          <a:p>
            <a:endParaRPr lang="en-US" dirty="0"/>
          </a:p>
          <a:p>
            <a:pPr marL="171450" indent="-171450">
              <a:buFont typeface="Arial" panose="020B0604020202020204" pitchFamily="34" charset="0"/>
              <a:buChar char="•"/>
            </a:pPr>
            <a:r>
              <a:rPr lang="en-US" dirty="0"/>
              <a:t>We are well positioned within all these segments.</a:t>
            </a:r>
          </a:p>
          <a:p>
            <a:pPr marL="171450" indent="-171450">
              <a:buFont typeface="Arial" panose="020B0604020202020204" pitchFamily="34" charset="0"/>
              <a:buChar char="•"/>
            </a:pPr>
            <a:r>
              <a:rPr lang="en-US" dirty="0"/>
              <a:t>We are world class, and will always strive to be even better. </a:t>
            </a:r>
          </a:p>
          <a:p>
            <a:pPr marL="171450" indent="-171450">
              <a:buFont typeface="Arial" panose="020B0604020202020204" pitchFamily="34" charset="0"/>
              <a:buChar char="•"/>
            </a:pPr>
            <a:r>
              <a:rPr lang="en-US" dirty="0"/>
              <a:t>With the two companies performing together, we know that we will succeed.  </a:t>
            </a:r>
          </a:p>
          <a:p>
            <a:endParaRPr lang="nb-NO" dirty="0"/>
          </a:p>
        </p:txBody>
      </p:sp>
      <p:sp>
        <p:nvSpPr>
          <p:cNvPr id="4" name="Slide Number Placeholder 3"/>
          <p:cNvSpPr>
            <a:spLocks noGrp="1"/>
          </p:cNvSpPr>
          <p:nvPr>
            <p:ph type="sldNum" sz="quarter" idx="5"/>
          </p:nvPr>
        </p:nvSpPr>
        <p:spPr/>
        <p:txBody>
          <a:bodyPr/>
          <a:lstStyle/>
          <a:p>
            <a:fld id="{8472F398-7D44-4603-A74C-9F562E7FC5E5}" type="slidenum">
              <a:rPr lang="en-GB" smtClean="0"/>
              <a:t>5</a:t>
            </a:fld>
            <a:endParaRPr lang="en-GB"/>
          </a:p>
        </p:txBody>
      </p:sp>
    </p:spTree>
    <p:extLst>
      <p:ext uri="{BB962C8B-B14F-4D97-AF65-F5344CB8AC3E}">
        <p14:creationId xmlns:p14="http://schemas.microsoft.com/office/powerpoint/2010/main" val="343187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noProof="0" dirty="0"/>
              <a:t>Together we are strong and well positioned. </a:t>
            </a:r>
          </a:p>
          <a:p>
            <a:endParaRPr lang="en-GB" b="1" noProof="0" dirty="0"/>
          </a:p>
          <a:p>
            <a:r>
              <a:rPr lang="en-GB" noProof="0" dirty="0"/>
              <a:t>As RRCM and KONGSBERG products are  installed on some of the same vessels, our new installed base is approximately 30,000.</a:t>
            </a: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472F398-7D44-4603-A74C-9F562E7F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07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The ocean has always been important to humanity and global development.</a:t>
            </a:r>
          </a:p>
          <a:p>
            <a:pPr marL="171450" indent="-171450">
              <a:buFont typeface="Arial" panose="020B0604020202020204" pitchFamily="34" charset="0"/>
              <a:buChar char="•"/>
            </a:pPr>
            <a:r>
              <a:rPr lang="en-GB" noProof="0" dirty="0"/>
              <a:t>70 per cent of the globe is covered with water.</a:t>
            </a:r>
          </a:p>
          <a:p>
            <a:pPr marL="171450" indent="-171450">
              <a:buFont typeface="Arial" panose="020B0604020202020204" pitchFamily="34" charset="0"/>
              <a:buChar char="•"/>
            </a:pPr>
            <a:r>
              <a:rPr lang="en-GB" noProof="0" dirty="0"/>
              <a:t>80 per cent of the transportation of goods are at sea.</a:t>
            </a:r>
          </a:p>
          <a:p>
            <a:pPr marL="171450" indent="-171450">
              <a:buFont typeface="Arial" panose="020B0604020202020204" pitchFamily="34" charset="0"/>
              <a:buChar char="•"/>
            </a:pPr>
            <a:r>
              <a:rPr lang="en-GB" noProof="0" dirty="0"/>
              <a:t>90 per cent of the worlds biomass are in the ocean.</a:t>
            </a:r>
          </a:p>
          <a:p>
            <a:pPr marL="171450" indent="-171450">
              <a:buFont typeface="Arial" panose="020B0604020202020204" pitchFamily="34" charset="0"/>
              <a:buChar char="•"/>
            </a:pPr>
            <a:endParaRPr lang="en-GB" noProof="0" dirty="0"/>
          </a:p>
          <a:p>
            <a:r>
              <a:rPr lang="en-GB" noProof="0" dirty="0"/>
              <a:t>A huge amount of the global challenges we face are related to the ocean – and the ocean is where we will find the solutions</a:t>
            </a:r>
          </a:p>
          <a:p>
            <a:r>
              <a:rPr lang="en-GB" noProof="0" dirty="0"/>
              <a:t>The ocean will become even more important in the years ahead, and we are perfectly positioned to take part in the value creation related to it.</a:t>
            </a:r>
          </a:p>
          <a:p>
            <a:r>
              <a:rPr lang="en-GB" noProof="0" dirty="0"/>
              <a:t>We have the expertise and technology solutions that can spearhead the utilization and sustainable management of ocean resources.</a:t>
            </a:r>
          </a:p>
          <a:p>
            <a:endParaRPr lang="nb-NO" dirty="0"/>
          </a:p>
        </p:txBody>
      </p:sp>
      <p:sp>
        <p:nvSpPr>
          <p:cNvPr id="4" name="Slide Number Placeholder 3"/>
          <p:cNvSpPr>
            <a:spLocks noGrp="1"/>
          </p:cNvSpPr>
          <p:nvPr>
            <p:ph type="sldNum" sz="quarter" idx="5"/>
          </p:nvPr>
        </p:nvSpPr>
        <p:spPr/>
        <p:txBody>
          <a:bodyPr/>
          <a:lstStyle/>
          <a:p>
            <a:fld id="{8472F398-7D44-4603-A74C-9F562E7FC5E5}" type="slidenum">
              <a:rPr lang="en-GB" smtClean="0"/>
              <a:t>7</a:t>
            </a:fld>
            <a:endParaRPr lang="en-GB"/>
          </a:p>
        </p:txBody>
      </p:sp>
    </p:spTree>
    <p:extLst>
      <p:ext uri="{BB962C8B-B14F-4D97-AF65-F5344CB8AC3E}">
        <p14:creationId xmlns:p14="http://schemas.microsoft.com/office/powerpoint/2010/main" val="180850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kern="1200" dirty="0">
                <a:solidFill>
                  <a:schemeClr val="tx1"/>
                </a:solidFill>
                <a:effectLst/>
                <a:latin typeface="+mn-lt"/>
                <a:ea typeface="+mn-ea"/>
                <a:cs typeface="+mn-cs"/>
              </a:rPr>
              <a:t>The maritime industry is becoming increasingly globalized and is undergoing considerable technological and market driven changes.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600" b="1"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600" kern="1200" dirty="0">
                <a:solidFill>
                  <a:schemeClr val="tx1"/>
                </a:solidFill>
                <a:effectLst/>
                <a:latin typeface="+mn-lt"/>
                <a:ea typeface="+mn-ea"/>
                <a:cs typeface="+mn-cs"/>
              </a:rPr>
              <a:t>Sustainability has become a matter of course.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600" kern="1200" dirty="0">
                <a:solidFill>
                  <a:schemeClr val="tx1"/>
                </a:solidFill>
                <a:effectLst/>
                <a:latin typeface="+mn-lt"/>
                <a:ea typeface="+mn-ea"/>
                <a:cs typeface="+mn-cs"/>
              </a:rPr>
              <a:t>There is a strong dedication to cost optimization.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600" kern="1200" dirty="0">
                <a:solidFill>
                  <a:schemeClr val="tx1"/>
                </a:solidFill>
                <a:effectLst/>
                <a:latin typeface="+mn-lt"/>
                <a:ea typeface="+mn-ea"/>
                <a:cs typeface="+mn-cs"/>
              </a:rPr>
              <a:t>Digitalization is an important part of the answer to the challenges for our customers.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600" kern="1200" dirty="0">
                <a:solidFill>
                  <a:schemeClr val="tx1"/>
                </a:solidFill>
                <a:effectLst/>
                <a:latin typeface="+mn-lt"/>
                <a:ea typeface="+mn-ea"/>
                <a:cs typeface="+mn-cs"/>
              </a:rPr>
              <a:t>Globalization has made size and global footprint for suppliers to a key qualification.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6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600" kern="1200" dirty="0">
                <a:solidFill>
                  <a:schemeClr val="tx1"/>
                </a:solidFill>
                <a:effectLst/>
                <a:latin typeface="+mn-lt"/>
                <a:ea typeface="+mn-ea"/>
                <a:cs typeface="+mn-cs"/>
              </a:rPr>
              <a:t>We are capable to deliver on all of these challenges. We already have the technology that will take us to the next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6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8472F398-7D44-4603-A74C-9F562E7F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61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DF280CC1-E8CC-4E2A-984F-ED43D2258E9A}" type="slidenum">
              <a:rPr lang="en-GB" smtClean="0"/>
              <a:pPr/>
              <a:t>16</a:t>
            </a:fld>
            <a:endParaRPr lang="en-GB"/>
          </a:p>
        </p:txBody>
      </p:sp>
    </p:spTree>
    <p:extLst>
      <p:ext uri="{BB962C8B-B14F-4D97-AF65-F5344CB8AC3E}">
        <p14:creationId xmlns:p14="http://schemas.microsoft.com/office/powerpoint/2010/main" val="100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59897AB8-30A6-4B2E-968D-D7C886BF28D3}" type="slidenum">
              <a:rPr lang="nb-NO" smtClean="0"/>
              <a:t>23</a:t>
            </a:fld>
            <a:endParaRPr lang="nb-NO"/>
          </a:p>
        </p:txBody>
      </p:sp>
    </p:spTree>
    <p:extLst>
      <p:ext uri="{BB962C8B-B14F-4D97-AF65-F5344CB8AC3E}">
        <p14:creationId xmlns:p14="http://schemas.microsoft.com/office/powerpoint/2010/main" val="3425070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1">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natur&#10;&#10;Beskrivelse som er generert med svært høy visshet">
            <a:extLst>
              <a:ext uri="{FF2B5EF4-FFF2-40B4-BE49-F238E27FC236}">
                <a16:creationId xmlns:a16="http://schemas.microsoft.com/office/drawing/2014/main" id="{5D7C791B-E956-4FB4-8B7A-1D12777F46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750653"/>
            <a:ext cx="12192000" cy="5354906"/>
          </a:xfrm>
          <a:prstGeom prst="rect">
            <a:avLst/>
          </a:prstGeom>
        </p:spPr>
      </p:pic>
      <p:pic>
        <p:nvPicPr>
          <p:cNvPr id="4" name="Bilde 3" descr="Et bilde som inneholder objekt&#10;&#10;Beskrivelse som er generert med høy visshet">
            <a:extLst>
              <a:ext uri="{FF2B5EF4-FFF2-40B4-BE49-F238E27FC236}">
                <a16:creationId xmlns:a16="http://schemas.microsoft.com/office/drawing/2014/main" id="{AEF774C9-26BF-4A38-BBCA-3F0F5F7E2D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Plassholder for tekst 10">
            <a:extLst>
              <a:ext uri="{FF2B5EF4-FFF2-40B4-BE49-F238E27FC236}">
                <a16:creationId xmlns:a16="http://schemas.microsoft.com/office/drawing/2014/main" id="{CDEAA417-39D1-4E1C-8F4E-D09C1BA4ABA7}"/>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27/04/2019</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 name="TekstSylinder 1">
            <a:extLst>
              <a:ext uri="{FF2B5EF4-FFF2-40B4-BE49-F238E27FC236}">
                <a16:creationId xmlns:a16="http://schemas.microsoft.com/office/drawing/2014/main" id="{F9752319-DDF5-4A1B-8641-0A17A134BF12}"/>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64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2">
    <p:bg>
      <p:bgPr>
        <a:solidFill>
          <a:schemeClr val="accent1"/>
        </a:solidFill>
        <a:effectLst/>
      </p:bgPr>
    </p:bg>
    <p:spTree>
      <p:nvGrpSpPr>
        <p:cNvPr id="1" name=""/>
        <p:cNvGrpSpPr/>
        <p:nvPr/>
      </p:nvGrpSpPr>
      <p:grpSpPr>
        <a:xfrm>
          <a:off x="0" y="0"/>
          <a:ext cx="0" cy="0"/>
          <a:chOff x="0" y="0"/>
          <a:chExt cx="0" cy="0"/>
        </a:xfrm>
      </p:grpSpPr>
      <p:pic>
        <p:nvPicPr>
          <p:cNvPr id="12" name="Bilde 11" descr="Et bilde som inneholder vann&#10;&#10;Beskrivelse som er generert med høy visshet">
            <a:extLst>
              <a:ext uri="{FF2B5EF4-FFF2-40B4-BE49-F238E27FC236}">
                <a16:creationId xmlns:a16="http://schemas.microsoft.com/office/drawing/2014/main" id="{F7BF02D8-FFD7-451C-888C-52CC43D0A9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3417727" y="-2667074"/>
            <a:ext cx="5356544" cy="12192001"/>
          </a:xfrm>
          <a:prstGeom prst="rect">
            <a:avLst/>
          </a:prstGeom>
        </p:spPr>
      </p:pic>
      <p:pic>
        <p:nvPicPr>
          <p:cNvPr id="5" name="Bilde 4" descr="Et bilde som inneholder innendørs, vegg&#10;&#10;Beskrivelse som er generert med høy visshet">
            <a:extLst>
              <a:ext uri="{FF2B5EF4-FFF2-40B4-BE49-F238E27FC236}">
                <a16:creationId xmlns:a16="http://schemas.microsoft.com/office/drawing/2014/main" id="{692EE514-2586-4121-B7A9-A33D30E737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83600" y="4683600"/>
            <a:ext cx="5413259" cy="1142241"/>
          </a:xfrm>
          <a:prstGeom prst="rect">
            <a:avLst/>
          </a:prstGeom>
        </p:spPr>
      </p:pic>
      <p:pic>
        <p:nvPicPr>
          <p:cNvPr id="3" name="Bilde 2" descr="Et bilde som inneholder svart, bygning, innendørs, hvit&#10;&#10;Beskrivelse som er generert med svært høy visshet">
            <a:extLst>
              <a:ext uri="{FF2B5EF4-FFF2-40B4-BE49-F238E27FC236}">
                <a16:creationId xmlns:a16="http://schemas.microsoft.com/office/drawing/2014/main" id="{D1683D00-8821-4363-8658-F5DBC131C6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6000" y="4683600"/>
            <a:ext cx="1142241" cy="114224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5"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4"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870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640163" y="2126226"/>
            <a:ext cx="10917071" cy="3978101"/>
          </a:xfrm>
          <a:prstGeom prst="rect">
            <a:avLst/>
          </a:prstGeom>
          <a:solidFill>
            <a:schemeClr val="bg1">
              <a:lumMod val="85000"/>
            </a:schemeClr>
          </a:solidFill>
        </p:spPr>
        <p:txBody>
          <a:bodyPr lIns="0" tIns="0" rIns="0" bIns="0"/>
          <a:lstStyle/>
          <a:p>
            <a:r>
              <a:rPr lang="en-US"/>
              <a:t>Click icon to add picture</a:t>
            </a:r>
            <a:endParaRPr lang="en-GB"/>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p:txBody>
          <a:bodyPr/>
          <a:lstStyle>
            <a:lvl1pPr>
              <a:defRPr>
                <a:solidFill>
                  <a:srgbClr val="999999"/>
                </a:solidFill>
              </a:defRPr>
            </a:lvl1p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2034805" y="1140353"/>
            <a:ext cx="8106895" cy="319919"/>
          </a:xfrm>
        </p:spPr>
        <p:txBody>
          <a:bodyPr>
            <a:noAutofit/>
          </a:bodyPr>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450634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034805" y="2153514"/>
            <a:ext cx="8106895"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2000"/>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552832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2153514"/>
            <a:ext cx="5348462"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6203375" y="2153514"/>
            <a:ext cx="5348462"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2034805" y="691698"/>
            <a:ext cx="8106895" cy="507960"/>
          </a:xfrm>
        </p:spPr>
        <p:txBody>
          <a:bodyPr/>
          <a:lstStyle>
            <a:lvl1pPr algn="ctr">
              <a:defRPr>
                <a:solidFill>
                  <a:srgbClr val="001639"/>
                </a:solidFill>
              </a:defRPr>
            </a:lvl1p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32749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2153514"/>
            <a:ext cx="6733147"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7590508" y="2153514"/>
            <a:ext cx="3961329"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E9C8424-4AF7-497F-86CC-A444E82B03F7}"/>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99A36ADE-E34E-4459-B320-B24C92DEC68D}"/>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397992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640163" y="2153514"/>
            <a:ext cx="2572085"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3413729" y="2153514"/>
            <a:ext cx="3972442"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7587651" y="2153514"/>
            <a:ext cx="3972442"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43C44990-56B4-4EE6-8D6F-677272C491DF}"/>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D876354C-E3D0-4EC1-9517-CD24425B35F3}"/>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950525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4804855" y="743036"/>
            <a:ext cx="6755239" cy="5363503"/>
          </a:xfrm>
          <a:prstGeom prst="rect">
            <a:avLst/>
          </a:prstGeom>
        </p:spPr>
        <p:txBody>
          <a:bodyPr lIns="0" tIns="0" rIns="0" bIns="0"/>
          <a:lstStyle/>
          <a:p>
            <a:r>
              <a:rPr lang="en-US"/>
              <a:t>Click icon to add picture</a:t>
            </a:r>
            <a:endParaRPr lang="nb-NO"/>
          </a:p>
        </p:txBody>
      </p:sp>
    </p:spTree>
    <p:extLst>
      <p:ext uri="{BB962C8B-B14F-4D97-AF65-F5344CB8AC3E}">
        <p14:creationId xmlns:p14="http://schemas.microsoft.com/office/powerpoint/2010/main" val="2083957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4804855" y="743036"/>
            <a:ext cx="6755239" cy="5363503"/>
          </a:xfrm>
          <a:prstGeom prst="rect">
            <a:avLst/>
          </a:prstGeom>
        </p:spPr>
        <p:txBody>
          <a:bodyPr lIns="0" tIns="0" rIns="0" bIns="0"/>
          <a:lstStyle/>
          <a:p>
            <a:r>
              <a:rPr lang="en-US"/>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411221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25369"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7597630"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2025369"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202536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7597630"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7597630"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82428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883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8984162"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883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883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8984162"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898416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3709113" y="3135103"/>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dirty="0"/>
              <a:t> </a:t>
            </a:r>
            <a:endParaRPr lang="en-GB" dirty="0"/>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3792723" y="3239196"/>
            <a:ext cx="427401" cy="404538"/>
          </a:xfrm>
        </p:spPr>
        <p:txBody>
          <a:bodyPr/>
          <a:lstStyle>
            <a:lvl1pPr marL="0" indent="0" rtl="0">
              <a:buNone/>
              <a:defRPr>
                <a:solidFill>
                  <a:srgbClr val="001639"/>
                </a:solidFill>
              </a:defRPr>
            </a:lvl1pPr>
          </a:lstStyle>
          <a:p>
            <a:r>
              <a:rPr lang="nb-NO" dirty="0"/>
              <a:t> </a:t>
            </a:r>
            <a:endParaRPr lang="en-GB" dirty="0"/>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7891133" y="3130340"/>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dirty="0"/>
              <a:t> </a:t>
            </a:r>
            <a:endParaRPr lang="en-GB" dirty="0"/>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7974743" y="3234433"/>
            <a:ext cx="427401" cy="404538"/>
          </a:xfrm>
        </p:spPr>
        <p:txBody>
          <a:bodyPr/>
          <a:lstStyle>
            <a:lvl1pPr marL="0" indent="0" rtl="0">
              <a:buNone/>
              <a:defRPr>
                <a:solidFill>
                  <a:srgbClr val="001639"/>
                </a:solidFill>
              </a:defRPr>
            </a:lvl1pPr>
          </a:lstStyle>
          <a:p>
            <a:r>
              <a:rPr lang="nb-NO" dirty="0"/>
              <a:t> </a:t>
            </a:r>
            <a:endParaRPr lang="en-GB" dirty="0"/>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707805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2">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re, utendørs, plante, grønn&#10;&#10;Beskrivelse som er generert med svært høy visshet">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750656"/>
            <a:ext cx="12192000" cy="5391063"/>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27/04/2019</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229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80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417879"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580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580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417879"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41787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6198182" y="2159470"/>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8980253" y="2159470"/>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6198182"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619818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8980253"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8980253"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301211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ew chapter, light blu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436302" y="1240776"/>
            <a:ext cx="4371211" cy="4377307"/>
          </a:xfrm>
          <a:prstGeom prst="rect">
            <a:avLst/>
          </a:prstGeom>
          <a:solidFill>
            <a:srgbClr val="50BFD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2230926" y="1658953"/>
            <a:ext cx="826117" cy="8291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436301" y="2488107"/>
            <a:ext cx="4372069" cy="2918283"/>
          </a:xfrm>
        </p:spPr>
        <p:txBody>
          <a:bodyPr lIns="360000" rIns="360000" bIns="432000" anchor="ctr" anchorCtr="0">
            <a:normAutofit/>
          </a:bodyPr>
          <a:lstStyle>
            <a:lvl1pPr marL="0" indent="0" algn="ctr">
              <a:lnSpc>
                <a:spcPct val="120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8"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9"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1"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3050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436302" y="1240776"/>
            <a:ext cx="4371211" cy="4377307"/>
          </a:xfrm>
          <a:prstGeom prst="rect">
            <a:avLst/>
          </a:prstGeom>
          <a:solidFill>
            <a:srgbClr val="001639"/>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436301" y="2488107"/>
            <a:ext cx="4372069" cy="2918283"/>
          </a:xfrm>
        </p:spPr>
        <p:txBody>
          <a:bodyPr lIns="360000" rIns="360000" bIns="432000" anchor="ctr" anchorCtr="0">
            <a:normAutofit/>
          </a:bodyPr>
          <a:lstStyle>
            <a:lvl1pPr marL="0" indent="0" algn="ctr">
              <a:lnSpc>
                <a:spcPct val="12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8456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436302" y="1240776"/>
            <a:ext cx="4371211" cy="4377307"/>
          </a:xfrm>
          <a:prstGeom prst="rect">
            <a:avLst/>
          </a:prstGeom>
          <a:solidFill>
            <a:srgbClr val="A6845C"/>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436301" y="2488107"/>
            <a:ext cx="4372069" cy="2918283"/>
          </a:xfrm>
        </p:spPr>
        <p:txBody>
          <a:bodyPr lIns="360000" rIns="360000" bIns="432000" anchor="ctr" anchorCtr="0">
            <a:normAutofit/>
          </a:bodyPr>
          <a:lstStyle>
            <a:lvl1pPr marL="0" indent="0" algn="ctr">
              <a:lnSpc>
                <a:spcPct val="12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59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201583" y="750182"/>
            <a:ext cx="5350255" cy="2576412"/>
          </a:xfrm>
          <a:solidFill>
            <a:schemeClr val="accent2"/>
          </a:solidFill>
        </p:spPr>
        <p:txBody>
          <a:bodyPr lIns="144000" tIns="90000" rIns="144000" bIns="90000" anchor="t"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201583" y="3536566"/>
            <a:ext cx="5350255" cy="2576412"/>
          </a:xfrm>
          <a:solidFill>
            <a:schemeClr val="accent2"/>
          </a:solidFill>
        </p:spPr>
        <p:txBody>
          <a:bodyPr lIns="144000" tIns="90000" rIns="144000" bIns="90000" anchor="b"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3420872" y="750182"/>
            <a:ext cx="2569545"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3420872" y="3536566"/>
            <a:ext cx="2569545"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4553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3420873" y="750182"/>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3420873" y="3536566"/>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6201584" y="3536566"/>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6201584" y="750182"/>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25573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2"/>
            <a:ext cx="2573356" cy="2576412"/>
          </a:xfrm>
          <a:solidFill>
            <a:schemeClr val="accent2"/>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2"/>
            <a:ext cx="2573356"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109983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8978482" y="750182"/>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6197771" y="750182"/>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6197771"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8978482"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547755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1"/>
            <a:ext cx="2573356" cy="2576412"/>
          </a:xfrm>
          <a:solidFill>
            <a:schemeClr val="accent2"/>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1"/>
            <a:ext cx="2573356"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3425967" y="750182"/>
            <a:ext cx="2573356" cy="5357636"/>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676812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6197771"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6197771" y="750181"/>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8978482"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8978482" y="750181"/>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3425967" y="750182"/>
            <a:ext cx="2573356" cy="5357636"/>
          </a:xfrm>
          <a:prstGeom prst="rect">
            <a:avLst/>
          </a:prstGeom>
          <a:solidFill>
            <a:schemeClr val="accent2"/>
          </a:solidFill>
        </p:spPr>
        <p:txBody>
          <a:bodyPr lIns="144000" tIns="90000" rIns="144000" bIns="90000"/>
          <a:lstStyle/>
          <a:p>
            <a:r>
              <a:rPr lang="en-US"/>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50364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27/04/2019</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1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l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639"/>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A3F00B2-786C-401B-9EB3-42A9D0DD4A9F}" type="slidenum">
              <a:rPr lang="nb-NO" smtClean="0"/>
              <a:t>‹#›</a:t>
            </a:fld>
            <a:endParaRPr lang="nb-NO"/>
          </a:p>
        </p:txBody>
      </p:sp>
      <p:sp>
        <p:nvSpPr>
          <p:cNvPr id="19" name="Plassholder for innhold 18">
            <a:extLst>
              <a:ext uri="{FF2B5EF4-FFF2-40B4-BE49-F238E27FC236}">
                <a16:creationId xmlns:a16="http://schemas.microsoft.com/office/drawing/2014/main" id="{4268314D-D62B-4DF1-A611-430DACFBDEBD}"/>
              </a:ext>
            </a:extLst>
          </p:cNvPr>
          <p:cNvSpPr>
            <a:spLocks noGrp="1"/>
          </p:cNvSpPr>
          <p:nvPr>
            <p:ph idx="13"/>
          </p:nvPr>
        </p:nvSpPr>
        <p:spPr>
          <a:xfrm>
            <a:off x="635083"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8" name="Plassholder for innhold 17">
            <a:extLst>
              <a:ext uri="{FF2B5EF4-FFF2-40B4-BE49-F238E27FC236}">
                <a16:creationId xmlns:a16="http://schemas.microsoft.com/office/drawing/2014/main" id="{03316748-1678-4BB4-ADFE-3F9341E47917}"/>
              </a:ext>
            </a:extLst>
          </p:cNvPr>
          <p:cNvSpPr>
            <a:spLocks noGrp="1"/>
          </p:cNvSpPr>
          <p:nvPr>
            <p:ph idx="15"/>
          </p:nvPr>
        </p:nvSpPr>
        <p:spPr>
          <a:xfrm>
            <a:off x="5003658"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innhold 19">
            <a:extLst>
              <a:ext uri="{FF2B5EF4-FFF2-40B4-BE49-F238E27FC236}">
                <a16:creationId xmlns:a16="http://schemas.microsoft.com/office/drawing/2014/main" id="{D552B9FC-449C-4CF7-8BB0-5E3BE71BC72E}"/>
              </a:ext>
            </a:extLst>
          </p:cNvPr>
          <p:cNvSpPr>
            <a:spLocks noGrp="1"/>
          </p:cNvSpPr>
          <p:nvPr>
            <p:ph idx="16"/>
          </p:nvPr>
        </p:nvSpPr>
        <p:spPr>
          <a:xfrm>
            <a:off x="634686"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innhold 20">
            <a:extLst>
              <a:ext uri="{FF2B5EF4-FFF2-40B4-BE49-F238E27FC236}">
                <a16:creationId xmlns:a16="http://schemas.microsoft.com/office/drawing/2014/main" id="{999AB8A3-E6B7-4911-BC04-60B1DA45834F}"/>
              </a:ext>
            </a:extLst>
          </p:cNvPr>
          <p:cNvSpPr>
            <a:spLocks noGrp="1"/>
          </p:cNvSpPr>
          <p:nvPr>
            <p:ph idx="17"/>
          </p:nvPr>
        </p:nvSpPr>
        <p:spPr>
          <a:xfrm>
            <a:off x="5003658"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innhold 21">
            <a:extLst>
              <a:ext uri="{FF2B5EF4-FFF2-40B4-BE49-F238E27FC236}">
                <a16:creationId xmlns:a16="http://schemas.microsoft.com/office/drawing/2014/main" id="{E4B1010C-3649-4EC4-A406-268B1F87917D}"/>
              </a:ext>
            </a:extLst>
          </p:cNvPr>
          <p:cNvSpPr>
            <a:spLocks noGrp="1"/>
          </p:cNvSpPr>
          <p:nvPr>
            <p:ph idx="18"/>
          </p:nvPr>
        </p:nvSpPr>
        <p:spPr>
          <a:xfrm>
            <a:off x="9372614"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Plassholder for innhold 22">
            <a:extLst>
              <a:ext uri="{FF2B5EF4-FFF2-40B4-BE49-F238E27FC236}">
                <a16:creationId xmlns:a16="http://schemas.microsoft.com/office/drawing/2014/main" id="{B8345A73-70B1-4638-B109-E60DD6292BE4}"/>
              </a:ext>
            </a:extLst>
          </p:cNvPr>
          <p:cNvSpPr>
            <a:spLocks noGrp="1"/>
          </p:cNvSpPr>
          <p:nvPr>
            <p:ph idx="19"/>
          </p:nvPr>
        </p:nvSpPr>
        <p:spPr>
          <a:xfrm>
            <a:off x="9369438"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innhold 13">
            <a:extLst>
              <a:ext uri="{FF2B5EF4-FFF2-40B4-BE49-F238E27FC236}">
                <a16:creationId xmlns:a16="http://schemas.microsoft.com/office/drawing/2014/main" id="{2DBBD74C-5A1C-435D-8DF7-811296235E2B}"/>
              </a:ext>
            </a:extLst>
          </p:cNvPr>
          <p:cNvSpPr>
            <a:spLocks noGrp="1"/>
          </p:cNvSpPr>
          <p:nvPr>
            <p:ph idx="22"/>
          </p:nvPr>
        </p:nvSpPr>
        <p:spPr>
          <a:xfrm>
            <a:off x="2820768" y="3926958"/>
            <a:ext cx="2184684" cy="2180523"/>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32" name="Plassholder for innhold 31">
            <a:extLst>
              <a:ext uri="{FF2B5EF4-FFF2-40B4-BE49-F238E27FC236}">
                <a16:creationId xmlns:a16="http://schemas.microsoft.com/office/drawing/2014/main" id="{1073CB98-ACC6-4E83-8AF2-DD4F469D67E1}"/>
              </a:ext>
            </a:extLst>
          </p:cNvPr>
          <p:cNvSpPr>
            <a:spLocks noGrp="1"/>
          </p:cNvSpPr>
          <p:nvPr>
            <p:ph sz="quarter" idx="24"/>
          </p:nvPr>
        </p:nvSpPr>
        <p:spPr>
          <a:xfrm>
            <a:off x="7188549" y="1748623"/>
            <a:ext cx="2184684" cy="2374364"/>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innhold 31">
            <a:extLst>
              <a:ext uri="{FF2B5EF4-FFF2-40B4-BE49-F238E27FC236}">
                <a16:creationId xmlns:a16="http://schemas.microsoft.com/office/drawing/2014/main" id="{10B52021-2345-4053-95F8-252BFC365613}"/>
              </a:ext>
            </a:extLst>
          </p:cNvPr>
          <p:cNvSpPr>
            <a:spLocks noGrp="1"/>
          </p:cNvSpPr>
          <p:nvPr>
            <p:ph sz="quarter" idx="25"/>
          </p:nvPr>
        </p:nvSpPr>
        <p:spPr>
          <a:xfrm>
            <a:off x="2820593" y="1748623"/>
            <a:ext cx="2184684" cy="2374364"/>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4" name="Plassholder for innhold 23">
            <a:extLst>
              <a:ext uri="{FF2B5EF4-FFF2-40B4-BE49-F238E27FC236}">
                <a16:creationId xmlns:a16="http://schemas.microsoft.com/office/drawing/2014/main" id="{6418F69F-87BC-4A6C-AF60-885086A1FA63}"/>
              </a:ext>
            </a:extLst>
          </p:cNvPr>
          <p:cNvSpPr>
            <a:spLocks noGrp="1"/>
          </p:cNvSpPr>
          <p:nvPr>
            <p:ph idx="26"/>
          </p:nvPr>
        </p:nvSpPr>
        <p:spPr>
          <a:xfrm>
            <a:off x="7186341" y="3926958"/>
            <a:ext cx="2184684" cy="2180523"/>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285106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12192000" cy="6858000"/>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solidFill>
            <a:schemeClr val="accent2"/>
          </a:solidFill>
        </p:spPr>
        <p:txBody>
          <a:bodyPr lIns="1224000" tIns="1152000" rIns="1224000" bIns="1152000" anchor="ctr" anchorCtr="0">
            <a:spAutoFit/>
          </a:bodyPr>
          <a:lstStyle>
            <a:lvl1pPr marL="0" indent="0" algn="ctr">
              <a:buNone/>
              <a:defRPr sz="20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12647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outation">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747589"/>
            <a:ext cx="12192000" cy="5362821"/>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noFill/>
        </p:spPr>
        <p:txBody>
          <a:bodyPr lIns="1224000" tIns="1152000" rIns="1224000" bIns="1152000" anchor="ctr" anchorCtr="0">
            <a:spAutoFit/>
          </a:bodyPr>
          <a:lstStyle>
            <a:lvl1pPr marL="0" indent="0" algn="ctr">
              <a:buNone/>
              <a:defRPr sz="20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0E08B8F9-77EB-4212-811B-96E38D909679}"/>
              </a:ext>
            </a:extLst>
          </p:cNvPr>
          <p:cNvSpPr>
            <a:spLocks noGrp="1"/>
          </p:cNvSpPr>
          <p:nvPr>
            <p:ph type="sldNum" sz="quarter" idx="13"/>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1587781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p:txBody>
          <a:bodyPr/>
          <a:lstStyle/>
          <a:p>
            <a:fld id="{7A3F00B2-786C-401B-9EB3-42A9D0DD4A9F}" type="slidenum">
              <a:rPr lang="nb-NO" smtClean="0"/>
              <a:pPr/>
              <a:t>‹#›</a:t>
            </a:fld>
            <a:endParaRPr lang="nb-NO" dirty="0"/>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2034805" y="691698"/>
            <a:ext cx="8106895" cy="507960"/>
          </a:xfrm>
        </p:spPr>
        <p:txBody>
          <a:bodyPr/>
          <a:lstStyle>
            <a:lvl1pPr>
              <a:defRPr>
                <a:solidFill>
                  <a:schemeClr val="accent1"/>
                </a:solidFill>
              </a:defRPr>
            </a:lvl1pPr>
          </a:lstStyle>
          <a:p>
            <a:r>
              <a:rPr lang="en-US"/>
              <a:t>Click to edit Master title style</a:t>
            </a:r>
            <a:endParaRPr lang="en-US" dirty="0"/>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496596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67ADC1B9-AA43-42BA-9CD7-853B07C4E4CC}"/>
              </a:ext>
            </a:extLst>
          </p:cNvPr>
          <p:cNvSpPr>
            <a:spLocks noGrp="1"/>
          </p:cNvSpPr>
          <p:nvPr>
            <p:ph type="sldNum" sz="quarter" idx="11"/>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2683098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and content ">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488" name="think-cell Slide" r:id="rId4" imgW="473" imgH="470" progId="TCLayout.ActiveDocument.1">
                  <p:embed/>
                </p:oleObj>
              </mc:Choice>
              <mc:Fallback>
                <p:oleObj name="think-cell Slide" r:id="rId4" imgW="473" imgH="4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15383" y="520294"/>
            <a:ext cx="10181231" cy="1152000"/>
          </a:xfrm>
        </p:spPr>
        <p:txBody>
          <a:bodyPr/>
          <a:lstStyle>
            <a:lvl1pPr marL="0" indent="0">
              <a:defRPr sz="2400" b="0">
                <a:solidFill>
                  <a:schemeClr val="accent4"/>
                </a:solidFill>
              </a:defRPr>
            </a:lvl1pPr>
          </a:lstStyle>
          <a:p>
            <a:r>
              <a:rPr lang="en-GB" dirty="0"/>
              <a:t>CLICK TO ADD TITLE</a:t>
            </a:r>
          </a:p>
        </p:txBody>
      </p:sp>
      <p:sp>
        <p:nvSpPr>
          <p:cNvPr id="3" name="Content Placeholder 2"/>
          <p:cNvSpPr>
            <a:spLocks noGrp="1"/>
          </p:cNvSpPr>
          <p:nvPr>
            <p:ph idx="1" hasCustomPrompt="1"/>
          </p:nvPr>
        </p:nvSpPr>
        <p:spPr>
          <a:xfrm>
            <a:off x="715383" y="1672336"/>
            <a:ext cx="10181231" cy="4444968"/>
          </a:xfrm>
        </p:spPr>
        <p:txBody>
          <a:bodyPr/>
          <a:lstStyle>
            <a:lvl1pPr marL="183026" indent="-183026">
              <a:defRPr sz="1600">
                <a:solidFill>
                  <a:schemeClr val="tx1">
                    <a:lumMod val="85000"/>
                    <a:lumOff val="15000"/>
                  </a:schemeClr>
                </a:solidFill>
              </a:defRPr>
            </a:lvl1pPr>
            <a:lvl2pPr marL="544818" indent="-285178">
              <a:defRPr sz="1400">
                <a:solidFill>
                  <a:schemeClr val="tx1">
                    <a:lumMod val="85000"/>
                    <a:lumOff val="15000"/>
                  </a:schemeClr>
                </a:solidFill>
              </a:defRPr>
            </a:lvl2pPr>
            <a:lvl3pPr marL="838507" indent="-227718">
              <a:defRPr sz="1400">
                <a:solidFill>
                  <a:schemeClr val="tx1">
                    <a:lumMod val="85000"/>
                    <a:lumOff val="15000"/>
                  </a:schemeClr>
                </a:solidFill>
              </a:defRPr>
            </a:lvl3pPr>
            <a:lvl4pPr marL="1204557" indent="-227718">
              <a:defRPr sz="1400">
                <a:solidFill>
                  <a:schemeClr val="tx1">
                    <a:lumMod val="85000"/>
                    <a:lumOff val="15000"/>
                  </a:schemeClr>
                </a:solidFill>
              </a:defRPr>
            </a:lvl4pPr>
            <a:lvl5pPr marL="1564220" indent="-228780">
              <a:defRPr sz="1400">
                <a:solidFill>
                  <a:schemeClr val="tx1">
                    <a:lumMod val="85000"/>
                    <a:lumOff val="15000"/>
                  </a:schemeClr>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f"/>
          <p:cNvSpPr>
            <a:spLocks noGrp="1"/>
          </p:cNvSpPr>
          <p:nvPr>
            <p:ph type="body" sz="quarter" idx="22" hasCustomPrompt="1"/>
          </p:nvPr>
        </p:nvSpPr>
        <p:spPr>
          <a:xfrm>
            <a:off x="0" y="6696037"/>
            <a:ext cx="2159438" cy="161962"/>
          </a:xfrm>
          <a:blipFill dpi="0" rotWithShape="1">
            <a:blip r:embed="rId6" cstate="email">
              <a:alphaModFix/>
              <a:extLst>
                <a:ext uri="{28A0092B-C50C-407E-A947-70E740481C1C}">
                  <a14:useLocalDpi xmlns:a14="http://schemas.microsoft.com/office/drawing/2010/main"/>
                </a:ext>
              </a:extLst>
            </a:blip>
            <a:srcRect/>
            <a:stretch>
              <a:fillRect/>
            </a:stretch>
          </a:blipFill>
        </p:spPr>
        <p:txBody>
          <a:bodyPr rIns="0" anchor="ctr" anchorCtr="0">
            <a:noAutofit/>
          </a:bodyPr>
          <a:lstStyle>
            <a:lvl1pPr marL="0" marR="0" indent="0" algn="ctr" defTabSz="26046" rtl="0" eaLnBrk="1" fontAlgn="auto" latinLnBrk="0" hangingPunct="1">
              <a:lnSpc>
                <a:spcPct val="100000"/>
              </a:lnSpc>
              <a:spcBef>
                <a:spcPct val="20000"/>
              </a:spcBef>
              <a:spcAft>
                <a:spcPts val="0"/>
              </a:spcAft>
              <a:buClrTx/>
              <a:buSzTx/>
              <a:buFont typeface="Arial" pitchFamily="34" charset="0"/>
              <a:buNone/>
              <a:tabLst/>
              <a:defRPr sz="600" b="0">
                <a:solidFill>
                  <a:schemeClr val="bg1"/>
                </a:solidFill>
              </a:defRPr>
            </a:lvl1pPr>
          </a:lstStyle>
          <a:p>
            <a:pPr marL="0" marR="0" lvl="0" indent="0" algn="l" defTabSz="26046" rtl="0" eaLnBrk="1" fontAlgn="auto" latinLnBrk="0" hangingPunct="1">
              <a:lnSpc>
                <a:spcPct val="100000"/>
              </a:lnSpc>
              <a:spcBef>
                <a:spcPct val="20000"/>
              </a:spcBef>
              <a:spcAft>
                <a:spcPts val="0"/>
              </a:spcAft>
              <a:buClrTx/>
              <a:buSzTx/>
              <a:buFont typeface="Arial" pitchFamily="34" charset="0"/>
              <a:buNone/>
              <a:tabLst/>
              <a:defRPr/>
            </a:pPr>
            <a:r>
              <a:rPr lang="en-GB" sz="100" b="0" dirty="0"/>
              <a:t>.</a:t>
            </a:r>
          </a:p>
        </p:txBody>
      </p:sp>
      <p:sp>
        <p:nvSpPr>
          <p:cNvPr id="8" name="Date Placeholder 3"/>
          <p:cNvSpPr>
            <a:spLocks noGrp="1"/>
          </p:cNvSpPr>
          <p:nvPr>
            <p:ph type="dt" sz="half" idx="2"/>
          </p:nvPr>
        </p:nvSpPr>
        <p:spPr>
          <a:xfrm>
            <a:off x="3585655" y="6699698"/>
            <a:ext cx="1244004" cy="143630"/>
          </a:xfrm>
          <a:prstGeom prst="rect">
            <a:avLst/>
          </a:prstGeom>
        </p:spPr>
        <p:txBody>
          <a:bodyPr vert="horz" lIns="0" tIns="0" rIns="0" bIns="0" rtlCol="0" anchor="t" anchorCtr="0">
            <a:noAutofit/>
          </a:bodyPr>
          <a:lstStyle>
            <a:lvl1pPr marL="0" indent="0" algn="l">
              <a:defRPr sz="700">
                <a:solidFill>
                  <a:schemeClr val="tx1">
                    <a:tint val="75000"/>
                  </a:schemeClr>
                </a:solidFill>
              </a:defRPr>
            </a:lvl1pPr>
          </a:lstStyle>
          <a:p>
            <a:fld id="{D2F79544-BEF1-469F-AB70-4846C59B77D6}" type="datetime1">
              <a:rPr lang="en-GB" smtClean="0"/>
              <a:t>27/04/2019</a:t>
            </a:fld>
            <a:endParaRPr lang="en-GB" dirty="0"/>
          </a:p>
        </p:txBody>
      </p:sp>
      <p:sp>
        <p:nvSpPr>
          <p:cNvPr id="13" name="Slide Number Placeholder 5"/>
          <p:cNvSpPr>
            <a:spLocks noGrp="1"/>
          </p:cNvSpPr>
          <p:nvPr>
            <p:ph type="sldNum" sz="quarter" idx="4"/>
          </p:nvPr>
        </p:nvSpPr>
        <p:spPr>
          <a:xfrm>
            <a:off x="9652609" y="6699698"/>
            <a:ext cx="1244004" cy="143630"/>
          </a:xfrm>
          <a:prstGeom prst="rect">
            <a:avLst/>
          </a:prstGeom>
        </p:spPr>
        <p:txBody>
          <a:bodyPr vert="horz" lIns="0" tIns="0" rIns="0" bIns="0" rtlCol="0" anchor="t" anchorCtr="0">
            <a:noAutofit/>
          </a:bodyPr>
          <a:lstStyle>
            <a:lvl1pPr marL="0" indent="0" algn="r">
              <a:defRPr sz="700">
                <a:solidFill>
                  <a:schemeClr val="tx1">
                    <a:tint val="75000"/>
                  </a:schemeClr>
                </a:solidFill>
              </a:defRPr>
            </a:lvl1pPr>
          </a:lstStyle>
          <a:p>
            <a:fld id="{069ABA7E-30AB-4E58-ADE7-CE0E601E8611}" type="slidenum">
              <a:rPr lang="en-GB" smtClean="0"/>
              <a:t>‹#›</a:t>
            </a:fld>
            <a:endParaRPr lang="en-GB" dirty="0"/>
          </a:p>
        </p:txBody>
      </p:sp>
      <p:sp>
        <p:nvSpPr>
          <p:cNvPr id="10" name="Footer Placeholder 4"/>
          <p:cNvSpPr>
            <a:spLocks noGrp="1"/>
          </p:cNvSpPr>
          <p:nvPr>
            <p:ph type="ftr" sz="quarter" idx="3"/>
          </p:nvPr>
        </p:nvSpPr>
        <p:spPr>
          <a:xfrm>
            <a:off x="5615950" y="6699698"/>
            <a:ext cx="3744416" cy="143630"/>
          </a:xfrm>
          <a:prstGeom prst="rect">
            <a:avLst/>
          </a:prstGeom>
        </p:spPr>
        <p:txBody>
          <a:bodyPr vert="horz" lIns="0" tIns="0" rIns="0" bIns="0" rtlCol="0" anchor="t" anchorCtr="0">
            <a:noAutofit/>
          </a:bodyPr>
          <a:lstStyle>
            <a:lvl1pPr marL="0" indent="0" algn="l">
              <a:defRPr sz="700">
                <a:solidFill>
                  <a:schemeClr val="tx1">
                    <a:tint val="75000"/>
                  </a:schemeClr>
                </a:solidFill>
              </a:defRPr>
            </a:lvl1pPr>
          </a:lstStyle>
          <a:p>
            <a:endParaRPr lang="en-GB" dirty="0"/>
          </a:p>
        </p:txBody>
      </p:sp>
    </p:spTree>
    <p:extLst>
      <p:ext uri="{BB962C8B-B14F-4D97-AF65-F5344CB8AC3E}">
        <p14:creationId xmlns:p14="http://schemas.microsoft.com/office/powerpoint/2010/main" val="3102787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307" y="520271"/>
            <a:ext cx="10181231" cy="507960"/>
          </a:xfrm>
          <a:prstGeom prst="rect">
            <a:avLst/>
          </a:prstGeom>
        </p:spPr>
        <p:txBody>
          <a:bodyPr/>
          <a:lstStyle>
            <a:lvl1pPr>
              <a:defRPr/>
            </a:lvl1pPr>
          </a:lstStyle>
          <a:p>
            <a:r>
              <a:rPr lang="en-GB"/>
              <a:t>Click to add title</a:t>
            </a:r>
            <a:endParaRPr lang="en-GB" dirty="0"/>
          </a:p>
        </p:txBody>
      </p:sp>
      <p:sp>
        <p:nvSpPr>
          <p:cNvPr id="10" name="conf"/>
          <p:cNvSpPr>
            <a:spLocks noGrp="1"/>
          </p:cNvSpPr>
          <p:nvPr>
            <p:ph type="body" sz="quarter" idx="22" hasCustomPrompt="1"/>
          </p:nvPr>
        </p:nvSpPr>
        <p:spPr>
          <a:xfrm>
            <a:off x="0" y="6696000"/>
            <a:ext cx="2880000" cy="162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rIns="0" anchor="ctr" anchorCtr="0">
            <a:noAutofit/>
          </a:bodyPr>
          <a:lstStyle>
            <a:lvl1pPr marL="0" marR="0" indent="0" algn="ctr" defTabSz="1218968" rtl="0" eaLnBrk="1" fontAlgn="auto" latinLnBrk="0" hangingPunct="1">
              <a:lnSpc>
                <a:spcPct val="100000"/>
              </a:lnSpc>
              <a:spcBef>
                <a:spcPct val="20000"/>
              </a:spcBef>
              <a:spcAft>
                <a:spcPts val="0"/>
              </a:spcAft>
              <a:buClrTx/>
              <a:buSzTx/>
              <a:buFont typeface="Arial" pitchFamily="34" charset="0"/>
              <a:buNone/>
              <a:tabLst/>
              <a:defRPr sz="133" b="0">
                <a:solidFill>
                  <a:schemeClr val="bg1"/>
                </a:solidFill>
              </a:defRPr>
            </a:lvl1pPr>
          </a:lstStyle>
          <a:p>
            <a:pPr marL="0" marR="0" lvl="0" indent="0" algn="l" defTabSz="1218968" rtl="0" eaLnBrk="1" fontAlgn="auto" latinLnBrk="0" hangingPunct="1">
              <a:lnSpc>
                <a:spcPct val="100000"/>
              </a:lnSpc>
              <a:spcBef>
                <a:spcPct val="20000"/>
              </a:spcBef>
              <a:spcAft>
                <a:spcPts val="0"/>
              </a:spcAft>
              <a:buClrTx/>
              <a:buSzTx/>
              <a:buFont typeface="Arial" pitchFamily="34" charset="0"/>
              <a:buNone/>
              <a:tabLst/>
              <a:defRPr/>
            </a:pPr>
            <a:r>
              <a:rPr lang="en-GB" sz="667" b="0" dirty="0"/>
              <a:t>.</a:t>
            </a:r>
          </a:p>
        </p:txBody>
      </p:sp>
      <p:sp>
        <p:nvSpPr>
          <p:cNvPr id="11" name="Date Placeholder 3"/>
          <p:cNvSpPr>
            <a:spLocks noGrp="1"/>
          </p:cNvSpPr>
          <p:nvPr>
            <p:ph type="dt" sz="half" idx="2"/>
          </p:nvPr>
        </p:nvSpPr>
        <p:spPr>
          <a:xfrm>
            <a:off x="3585629" y="6699616"/>
            <a:ext cx="1244004" cy="143629"/>
          </a:xfrm>
          <a:prstGeom prst="rect">
            <a:avLst/>
          </a:prstGeom>
        </p:spPr>
        <p:txBody>
          <a:bodyPr vert="horz" lIns="0" tIns="0" rIns="0" bIns="0" rtlCol="0" anchor="t" anchorCtr="0">
            <a:noAutofit/>
          </a:bodyPr>
          <a:lstStyle>
            <a:lvl1pPr algn="l">
              <a:defRPr sz="933">
                <a:solidFill>
                  <a:schemeClr val="tx1">
                    <a:tint val="75000"/>
                  </a:schemeClr>
                </a:solidFill>
              </a:defRPr>
            </a:lvl1pPr>
          </a:lstStyle>
          <a:p>
            <a:fld id="{36942E18-652F-C747-9D6F-305B081DB00F}" type="datetime1">
              <a:rPr lang="nb-NO" smtClean="0"/>
              <a:t>27.04.2019</a:t>
            </a:fld>
            <a:endParaRPr lang="en-GB" dirty="0"/>
          </a:p>
        </p:txBody>
      </p:sp>
      <p:sp>
        <p:nvSpPr>
          <p:cNvPr id="12" name="Footer Placeholder 4"/>
          <p:cNvSpPr>
            <a:spLocks noGrp="1"/>
          </p:cNvSpPr>
          <p:nvPr>
            <p:ph type="ftr" sz="quarter" idx="3"/>
          </p:nvPr>
        </p:nvSpPr>
        <p:spPr>
          <a:xfrm>
            <a:off x="5615947" y="6699616"/>
            <a:ext cx="3744416" cy="143629"/>
          </a:xfrm>
          <a:prstGeom prst="rect">
            <a:avLst/>
          </a:prstGeom>
        </p:spPr>
        <p:txBody>
          <a:bodyPr vert="horz" lIns="0" tIns="0" rIns="0" bIns="0" rtlCol="0" anchor="t" anchorCtr="0">
            <a:noAutofit/>
          </a:bodyPr>
          <a:lstStyle>
            <a:lvl1pPr algn="l">
              <a:defRPr sz="933">
                <a:solidFill>
                  <a:schemeClr val="tx1">
                    <a:tint val="75000"/>
                  </a:schemeClr>
                </a:solidFill>
              </a:defRPr>
            </a:lvl1pPr>
          </a:lstStyle>
          <a:p>
            <a:r>
              <a:rPr lang="en-US" dirty="0"/>
              <a:t>WORLD CLASS - through people, technology and dedication</a:t>
            </a:r>
            <a:endParaRPr lang="en-GB" dirty="0"/>
          </a:p>
        </p:txBody>
      </p:sp>
      <p:sp>
        <p:nvSpPr>
          <p:cNvPr id="13" name="Slide Number Placeholder 5"/>
          <p:cNvSpPr>
            <a:spLocks noGrp="1"/>
          </p:cNvSpPr>
          <p:nvPr>
            <p:ph type="sldNum" sz="quarter" idx="4"/>
          </p:nvPr>
        </p:nvSpPr>
        <p:spPr>
          <a:xfrm>
            <a:off x="9652543" y="6699616"/>
            <a:ext cx="1244004" cy="143629"/>
          </a:xfrm>
          <a:prstGeom prst="rect">
            <a:avLst/>
          </a:prstGeom>
        </p:spPr>
        <p:txBody>
          <a:bodyPr vert="horz" lIns="0" tIns="0" rIns="0" bIns="0" rtlCol="0" anchor="t" anchorCtr="0">
            <a:noAutofit/>
          </a:bodyPr>
          <a:lstStyle>
            <a:lvl1pPr algn="r">
              <a:defRPr sz="933">
                <a:solidFill>
                  <a:schemeClr val="tx1">
                    <a:tint val="75000"/>
                  </a:schemeClr>
                </a:solidFill>
              </a:defRPr>
            </a:lvl1pPr>
          </a:lstStyle>
          <a:p>
            <a:r>
              <a:rPr lang="en-GB" dirty="0"/>
              <a:t>Page </a:t>
            </a:r>
            <a:fld id="{024B331B-EC80-4993-B848-09EE40C61000}" type="slidenum">
              <a:rPr lang="en-GB" smtClean="0"/>
              <a:pPr/>
              <a:t>‹#›</a:t>
            </a:fld>
            <a:endParaRPr lang="en-GB" dirty="0"/>
          </a:p>
        </p:txBody>
      </p:sp>
    </p:spTree>
    <p:extLst>
      <p:ext uri="{BB962C8B-B14F-4D97-AF65-F5344CB8AC3E}">
        <p14:creationId xmlns:p14="http://schemas.microsoft.com/office/powerpoint/2010/main" val="22966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box (centered horisontal)">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7FD037DF-BB23-4BCF-A3DF-DA4CFB60EF9D}"/>
              </a:ext>
            </a:extLst>
          </p:cNvPr>
          <p:cNvSpPr>
            <a:spLocks noGrp="1"/>
          </p:cNvSpPr>
          <p:nvPr>
            <p:ph type="title"/>
          </p:nvPr>
        </p:nvSpPr>
        <p:spPr>
          <a:xfrm>
            <a:off x="640163" y="2420456"/>
            <a:ext cx="3959107" cy="954449"/>
          </a:xfrm>
        </p:spPr>
        <p:txBody>
          <a:bodyPr anchor="b" anchorCtr="0"/>
          <a:lstStyle>
            <a:lvl1pPr algn="l">
              <a:defRPr/>
            </a:lvl1pPr>
          </a:lstStyle>
          <a:p>
            <a:r>
              <a:rPr lang="en-US"/>
              <a:t>Click to edit Master title style</a:t>
            </a:r>
            <a:endParaRPr lang="en-US"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361840"/>
            <a:ext cx="3959107" cy="319919"/>
          </a:xfrm>
        </p:spPr>
        <p:txBody>
          <a:bodyPr>
            <a:noAutofit/>
          </a:bodyPr>
          <a:lstStyle>
            <a:lvl1pPr marL="0" indent="0" algn="l">
              <a:buNone/>
              <a:defRPr sz="2000"/>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4804855" y="743038"/>
            <a:ext cx="6755239" cy="5363503"/>
          </a:xfrm>
        </p:spPr>
        <p:txBody>
          <a:bodyPr anchor="ctr" anchorCtr="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8049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7FD037DF-BB23-4BCF-A3DF-DA4CFB60EF9D}"/>
              </a:ext>
            </a:extLst>
          </p:cNvPr>
          <p:cNvSpPr>
            <a:spLocks noGrp="1"/>
          </p:cNvSpPr>
          <p:nvPr>
            <p:ph type="title"/>
          </p:nvPr>
        </p:nvSpPr>
        <p:spPr>
          <a:xfrm>
            <a:off x="640163" y="2213511"/>
            <a:ext cx="2560654" cy="1339213"/>
          </a:xfrm>
        </p:spPr>
        <p:txBody>
          <a:bodyPr anchor="b" anchorCtr="0"/>
          <a:lstStyle>
            <a:lvl1pPr algn="l">
              <a:defRPr>
                <a:solidFill>
                  <a:srgbClr val="001639"/>
                </a:solidFill>
              </a:defRPr>
            </a:lvl1pPr>
          </a:lstStyle>
          <a:p>
            <a:r>
              <a:rPr lang="en-US" noProof="0"/>
              <a:t>Click to edit Master title style</a:t>
            </a:r>
            <a:endParaRPr lang="en-GB" noProof="0"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62222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201583" y="750182"/>
            <a:ext cx="5350255" cy="2576412"/>
          </a:xfrm>
          <a:solidFill>
            <a:srgbClr val="54C6D7"/>
          </a:solidFill>
        </p:spPr>
        <p:txBody>
          <a:bodyPr lIns="144000" tIns="90000" rIns="144000" bIns="90000" anchor="t"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201583" y="3536566"/>
            <a:ext cx="5350255" cy="2576412"/>
          </a:xfrm>
          <a:solidFill>
            <a:srgbClr val="54C6D7"/>
          </a:solidFill>
        </p:spPr>
        <p:txBody>
          <a:bodyPr lIns="144000" tIns="90000" rIns="144000" bIns="90000" anchor="b"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3420872" y="750182"/>
            <a:ext cx="2569545" cy="2576412"/>
          </a:xfrm>
          <a:solidFill>
            <a:srgbClr val="54C6D7"/>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3420872" y="3536566"/>
            <a:ext cx="2569545" cy="2576412"/>
          </a:xfrm>
          <a:solidFill>
            <a:srgbClr val="54C6D7"/>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21838"/>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3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Tree>
    <p:extLst>
      <p:ext uri="{BB962C8B-B14F-4D97-AF65-F5344CB8AC3E}">
        <p14:creationId xmlns:p14="http://schemas.microsoft.com/office/powerpoint/2010/main" val="389276715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Rectangle 5"/>
          <p:cNvSpPr>
            <a:spLocks noGrp="1" noChangeArrowheads="1"/>
          </p:cNvSpPr>
          <p:nvPr>
            <p:ph type="ftr" sz="quarter" idx="10"/>
          </p:nvPr>
        </p:nvSpPr>
        <p:spPr>
          <a:ln/>
        </p:spPr>
        <p:txBody>
          <a:bodyPr/>
          <a:lstStyle>
            <a:lvl1pPr>
              <a:defRPr/>
            </a:lvl1pPr>
          </a:lstStyle>
          <a:p>
            <a:pPr>
              <a:defRPr/>
            </a:pPr>
            <a:r>
              <a:rPr lang="en-US"/>
              <a:t>WORLD CLASS – through people, technology and dedication</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ltLang="en-US"/>
              <a:t>/ </a:t>
            </a:r>
            <a:fld id="{5230C072-921F-4BE9-A0B5-5165D527132D}" type="slidenum">
              <a:rPr lang="en-US" altLang="en-US"/>
              <a:pPr>
                <a:defRPr/>
              </a:pPr>
              <a:t>‹#›</a:t>
            </a:fld>
            <a:r>
              <a:rPr lang="en-US" altLang="en-US"/>
              <a:t> /</a:t>
            </a:r>
          </a:p>
        </p:txBody>
      </p:sp>
      <p:sp>
        <p:nvSpPr>
          <p:cNvPr id="6" name="Rectangle 13"/>
          <p:cNvSpPr>
            <a:spLocks noGrp="1" noChangeArrowheads="1"/>
          </p:cNvSpPr>
          <p:nvPr>
            <p:ph type="dt" sz="half" idx="12"/>
          </p:nvPr>
        </p:nvSpPr>
        <p:spPr>
          <a:ln/>
        </p:spPr>
        <p:txBody>
          <a:bodyPr/>
          <a:lstStyle>
            <a:lvl1pPr>
              <a:defRPr/>
            </a:lvl1pPr>
          </a:lstStyle>
          <a:p>
            <a:pPr>
              <a:defRPr/>
            </a:pPr>
            <a:fld id="{2756B2DF-38E9-4666-BBBF-FDE3E33A2ADD}" type="datetime5">
              <a:rPr lang="en-GB"/>
              <a:pPr>
                <a:defRPr/>
              </a:pPr>
              <a:t>27-Apr-19</a:t>
            </a:fld>
            <a:endParaRPr lang="en-US"/>
          </a:p>
        </p:txBody>
      </p:sp>
    </p:spTree>
    <p:extLst>
      <p:ext uri="{BB962C8B-B14F-4D97-AF65-F5344CB8AC3E}">
        <p14:creationId xmlns:p14="http://schemas.microsoft.com/office/powerpoint/2010/main" val="4289774186"/>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 1">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chemeClr val="accent1"/>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27/04/2019</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6000" y="4683600"/>
            <a:ext cx="1141689" cy="1141689"/>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83404" y="4683239"/>
            <a:ext cx="5412350" cy="1142049"/>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chemeClr val="bg1"/>
                </a:solidFill>
                <a:effectLst/>
                <a:latin typeface="Calibri" panose="020F0502020204030204" pitchFamily="34" charset="0"/>
                <a:ea typeface="+mn-ea"/>
                <a:cs typeface="Calibri" panose="020F0502020204030204" pitchFamily="34" charset="0"/>
              </a:rPr>
            </a:b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7353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1">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natur&#10;&#10;Beskrivelse som er generert med svært høy visshet">
            <a:extLst>
              <a:ext uri="{FF2B5EF4-FFF2-40B4-BE49-F238E27FC236}">
                <a16:creationId xmlns:a16="http://schemas.microsoft.com/office/drawing/2014/main" id="{5D7C791B-E956-4FB4-8B7A-1D12777F46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750653"/>
            <a:ext cx="12192000" cy="5354906"/>
          </a:xfrm>
          <a:prstGeom prst="rect">
            <a:avLst/>
          </a:prstGeom>
        </p:spPr>
      </p:pic>
      <p:pic>
        <p:nvPicPr>
          <p:cNvPr id="4" name="Bilde 3" descr="Et bilde som inneholder objekt&#10;&#10;Beskrivelse som er generert med høy visshet">
            <a:extLst>
              <a:ext uri="{FF2B5EF4-FFF2-40B4-BE49-F238E27FC236}">
                <a16:creationId xmlns:a16="http://schemas.microsoft.com/office/drawing/2014/main" id="{AEF774C9-26BF-4A38-BBCA-3F0F5F7E2D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Plassholder for tekst 10">
            <a:extLst>
              <a:ext uri="{FF2B5EF4-FFF2-40B4-BE49-F238E27FC236}">
                <a16:creationId xmlns:a16="http://schemas.microsoft.com/office/drawing/2014/main" id="{CDEAA417-39D1-4E1C-8F4E-D09C1BA4ABA7}"/>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27/04/2019</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 name="TekstSylinder 1">
            <a:extLst>
              <a:ext uri="{FF2B5EF4-FFF2-40B4-BE49-F238E27FC236}">
                <a16:creationId xmlns:a16="http://schemas.microsoft.com/office/drawing/2014/main" id="{F9752319-DDF5-4A1B-8641-0A17A134BF12}"/>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499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2">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re, utendørs, plante, grønn&#10;&#10;Beskrivelse som er generert med svært høy visshet">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750656"/>
            <a:ext cx="12192000" cy="5391063"/>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27/04/2019</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9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27/04/2019</a:t>
            </a:fld>
            <a:endParaRPr lang="nb-NO" dirty="0"/>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rgbClr val="001639"/>
                </a:solidFill>
                <a:effectLst/>
                <a:latin typeface="Calibri" panose="020F0502020204030204" pitchFamily="34" charset="0"/>
                <a:ea typeface="+mn-ea"/>
                <a:cs typeface="Calibri" panose="020F0502020204030204" pitchFamily="34" charset="0"/>
              </a:rPr>
            </a:br>
            <a:r>
              <a:rPr lang="en-GB" sz="450" b="0" i="0" kern="1200" spc="20" baseline="0" dirty="0">
                <a:solidFill>
                  <a:srgbClr val="001639"/>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rgbClr val="001639"/>
                </a:solidFill>
                <a:effectLst/>
                <a:latin typeface="Calibri" panose="020F0502020204030204" pitchFamily="34" charset="0"/>
                <a:ea typeface="+mn-ea"/>
                <a:cs typeface="Calibri" panose="020F0502020204030204" pitchFamily="34" charset="0"/>
              </a:rPr>
              <a:t>.</a:t>
            </a:r>
            <a:endParaRPr lang="nb-NO" dirty="0">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916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blue - 1">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chemeClr val="accent1"/>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27/04/2019</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6000" y="4683600"/>
            <a:ext cx="1141689" cy="1141689"/>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83404" y="4683239"/>
            <a:ext cx="5412350" cy="1142049"/>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chemeClr val="bg1"/>
                </a:solidFill>
                <a:effectLst/>
                <a:latin typeface="Calibri" panose="020F0502020204030204" pitchFamily="34" charset="0"/>
                <a:ea typeface="+mn-ea"/>
                <a:cs typeface="Calibri" panose="020F0502020204030204" pitchFamily="34" charset="0"/>
              </a:rPr>
            </a:b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63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blue - 2">
    <p:bg>
      <p:bgPr>
        <a:solidFill>
          <a:schemeClr val="accent1"/>
        </a:solidFill>
        <a:effectLst/>
      </p:bgPr>
    </p:bg>
    <p:spTree>
      <p:nvGrpSpPr>
        <p:cNvPr id="1" name=""/>
        <p:cNvGrpSpPr/>
        <p:nvPr/>
      </p:nvGrpSpPr>
      <p:grpSpPr>
        <a:xfrm>
          <a:off x="0" y="0"/>
          <a:ext cx="0" cy="0"/>
          <a:chOff x="0" y="0"/>
          <a:chExt cx="0" cy="0"/>
        </a:xfrm>
      </p:grpSpPr>
      <p:pic>
        <p:nvPicPr>
          <p:cNvPr id="6" name="Bilde 5" descr="Et bilde som inneholder vann&#10;&#10;Beskrivelse som er generert med høy visshet">
            <a:extLst>
              <a:ext uri="{FF2B5EF4-FFF2-40B4-BE49-F238E27FC236}">
                <a16:creationId xmlns:a16="http://schemas.microsoft.com/office/drawing/2014/main" id="{9373F49D-38A1-4C96-AA4B-0DC72580B9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3417727" y="-2667074"/>
            <a:ext cx="5356544" cy="1219200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rgbClr val="001639"/>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27/04/2019</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10" name="Bilde 9" descr="Et bilde som inneholder innendørs, vegg&#10;&#10;Beskrivelse som er generert med høy visshet">
            <a:extLst>
              <a:ext uri="{FF2B5EF4-FFF2-40B4-BE49-F238E27FC236}">
                <a16:creationId xmlns:a16="http://schemas.microsoft.com/office/drawing/2014/main" id="{F7D679CA-91A2-4136-A0E7-732651AA7E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83600" y="4683600"/>
            <a:ext cx="5413259" cy="1142241"/>
          </a:xfrm>
          <a:prstGeom prst="rect">
            <a:avLst/>
          </a:prstGeom>
        </p:spPr>
      </p:pic>
      <p:pic>
        <p:nvPicPr>
          <p:cNvPr id="13" name="Bilde 12" descr="Et bilde som inneholder svart, bygning, innendørs, hvit&#10;&#10;Beskrivelse som er generert med svært høy visshet">
            <a:extLst>
              <a:ext uri="{FF2B5EF4-FFF2-40B4-BE49-F238E27FC236}">
                <a16:creationId xmlns:a16="http://schemas.microsoft.com/office/drawing/2014/main" id="{947E15F7-D111-4924-A964-1E1FB4A62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6000" y="4683600"/>
            <a:ext cx="1142241" cy="1142241"/>
          </a:xfrm>
          <a:prstGeom prst="rect">
            <a:avLst/>
          </a:prstGeom>
        </p:spPr>
      </p:pic>
      <p:sp>
        <p:nvSpPr>
          <p:cNvPr id="15" name="TekstSylinder 14">
            <a:extLst>
              <a:ext uri="{FF2B5EF4-FFF2-40B4-BE49-F238E27FC236}">
                <a16:creationId xmlns:a16="http://schemas.microsoft.com/office/drawing/2014/main" id="{A0DAB33A-4EE8-4FA8-BE92-34D3F47E485B}"/>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chemeClr val="bg1"/>
                </a:solidFill>
                <a:effectLst/>
                <a:latin typeface="Calibri" panose="020F0502020204030204" pitchFamily="34" charset="0"/>
                <a:ea typeface="+mn-ea"/>
                <a:cs typeface="Calibri" panose="020F0502020204030204" pitchFamily="34" charset="0"/>
              </a:rPr>
            </a:b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99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1">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natur&#10;&#10;Beskrivelse som er generert med svært høy visshet">
            <a:extLst>
              <a:ext uri="{FF2B5EF4-FFF2-40B4-BE49-F238E27FC236}">
                <a16:creationId xmlns:a16="http://schemas.microsoft.com/office/drawing/2014/main" id="{707F6009-38B5-4E51-B5A5-44697BC458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750653"/>
            <a:ext cx="12192000" cy="5354906"/>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7" name="Bilde 6" descr="Et bilde som inneholder objekt&#10;&#10;Beskrivelse som er generert med høy visshet">
            <a:extLst>
              <a:ext uri="{FF2B5EF4-FFF2-40B4-BE49-F238E27FC236}">
                <a16:creationId xmlns:a16="http://schemas.microsoft.com/office/drawing/2014/main" id="{FDF9ECBC-D439-4FB0-B173-B4C44E766D2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8"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3"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131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2">
    <p:bg>
      <p:bgPr>
        <a:solidFill>
          <a:schemeClr val="bg1"/>
        </a:solidFill>
        <a:effectLst/>
      </p:bgPr>
    </p:bg>
    <p:spTree>
      <p:nvGrpSpPr>
        <p:cNvPr id="1" name=""/>
        <p:cNvGrpSpPr/>
        <p:nvPr/>
      </p:nvGrpSpPr>
      <p:grpSpPr>
        <a:xfrm>
          <a:off x="0" y="0"/>
          <a:ext cx="0" cy="0"/>
          <a:chOff x="0" y="0"/>
          <a:chExt cx="0" cy="0"/>
        </a:xfrm>
      </p:grpSpPr>
      <p:pic>
        <p:nvPicPr>
          <p:cNvPr id="10" name="Bilde 9" descr="Et bilde som inneholder tre, utendørs, plante, grønn&#10;&#10;Beskrivelse som er generert med svært høy visshet">
            <a:extLst>
              <a:ext uri="{FF2B5EF4-FFF2-40B4-BE49-F238E27FC236}">
                <a16:creationId xmlns:a16="http://schemas.microsoft.com/office/drawing/2014/main" id="{5251CAE5-647F-4BAF-8BEF-40D0A4415A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750656"/>
            <a:ext cx="12192000" cy="5391063"/>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4"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517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4"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72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1">
    <p:bg>
      <p:bgPr>
        <a:solidFill>
          <a:schemeClr val="accent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0F45845-D725-4EC4-8F06-2817D4AC6F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6000" y="4683600"/>
            <a:ext cx="1141689" cy="1141689"/>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83404" y="4683239"/>
            <a:ext cx="5412350" cy="1142049"/>
          </a:xfrm>
          <a:prstGeom prst="rect">
            <a:avLst/>
          </a:prstGeom>
        </p:spPr>
      </p:pic>
      <p:sp>
        <p:nvSpPr>
          <p:cNvPr id="14"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6"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093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2">
    <p:bg>
      <p:bgPr>
        <a:solidFill>
          <a:schemeClr val="accent1"/>
        </a:solidFill>
        <a:effectLst/>
      </p:bgPr>
    </p:bg>
    <p:spTree>
      <p:nvGrpSpPr>
        <p:cNvPr id="1" name=""/>
        <p:cNvGrpSpPr/>
        <p:nvPr/>
      </p:nvGrpSpPr>
      <p:grpSpPr>
        <a:xfrm>
          <a:off x="0" y="0"/>
          <a:ext cx="0" cy="0"/>
          <a:chOff x="0" y="0"/>
          <a:chExt cx="0" cy="0"/>
        </a:xfrm>
      </p:grpSpPr>
      <p:pic>
        <p:nvPicPr>
          <p:cNvPr id="12" name="Bilde 11" descr="Et bilde som inneholder vann&#10;&#10;Beskrivelse som er generert med høy visshet">
            <a:extLst>
              <a:ext uri="{FF2B5EF4-FFF2-40B4-BE49-F238E27FC236}">
                <a16:creationId xmlns:a16="http://schemas.microsoft.com/office/drawing/2014/main" id="{F7BF02D8-FFD7-451C-888C-52CC43D0A9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3417727" y="-2667074"/>
            <a:ext cx="5356544" cy="12192001"/>
          </a:xfrm>
          <a:prstGeom prst="rect">
            <a:avLst/>
          </a:prstGeom>
        </p:spPr>
      </p:pic>
      <p:pic>
        <p:nvPicPr>
          <p:cNvPr id="5" name="Bilde 4" descr="Et bilde som inneholder innendørs, vegg&#10;&#10;Beskrivelse som er generert med høy visshet">
            <a:extLst>
              <a:ext uri="{FF2B5EF4-FFF2-40B4-BE49-F238E27FC236}">
                <a16:creationId xmlns:a16="http://schemas.microsoft.com/office/drawing/2014/main" id="{692EE514-2586-4121-B7A9-A33D30E737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83600" y="4683600"/>
            <a:ext cx="5413259" cy="1142241"/>
          </a:xfrm>
          <a:prstGeom prst="rect">
            <a:avLst/>
          </a:prstGeom>
        </p:spPr>
      </p:pic>
      <p:pic>
        <p:nvPicPr>
          <p:cNvPr id="3" name="Bilde 2" descr="Et bilde som inneholder svart, bygning, innendørs, hvit&#10;&#10;Beskrivelse som er generert med svært høy visshet">
            <a:extLst>
              <a:ext uri="{FF2B5EF4-FFF2-40B4-BE49-F238E27FC236}">
                <a16:creationId xmlns:a16="http://schemas.microsoft.com/office/drawing/2014/main" id="{D1683D00-8821-4363-8658-F5DBC131C6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6000" y="4683600"/>
            <a:ext cx="1142241" cy="114224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5"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4"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530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blue - 2">
    <p:bg>
      <p:bgPr>
        <a:solidFill>
          <a:schemeClr val="accent1"/>
        </a:solidFill>
        <a:effectLst/>
      </p:bgPr>
    </p:bg>
    <p:spTree>
      <p:nvGrpSpPr>
        <p:cNvPr id="1" name=""/>
        <p:cNvGrpSpPr/>
        <p:nvPr/>
      </p:nvGrpSpPr>
      <p:grpSpPr>
        <a:xfrm>
          <a:off x="0" y="0"/>
          <a:ext cx="0" cy="0"/>
          <a:chOff x="0" y="0"/>
          <a:chExt cx="0" cy="0"/>
        </a:xfrm>
      </p:grpSpPr>
      <p:pic>
        <p:nvPicPr>
          <p:cNvPr id="6" name="Bilde 5" descr="Et bilde som inneholder vann&#10;&#10;Beskrivelse som er generert med høy visshet">
            <a:extLst>
              <a:ext uri="{FF2B5EF4-FFF2-40B4-BE49-F238E27FC236}">
                <a16:creationId xmlns:a16="http://schemas.microsoft.com/office/drawing/2014/main" id="{9373F49D-38A1-4C96-AA4B-0DC72580B9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3417727" y="-2667074"/>
            <a:ext cx="5356544" cy="1219200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rgbClr val="001639"/>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dirty="0"/>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SUBHEADLINE OPTIONAL</a:t>
            </a:r>
            <a:endParaRPr lang="en-US" dirty="0"/>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27/04/2019</a:t>
            </a:fld>
            <a:endParaRPr lang="nb-NO" dirty="0"/>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10" name="Bilde 9" descr="Et bilde som inneholder innendørs, vegg&#10;&#10;Beskrivelse som er generert med høy visshet">
            <a:extLst>
              <a:ext uri="{FF2B5EF4-FFF2-40B4-BE49-F238E27FC236}">
                <a16:creationId xmlns:a16="http://schemas.microsoft.com/office/drawing/2014/main" id="{F7D679CA-91A2-4136-A0E7-732651AA7E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83600" y="4683600"/>
            <a:ext cx="5413259" cy="1142241"/>
          </a:xfrm>
          <a:prstGeom prst="rect">
            <a:avLst/>
          </a:prstGeom>
        </p:spPr>
      </p:pic>
      <p:pic>
        <p:nvPicPr>
          <p:cNvPr id="13" name="Bilde 12" descr="Et bilde som inneholder svart, bygning, innendørs, hvit&#10;&#10;Beskrivelse som er generert med svært høy visshet">
            <a:extLst>
              <a:ext uri="{FF2B5EF4-FFF2-40B4-BE49-F238E27FC236}">
                <a16:creationId xmlns:a16="http://schemas.microsoft.com/office/drawing/2014/main" id="{947E15F7-D111-4924-A964-1E1FB4A62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6000" y="4683600"/>
            <a:ext cx="1142241" cy="1142241"/>
          </a:xfrm>
          <a:prstGeom prst="rect">
            <a:avLst/>
          </a:prstGeom>
        </p:spPr>
      </p:pic>
      <p:sp>
        <p:nvSpPr>
          <p:cNvPr id="15" name="TekstSylinder 14">
            <a:extLst>
              <a:ext uri="{FF2B5EF4-FFF2-40B4-BE49-F238E27FC236}">
                <a16:creationId xmlns:a16="http://schemas.microsoft.com/office/drawing/2014/main" id="{A0DAB33A-4EE8-4FA8-BE92-34D3F47E485B}"/>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dirty="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dirty="0">
                <a:solidFill>
                  <a:schemeClr val="bg1"/>
                </a:solidFill>
                <a:effectLst/>
                <a:latin typeface="Calibri" panose="020F0502020204030204" pitchFamily="34" charset="0"/>
                <a:ea typeface="+mn-ea"/>
                <a:cs typeface="Calibri" panose="020F0502020204030204" pitchFamily="34" charset="0"/>
              </a:rPr>
            </a:br>
            <a:r>
              <a:rPr lang="en-GB" sz="450" b="0" i="0" kern="1200" spc="20" baseline="0" dirty="0">
                <a:solidFill>
                  <a:schemeClr val="bg1"/>
                </a:solidFill>
                <a:effectLst/>
                <a:latin typeface="Calibri" panose="020F0502020204030204" pitchFamily="34" charset="0"/>
                <a:ea typeface="+mn-ea"/>
                <a:cs typeface="Calibri" panose="020F0502020204030204" pitchFamily="34" charset="0"/>
              </a:rPr>
              <a:t>© 2018 KONGSBERG – All rights reserved</a:t>
            </a:r>
            <a:r>
              <a:rPr lang="en-GB" sz="450" b="0" i="0" kern="1200" dirty="0">
                <a:solidFill>
                  <a:schemeClr val="bg1"/>
                </a:solidFill>
                <a:effectLst/>
                <a:latin typeface="Calibri" panose="020F0502020204030204" pitchFamily="34" charset="0"/>
                <a:ea typeface="+mn-ea"/>
                <a:cs typeface="Calibri" panose="020F0502020204030204" pitchFamily="34" charset="0"/>
              </a:rPr>
              <a:t>.</a:t>
            </a:r>
            <a:endParaRPr lang="nb-NO"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1756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640163" y="2126226"/>
            <a:ext cx="10917071" cy="3978101"/>
          </a:xfrm>
          <a:prstGeom prst="rect">
            <a:avLst/>
          </a:prstGeom>
          <a:solidFill>
            <a:schemeClr val="bg1">
              <a:lumMod val="85000"/>
            </a:schemeClr>
          </a:solidFill>
        </p:spPr>
        <p:txBody>
          <a:bodyPr lIns="0" tIns="0" rIns="0" bIns="0"/>
          <a:lstStyle/>
          <a:p>
            <a:r>
              <a:rPr lang="en-US"/>
              <a:t>Click icon to add picture</a:t>
            </a:r>
            <a:endParaRPr lang="en-GB"/>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p:txBody>
          <a:bodyPr/>
          <a:lstStyle>
            <a:lvl1pPr>
              <a:defRPr>
                <a:solidFill>
                  <a:srgbClr val="999999"/>
                </a:solidFill>
              </a:defRPr>
            </a:lvl1p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2034805" y="1140353"/>
            <a:ext cx="8106895" cy="319919"/>
          </a:xfrm>
        </p:spPr>
        <p:txBody>
          <a:bodyPr>
            <a:noAutofit/>
          </a:bodyPr>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71171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034805" y="2153514"/>
            <a:ext cx="8106895"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2000"/>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388064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2153514"/>
            <a:ext cx="5348462"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6203375" y="2153514"/>
            <a:ext cx="5348462" cy="3953025"/>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2034805" y="691698"/>
            <a:ext cx="8106895" cy="507960"/>
          </a:xfrm>
        </p:spPr>
        <p:txBody>
          <a:bodyPr/>
          <a:lstStyle>
            <a:lvl1pPr algn="ctr">
              <a:defRPr>
                <a:solidFill>
                  <a:srgbClr val="001639"/>
                </a:solidFill>
              </a:defRPr>
            </a:lvl1pPr>
          </a:lstStyle>
          <a:p>
            <a:r>
              <a:rPr lang="en-US"/>
              <a:t>Click to edit Master title style</a:t>
            </a:r>
            <a:endParaRPr lang="en-US" dirty="0"/>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39426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2153514"/>
            <a:ext cx="6733147"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7590508" y="2153514"/>
            <a:ext cx="3961329" cy="3953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FE9C8424-4AF7-497F-86CC-A444E82B03F7}"/>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99A36ADE-E34E-4459-B320-B24C92DEC68D}"/>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345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640163" y="2153514"/>
            <a:ext cx="2572085"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3413729" y="2153514"/>
            <a:ext cx="3972442"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7587651" y="2153514"/>
            <a:ext cx="3972442" cy="3953025"/>
          </a:xfrm>
          <a:prstGeom prst="rect">
            <a:avLst/>
          </a:prstGeom>
        </p:spPr>
        <p:txBody>
          <a:bodyPr lIns="414000" tIns="342000" rIns="50400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43C44990-56B4-4EE6-8D6F-677272C491DF}"/>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12" name="Plassholder for tekst 10">
            <a:extLst>
              <a:ext uri="{FF2B5EF4-FFF2-40B4-BE49-F238E27FC236}">
                <a16:creationId xmlns:a16="http://schemas.microsoft.com/office/drawing/2014/main" id="{D876354C-E3D0-4EC1-9517-CD24425B35F3}"/>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08655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4804855" y="743036"/>
            <a:ext cx="6755239" cy="5363503"/>
          </a:xfrm>
          <a:prstGeom prst="rect">
            <a:avLst/>
          </a:prstGeom>
        </p:spPr>
        <p:txBody>
          <a:bodyPr lIns="0" tIns="0" rIns="0" bIns="0"/>
          <a:lstStyle/>
          <a:p>
            <a:r>
              <a:rPr lang="en-US"/>
              <a:t>Click icon to add picture</a:t>
            </a:r>
            <a:endParaRPr lang="nb-NO"/>
          </a:p>
        </p:txBody>
      </p:sp>
    </p:spTree>
    <p:extLst>
      <p:ext uri="{BB962C8B-B14F-4D97-AF65-F5344CB8AC3E}">
        <p14:creationId xmlns:p14="http://schemas.microsoft.com/office/powerpoint/2010/main" val="53438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4804855" y="743036"/>
            <a:ext cx="6755239" cy="5363503"/>
          </a:xfrm>
          <a:prstGeom prst="rect">
            <a:avLst/>
          </a:prstGeom>
        </p:spPr>
        <p:txBody>
          <a:bodyPr lIns="0" tIns="0" rIns="0" bIns="0"/>
          <a:lstStyle/>
          <a:p>
            <a:r>
              <a:rPr lang="en-US"/>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129580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25369"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7597630"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2025369"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202536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7597630"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7597630"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199585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883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8984162"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883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883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8984162"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898416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3709113" y="3135103"/>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dirty="0"/>
              <a:t> </a:t>
            </a:r>
            <a:endParaRPr lang="en-GB" dirty="0"/>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3792723" y="3239196"/>
            <a:ext cx="427401" cy="404538"/>
          </a:xfrm>
        </p:spPr>
        <p:txBody>
          <a:bodyPr/>
          <a:lstStyle>
            <a:lvl1pPr marL="0" indent="0" rtl="0">
              <a:buNone/>
              <a:defRPr>
                <a:solidFill>
                  <a:srgbClr val="001639"/>
                </a:solidFill>
              </a:defRPr>
            </a:lvl1pPr>
          </a:lstStyle>
          <a:p>
            <a:r>
              <a:rPr lang="nb-NO" dirty="0"/>
              <a:t> </a:t>
            </a:r>
            <a:endParaRPr lang="en-GB" dirty="0"/>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7891133" y="3130340"/>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dirty="0"/>
              <a:t> </a:t>
            </a:r>
            <a:endParaRPr lang="en-GB" dirty="0"/>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7974743" y="3234433"/>
            <a:ext cx="427401" cy="404538"/>
          </a:xfrm>
        </p:spPr>
        <p:txBody>
          <a:bodyPr/>
          <a:lstStyle>
            <a:lvl1pPr marL="0" indent="0" rtl="0">
              <a:buNone/>
              <a:defRPr>
                <a:solidFill>
                  <a:srgbClr val="001639"/>
                </a:solidFill>
              </a:defRPr>
            </a:lvl1pPr>
          </a:lstStyle>
          <a:p>
            <a:r>
              <a:rPr lang="nb-NO" dirty="0"/>
              <a:t> </a:t>
            </a:r>
            <a:endParaRPr lang="en-GB" dirty="0"/>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27429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808"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417879" y="2153514"/>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5808"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580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417879"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41787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6198182" y="2159470"/>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8980253" y="2159470"/>
            <a:ext cx="2569364" cy="2571433"/>
          </a:xfrm>
        </p:spPr>
        <p:txBody>
          <a:bodyPr/>
          <a:lstStyle>
            <a:lvl1pPr algn="ctr">
              <a:spcBef>
                <a:spcPts val="500"/>
              </a:spcBef>
              <a:defRPr>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6198182"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619818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8980253" y="4891654"/>
            <a:ext cx="2569364" cy="215468"/>
          </a:xfrm>
        </p:spPr>
        <p:txBody>
          <a:bodyPr>
            <a:spAutoFit/>
          </a:bodyPr>
          <a:lstStyle>
            <a:lvl1pPr marL="0" indent="0" algn="ctr">
              <a:spcBef>
                <a:spcPts val="0"/>
              </a:spcBef>
              <a:buNone/>
              <a:defRPr sz="1400" b="1" cap="all"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8980253"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endParaRPr lang="en-US" dirty="0"/>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Edit Master text styles</a:t>
            </a:r>
          </a:p>
        </p:txBody>
      </p:sp>
    </p:spTree>
    <p:extLst>
      <p:ext uri="{BB962C8B-B14F-4D97-AF65-F5344CB8AC3E}">
        <p14:creationId xmlns:p14="http://schemas.microsoft.com/office/powerpoint/2010/main" val="16698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1">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natur&#10;&#10;Beskrivelse som er generert med svært høy visshet">
            <a:extLst>
              <a:ext uri="{FF2B5EF4-FFF2-40B4-BE49-F238E27FC236}">
                <a16:creationId xmlns:a16="http://schemas.microsoft.com/office/drawing/2014/main" id="{707F6009-38B5-4E51-B5A5-44697BC458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750653"/>
            <a:ext cx="12192000" cy="5354906"/>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7" name="Bilde 6" descr="Et bilde som inneholder objekt&#10;&#10;Beskrivelse som er generert med høy visshet">
            <a:extLst>
              <a:ext uri="{FF2B5EF4-FFF2-40B4-BE49-F238E27FC236}">
                <a16:creationId xmlns:a16="http://schemas.microsoft.com/office/drawing/2014/main" id="{FDF9ECBC-D439-4FB0-B173-B4C44E766D2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8"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3"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1917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New chapter, light blu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dirty="0"/>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436302" y="1240776"/>
            <a:ext cx="4371211" cy="4377307"/>
          </a:xfrm>
          <a:prstGeom prst="rect">
            <a:avLst/>
          </a:prstGeom>
          <a:solidFill>
            <a:srgbClr val="50BFD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2230926" y="1658953"/>
            <a:ext cx="826117" cy="8291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436301" y="2488107"/>
            <a:ext cx="4372069" cy="2918283"/>
          </a:xfrm>
        </p:spPr>
        <p:txBody>
          <a:bodyPr lIns="360000" rIns="360000" bIns="432000" anchor="ctr" anchorCtr="0">
            <a:normAutofit/>
          </a:bodyPr>
          <a:lstStyle>
            <a:lvl1pPr marL="0" indent="0" algn="ctr">
              <a:lnSpc>
                <a:spcPct val="120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Edit Master text styles</a:t>
            </a:r>
          </a:p>
        </p:txBody>
      </p:sp>
      <p:sp>
        <p:nvSpPr>
          <p:cNvPr id="8"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9"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1"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16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436302" y="1240776"/>
            <a:ext cx="4371211" cy="4377307"/>
          </a:xfrm>
          <a:prstGeom prst="rect">
            <a:avLst/>
          </a:prstGeom>
          <a:solidFill>
            <a:srgbClr val="001639"/>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436301" y="2488107"/>
            <a:ext cx="4372069" cy="2918283"/>
          </a:xfrm>
        </p:spPr>
        <p:txBody>
          <a:bodyPr lIns="360000" rIns="360000" bIns="432000" anchor="ctr" anchorCtr="0">
            <a:normAutofit/>
          </a:bodyPr>
          <a:lstStyle>
            <a:lvl1pPr marL="0" indent="0" algn="ctr">
              <a:lnSpc>
                <a:spcPct val="12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46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dirty="0"/>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436302" y="1240776"/>
            <a:ext cx="4371211" cy="4377307"/>
          </a:xfrm>
          <a:prstGeom prst="rect">
            <a:avLst/>
          </a:prstGeom>
          <a:solidFill>
            <a:srgbClr val="A6845C"/>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436301" y="2488107"/>
            <a:ext cx="4372069" cy="2918283"/>
          </a:xfrm>
        </p:spPr>
        <p:txBody>
          <a:bodyPr lIns="360000" rIns="360000" bIns="432000" anchor="ctr" anchorCtr="0">
            <a:normAutofit/>
          </a:bodyPr>
          <a:lstStyle>
            <a:lvl1pPr marL="0" indent="0" algn="ctr">
              <a:lnSpc>
                <a:spcPct val="12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0"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12"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27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201583" y="750182"/>
            <a:ext cx="5350255" cy="2576412"/>
          </a:xfrm>
          <a:solidFill>
            <a:schemeClr val="accent2"/>
          </a:solidFill>
        </p:spPr>
        <p:txBody>
          <a:bodyPr lIns="144000" tIns="90000" rIns="144000" bIns="90000" anchor="t"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201583" y="3536566"/>
            <a:ext cx="5350255" cy="2576412"/>
          </a:xfrm>
          <a:solidFill>
            <a:schemeClr val="accent2"/>
          </a:solidFill>
        </p:spPr>
        <p:txBody>
          <a:bodyPr lIns="144000" tIns="90000" rIns="144000" bIns="90000" anchor="b"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3420872" y="750182"/>
            <a:ext cx="2569545"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3420872" y="3536566"/>
            <a:ext cx="2569545"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03359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3420873" y="750182"/>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3420873" y="3536566"/>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6201584" y="3536566"/>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6201584" y="750182"/>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71833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2"/>
            <a:ext cx="2573356" cy="2576412"/>
          </a:xfrm>
          <a:solidFill>
            <a:schemeClr val="accent2"/>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2"/>
            <a:ext cx="2573356"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13234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8978482" y="750182"/>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6197771" y="750182"/>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6197771"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8978482"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08327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1"/>
            <a:ext cx="2573356" cy="2576412"/>
          </a:xfrm>
          <a:solidFill>
            <a:schemeClr val="accent2"/>
          </a:solidFill>
        </p:spPr>
        <p:txBody>
          <a:bodyPr lIns="144000" tIns="90000" rIns="144000" bIns="90000" anchor="t"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144000" tIns="90000" rIns="144000" bIns="90000" anchor="b" anchorCtr="0"/>
          <a:lstStyle>
            <a:lvl1pPr algn="r">
              <a:defRPr sz="2000" b="1"/>
            </a:lvl1pPr>
            <a:lvl2pPr algn="r">
              <a:defRPr/>
            </a:lvl2pPr>
            <a:lvl3pPr algn="r">
              <a:defRPr/>
            </a:lvl3pPr>
            <a:lvl4pPr algn="r">
              <a:defRPr/>
            </a:lvl4pPr>
            <a:lvl5pPr algn="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1"/>
            <a:ext cx="2573356" cy="2576412"/>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3425967" y="750182"/>
            <a:ext cx="2573356" cy="5357636"/>
          </a:xfrm>
          <a:solidFill>
            <a:schemeClr val="accent2"/>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7898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6197771"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6197771" y="750181"/>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8978482"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8978482" y="750181"/>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3425967" y="750182"/>
            <a:ext cx="2573356" cy="5357636"/>
          </a:xfrm>
          <a:prstGeom prst="rect">
            <a:avLst/>
          </a:prstGeom>
          <a:solidFill>
            <a:schemeClr val="accent2"/>
          </a:solidFill>
        </p:spPr>
        <p:txBody>
          <a:bodyPr lIns="144000" tIns="90000" rIns="144000" bIns="90000"/>
          <a:lstStyle/>
          <a:p>
            <a:r>
              <a:rPr lang="en-US"/>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dirty="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24545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ll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639"/>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A3F00B2-786C-401B-9EB3-42A9D0DD4A9F}" type="slidenum">
              <a:rPr lang="nb-NO" smtClean="0"/>
              <a:t>‹#›</a:t>
            </a:fld>
            <a:endParaRPr lang="nb-NO"/>
          </a:p>
        </p:txBody>
      </p:sp>
      <p:sp>
        <p:nvSpPr>
          <p:cNvPr id="19" name="Plassholder for innhold 18">
            <a:extLst>
              <a:ext uri="{FF2B5EF4-FFF2-40B4-BE49-F238E27FC236}">
                <a16:creationId xmlns:a16="http://schemas.microsoft.com/office/drawing/2014/main" id="{4268314D-D62B-4DF1-A611-430DACFBDEBD}"/>
              </a:ext>
            </a:extLst>
          </p:cNvPr>
          <p:cNvSpPr>
            <a:spLocks noGrp="1"/>
          </p:cNvSpPr>
          <p:nvPr>
            <p:ph idx="13"/>
          </p:nvPr>
        </p:nvSpPr>
        <p:spPr>
          <a:xfrm>
            <a:off x="635083"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8" name="Plassholder for innhold 17">
            <a:extLst>
              <a:ext uri="{FF2B5EF4-FFF2-40B4-BE49-F238E27FC236}">
                <a16:creationId xmlns:a16="http://schemas.microsoft.com/office/drawing/2014/main" id="{03316748-1678-4BB4-ADFE-3F9341E47917}"/>
              </a:ext>
            </a:extLst>
          </p:cNvPr>
          <p:cNvSpPr>
            <a:spLocks noGrp="1"/>
          </p:cNvSpPr>
          <p:nvPr>
            <p:ph idx="15"/>
          </p:nvPr>
        </p:nvSpPr>
        <p:spPr>
          <a:xfrm>
            <a:off x="5003658"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0" name="Plassholder for innhold 19">
            <a:extLst>
              <a:ext uri="{FF2B5EF4-FFF2-40B4-BE49-F238E27FC236}">
                <a16:creationId xmlns:a16="http://schemas.microsoft.com/office/drawing/2014/main" id="{D552B9FC-449C-4CF7-8BB0-5E3BE71BC72E}"/>
              </a:ext>
            </a:extLst>
          </p:cNvPr>
          <p:cNvSpPr>
            <a:spLocks noGrp="1"/>
          </p:cNvSpPr>
          <p:nvPr>
            <p:ph idx="16"/>
          </p:nvPr>
        </p:nvSpPr>
        <p:spPr>
          <a:xfrm>
            <a:off x="634686"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1" name="Plassholder for innhold 20">
            <a:extLst>
              <a:ext uri="{FF2B5EF4-FFF2-40B4-BE49-F238E27FC236}">
                <a16:creationId xmlns:a16="http://schemas.microsoft.com/office/drawing/2014/main" id="{999AB8A3-E6B7-4911-BC04-60B1DA45834F}"/>
              </a:ext>
            </a:extLst>
          </p:cNvPr>
          <p:cNvSpPr>
            <a:spLocks noGrp="1"/>
          </p:cNvSpPr>
          <p:nvPr>
            <p:ph idx="17"/>
          </p:nvPr>
        </p:nvSpPr>
        <p:spPr>
          <a:xfrm>
            <a:off x="5003658"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2" name="Plassholder for innhold 21">
            <a:extLst>
              <a:ext uri="{FF2B5EF4-FFF2-40B4-BE49-F238E27FC236}">
                <a16:creationId xmlns:a16="http://schemas.microsoft.com/office/drawing/2014/main" id="{E4B1010C-3649-4EC4-A406-268B1F87917D}"/>
              </a:ext>
            </a:extLst>
          </p:cNvPr>
          <p:cNvSpPr>
            <a:spLocks noGrp="1"/>
          </p:cNvSpPr>
          <p:nvPr>
            <p:ph idx="18"/>
          </p:nvPr>
        </p:nvSpPr>
        <p:spPr>
          <a:xfrm>
            <a:off x="9372614" y="1748623"/>
            <a:ext cx="2184684" cy="2185446"/>
          </a:xfrm>
          <a:custGeom>
            <a:avLst/>
            <a:gdLst>
              <a:gd name="connsiteX0" fmla="*/ 0 w 4368800"/>
              <a:gd name="connsiteY0" fmla="*/ 0 h 4370387"/>
              <a:gd name="connsiteX1" fmla="*/ 4368800 w 4368800"/>
              <a:gd name="connsiteY1" fmla="*/ 0 h 4370387"/>
              <a:gd name="connsiteX2" fmla="*/ 4368800 w 4368800"/>
              <a:gd name="connsiteY2" fmla="*/ 4370387 h 4370387"/>
              <a:gd name="connsiteX3" fmla="*/ 2570369 w 4368800"/>
              <a:gd name="connsiteY3" fmla="*/ 4370387 h 4370387"/>
              <a:gd name="connsiteX4" fmla="*/ 2178816 w 4368800"/>
              <a:gd name="connsiteY4" fmla="*/ 3982247 h 4370387"/>
              <a:gd name="connsiteX5" fmla="*/ 1792058 w 4368800"/>
              <a:gd name="connsiteY5" fmla="*/ 4370387 h 4370387"/>
              <a:gd name="connsiteX6" fmla="*/ 0 w 4368800"/>
              <a:gd name="connsiteY6" fmla="*/ 4370387 h 437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370387">
                <a:moveTo>
                  <a:pt x="0" y="0"/>
                </a:moveTo>
                <a:lnTo>
                  <a:pt x="4368800" y="0"/>
                </a:lnTo>
                <a:lnTo>
                  <a:pt x="4368800" y="4370387"/>
                </a:lnTo>
                <a:lnTo>
                  <a:pt x="2570369" y="4370387"/>
                </a:lnTo>
                <a:lnTo>
                  <a:pt x="2178816" y="3982247"/>
                </a:lnTo>
                <a:lnTo>
                  <a:pt x="1792058" y="4370387"/>
                </a:lnTo>
                <a:lnTo>
                  <a:pt x="0" y="4370387"/>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3" name="Plassholder for innhold 22">
            <a:extLst>
              <a:ext uri="{FF2B5EF4-FFF2-40B4-BE49-F238E27FC236}">
                <a16:creationId xmlns:a16="http://schemas.microsoft.com/office/drawing/2014/main" id="{B8345A73-70B1-4638-B109-E60DD6292BE4}"/>
              </a:ext>
            </a:extLst>
          </p:cNvPr>
          <p:cNvSpPr>
            <a:spLocks noGrp="1"/>
          </p:cNvSpPr>
          <p:nvPr>
            <p:ph idx="19"/>
          </p:nvPr>
        </p:nvSpPr>
        <p:spPr>
          <a:xfrm>
            <a:off x="9369438" y="3733041"/>
            <a:ext cx="2184684" cy="2374439"/>
          </a:xfrm>
          <a:custGeom>
            <a:avLst/>
            <a:gdLst>
              <a:gd name="connsiteX0" fmla="*/ 2178816 w 4368800"/>
              <a:gd name="connsiteY0" fmla="*/ 0 h 4748328"/>
              <a:gd name="connsiteX1" fmla="*/ 2570369 w 4368800"/>
              <a:gd name="connsiteY1" fmla="*/ 388140 h 4748328"/>
              <a:gd name="connsiteX2" fmla="*/ 4368800 w 4368800"/>
              <a:gd name="connsiteY2" fmla="*/ 388140 h 4748328"/>
              <a:gd name="connsiteX3" fmla="*/ 4368800 w 4368800"/>
              <a:gd name="connsiteY3" fmla="*/ 4748328 h 4748328"/>
              <a:gd name="connsiteX4" fmla="*/ 0 w 4368800"/>
              <a:gd name="connsiteY4" fmla="*/ 4748328 h 4748328"/>
              <a:gd name="connsiteX5" fmla="*/ 0 w 4368800"/>
              <a:gd name="connsiteY5" fmla="*/ 388140 h 4748328"/>
              <a:gd name="connsiteX6" fmla="*/ 1792058 w 4368800"/>
              <a:gd name="connsiteY6" fmla="*/ 388140 h 47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328">
                <a:moveTo>
                  <a:pt x="2178816" y="0"/>
                </a:moveTo>
                <a:lnTo>
                  <a:pt x="2570369" y="388140"/>
                </a:lnTo>
                <a:lnTo>
                  <a:pt x="4368800" y="388140"/>
                </a:lnTo>
                <a:lnTo>
                  <a:pt x="4368800" y="4748328"/>
                </a:lnTo>
                <a:lnTo>
                  <a:pt x="0" y="4748328"/>
                </a:lnTo>
                <a:lnTo>
                  <a:pt x="0" y="388140"/>
                </a:lnTo>
                <a:lnTo>
                  <a:pt x="1792058" y="388140"/>
                </a:lnTo>
                <a:close/>
              </a:path>
            </a:pathLst>
          </a:custGeom>
          <a:solidFill>
            <a:schemeClr val="accent2"/>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Plassholder for innhold 13">
            <a:extLst>
              <a:ext uri="{FF2B5EF4-FFF2-40B4-BE49-F238E27FC236}">
                <a16:creationId xmlns:a16="http://schemas.microsoft.com/office/drawing/2014/main" id="{2DBBD74C-5A1C-435D-8DF7-811296235E2B}"/>
              </a:ext>
            </a:extLst>
          </p:cNvPr>
          <p:cNvSpPr>
            <a:spLocks noGrp="1"/>
          </p:cNvSpPr>
          <p:nvPr>
            <p:ph idx="22"/>
          </p:nvPr>
        </p:nvSpPr>
        <p:spPr>
          <a:xfrm>
            <a:off x="2820768" y="3926958"/>
            <a:ext cx="2184684" cy="2180523"/>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32" name="Plassholder for innhold 31">
            <a:extLst>
              <a:ext uri="{FF2B5EF4-FFF2-40B4-BE49-F238E27FC236}">
                <a16:creationId xmlns:a16="http://schemas.microsoft.com/office/drawing/2014/main" id="{1073CB98-ACC6-4E83-8AF2-DD4F469D67E1}"/>
              </a:ext>
            </a:extLst>
          </p:cNvPr>
          <p:cNvSpPr>
            <a:spLocks noGrp="1"/>
          </p:cNvSpPr>
          <p:nvPr>
            <p:ph sz="quarter" idx="24"/>
          </p:nvPr>
        </p:nvSpPr>
        <p:spPr>
          <a:xfrm>
            <a:off x="7188549" y="1748623"/>
            <a:ext cx="2184684" cy="2374364"/>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5" name="Plassholder for innhold 31">
            <a:extLst>
              <a:ext uri="{FF2B5EF4-FFF2-40B4-BE49-F238E27FC236}">
                <a16:creationId xmlns:a16="http://schemas.microsoft.com/office/drawing/2014/main" id="{10B52021-2345-4053-95F8-252BFC365613}"/>
              </a:ext>
            </a:extLst>
          </p:cNvPr>
          <p:cNvSpPr>
            <a:spLocks noGrp="1"/>
          </p:cNvSpPr>
          <p:nvPr>
            <p:ph sz="quarter" idx="25"/>
          </p:nvPr>
        </p:nvSpPr>
        <p:spPr>
          <a:xfrm>
            <a:off x="2820593" y="1748623"/>
            <a:ext cx="2184684" cy="2374364"/>
          </a:xfrm>
          <a:custGeom>
            <a:avLst/>
            <a:gdLst>
              <a:gd name="connsiteX0" fmla="*/ 0 w 4368800"/>
              <a:gd name="connsiteY0" fmla="*/ 0 h 4748178"/>
              <a:gd name="connsiteX1" fmla="*/ 4368800 w 4368800"/>
              <a:gd name="connsiteY1" fmla="*/ 0 h 4748178"/>
              <a:gd name="connsiteX2" fmla="*/ 4368800 w 4368800"/>
              <a:gd name="connsiteY2" fmla="*/ 4360038 h 4748178"/>
              <a:gd name="connsiteX3" fmla="*/ 2570369 w 4368800"/>
              <a:gd name="connsiteY3" fmla="*/ 4360038 h 4748178"/>
              <a:gd name="connsiteX4" fmla="*/ 2178816 w 4368800"/>
              <a:gd name="connsiteY4" fmla="*/ 4748178 h 4748178"/>
              <a:gd name="connsiteX5" fmla="*/ 1792058 w 4368800"/>
              <a:gd name="connsiteY5" fmla="*/ 4360038 h 4748178"/>
              <a:gd name="connsiteX6" fmla="*/ 0 w 4368800"/>
              <a:gd name="connsiteY6" fmla="*/ 4360038 h 474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800" h="4748178">
                <a:moveTo>
                  <a:pt x="0" y="0"/>
                </a:moveTo>
                <a:lnTo>
                  <a:pt x="4368800" y="0"/>
                </a:lnTo>
                <a:lnTo>
                  <a:pt x="4368800" y="4360038"/>
                </a:lnTo>
                <a:lnTo>
                  <a:pt x="2570369" y="4360038"/>
                </a:lnTo>
                <a:lnTo>
                  <a:pt x="2178816" y="4748178"/>
                </a:lnTo>
                <a:lnTo>
                  <a:pt x="1792058" y="4360038"/>
                </a:lnTo>
                <a:lnTo>
                  <a:pt x="0" y="4360038"/>
                </a:lnTo>
                <a:close/>
              </a:path>
            </a:pathLst>
          </a:custGeom>
          <a:solidFill>
            <a:schemeClr val="accent3"/>
          </a:solidFill>
        </p:spPr>
        <p:txBody>
          <a:bodyPr wrap="square"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24" name="Plassholder for innhold 23">
            <a:extLst>
              <a:ext uri="{FF2B5EF4-FFF2-40B4-BE49-F238E27FC236}">
                <a16:creationId xmlns:a16="http://schemas.microsoft.com/office/drawing/2014/main" id="{6418F69F-87BC-4A6C-AF60-885086A1FA63}"/>
              </a:ext>
            </a:extLst>
          </p:cNvPr>
          <p:cNvSpPr>
            <a:spLocks noGrp="1"/>
          </p:cNvSpPr>
          <p:nvPr>
            <p:ph idx="26"/>
          </p:nvPr>
        </p:nvSpPr>
        <p:spPr>
          <a:xfrm>
            <a:off x="7186341" y="3926958"/>
            <a:ext cx="2184684" cy="2180523"/>
          </a:xfrm>
          <a:custGeom>
            <a:avLst/>
            <a:gdLst>
              <a:gd name="connsiteX0" fmla="*/ 1792410 w 4368800"/>
              <a:gd name="connsiteY0" fmla="*/ 0 h 4360541"/>
              <a:gd name="connsiteX1" fmla="*/ 2178816 w 4368800"/>
              <a:gd name="connsiteY1" fmla="*/ 387787 h 4360541"/>
              <a:gd name="connsiteX2" fmla="*/ 2570013 w 4368800"/>
              <a:gd name="connsiteY2" fmla="*/ 0 h 4360541"/>
              <a:gd name="connsiteX3" fmla="*/ 2570369 w 4368800"/>
              <a:gd name="connsiteY3" fmla="*/ 353 h 4360541"/>
              <a:gd name="connsiteX4" fmla="*/ 4368800 w 4368800"/>
              <a:gd name="connsiteY4" fmla="*/ 353 h 4360541"/>
              <a:gd name="connsiteX5" fmla="*/ 4368800 w 4368800"/>
              <a:gd name="connsiteY5" fmla="*/ 4360541 h 4360541"/>
              <a:gd name="connsiteX6" fmla="*/ 0 w 4368800"/>
              <a:gd name="connsiteY6" fmla="*/ 4360541 h 4360541"/>
              <a:gd name="connsiteX7" fmla="*/ 0 w 4368800"/>
              <a:gd name="connsiteY7" fmla="*/ 353 h 4360541"/>
              <a:gd name="connsiteX8" fmla="*/ 1792058 w 4368800"/>
              <a:gd name="connsiteY8" fmla="*/ 353 h 436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8800" h="4360541">
                <a:moveTo>
                  <a:pt x="1792410" y="0"/>
                </a:moveTo>
                <a:lnTo>
                  <a:pt x="2178816" y="387787"/>
                </a:lnTo>
                <a:lnTo>
                  <a:pt x="2570013" y="0"/>
                </a:lnTo>
                <a:lnTo>
                  <a:pt x="2570369" y="353"/>
                </a:lnTo>
                <a:lnTo>
                  <a:pt x="4368800" y="353"/>
                </a:lnTo>
                <a:lnTo>
                  <a:pt x="4368800" y="4360541"/>
                </a:lnTo>
                <a:lnTo>
                  <a:pt x="0" y="4360541"/>
                </a:lnTo>
                <a:lnTo>
                  <a:pt x="0" y="353"/>
                </a:lnTo>
                <a:lnTo>
                  <a:pt x="1792058" y="353"/>
                </a:lnTo>
                <a:close/>
              </a:path>
            </a:pathLst>
          </a:custGeom>
          <a:solidFill>
            <a:schemeClr val="accent1"/>
          </a:solidFill>
        </p:spPr>
        <p:txBody>
          <a:bodyPr wrap="square" lIns="91440" tIns="45720" rIns="91440" bIns="45720" anchor="ctr" anchorCtr="0">
            <a:noAutofit/>
          </a:bodyPr>
          <a:lstStyle>
            <a:lvl1pPr marL="0" indent="0" algn="ctr">
              <a:buNone/>
              <a:defRPr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119914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2">
    <p:bg>
      <p:bgPr>
        <a:solidFill>
          <a:schemeClr val="bg1"/>
        </a:solidFill>
        <a:effectLst/>
      </p:bgPr>
    </p:bg>
    <p:spTree>
      <p:nvGrpSpPr>
        <p:cNvPr id="1" name=""/>
        <p:cNvGrpSpPr/>
        <p:nvPr/>
      </p:nvGrpSpPr>
      <p:grpSpPr>
        <a:xfrm>
          <a:off x="0" y="0"/>
          <a:ext cx="0" cy="0"/>
          <a:chOff x="0" y="0"/>
          <a:chExt cx="0" cy="0"/>
        </a:xfrm>
      </p:grpSpPr>
      <p:pic>
        <p:nvPicPr>
          <p:cNvPr id="10" name="Bilde 9" descr="Et bilde som inneholder tre, utendørs, plante, grønn&#10;&#10;Beskrivelse som er generert med svært høy visshet">
            <a:extLst>
              <a:ext uri="{FF2B5EF4-FFF2-40B4-BE49-F238E27FC236}">
                <a16:creationId xmlns:a16="http://schemas.microsoft.com/office/drawing/2014/main" id="{5251CAE5-647F-4BAF-8BEF-40D0A4415A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750656"/>
            <a:ext cx="12192000" cy="5391063"/>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4"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95173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12192000" cy="6858000"/>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solidFill>
            <a:schemeClr val="accent2"/>
          </a:solidFill>
        </p:spPr>
        <p:txBody>
          <a:bodyPr lIns="1224000" tIns="1152000" rIns="1224000" bIns="1152000" anchor="ctr" anchorCtr="0">
            <a:spAutoFit/>
          </a:bodyPr>
          <a:lstStyle>
            <a:lvl1pPr marL="0" indent="0" algn="ctr">
              <a:buNone/>
              <a:defRPr sz="20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Tree>
    <p:extLst>
      <p:ext uri="{BB962C8B-B14F-4D97-AF65-F5344CB8AC3E}">
        <p14:creationId xmlns:p14="http://schemas.microsoft.com/office/powerpoint/2010/main" val="379259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outation">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747589"/>
            <a:ext cx="12192000" cy="5362821"/>
          </a:xfrm>
          <a:solidFill>
            <a:schemeClr val="bg1">
              <a:lumMod val="85000"/>
            </a:schemeClr>
          </a:solidFill>
        </p:spPr>
        <p:txBody>
          <a:bodyPr/>
          <a:lstStyle>
            <a:lvl1pPr marL="0" indent="0" algn="ctr">
              <a:buNone/>
              <a:defRPr/>
            </a:lvl1pPr>
          </a:lstStyle>
          <a:p>
            <a:r>
              <a:rPr lang="en-GB" dirty="0"/>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noFill/>
        </p:spPr>
        <p:txBody>
          <a:bodyPr lIns="1224000" tIns="1152000" rIns="1224000" bIns="1152000" anchor="ctr" anchorCtr="0">
            <a:spAutoFit/>
          </a:bodyPr>
          <a:lstStyle>
            <a:lvl1pPr marL="0" indent="0" algn="ctr">
              <a:buNone/>
              <a:defRPr sz="2000" b="1" i="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sp>
        <p:nvSpPr>
          <p:cNvPr id="4" name="Slide Number Placeholder 3">
            <a:extLst>
              <a:ext uri="{FF2B5EF4-FFF2-40B4-BE49-F238E27FC236}">
                <a16:creationId xmlns:a16="http://schemas.microsoft.com/office/drawing/2014/main" id="{0E08B8F9-77EB-4212-811B-96E38D909679}"/>
              </a:ext>
            </a:extLst>
          </p:cNvPr>
          <p:cNvSpPr>
            <a:spLocks noGrp="1"/>
          </p:cNvSpPr>
          <p:nvPr>
            <p:ph type="sldNum" sz="quarter" idx="13"/>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99250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p:txBody>
          <a:bodyPr/>
          <a:lstStyle/>
          <a:p>
            <a:fld id="{7A3F00B2-786C-401B-9EB3-42A9D0DD4A9F}" type="slidenum">
              <a:rPr lang="nb-NO" smtClean="0"/>
              <a:pPr/>
              <a:t>‹#›</a:t>
            </a:fld>
            <a:endParaRPr lang="nb-NO" dirty="0"/>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2034805" y="691698"/>
            <a:ext cx="8106895" cy="507960"/>
          </a:xfrm>
        </p:spPr>
        <p:txBody>
          <a:bodyPr/>
          <a:lstStyle>
            <a:lvl1pPr>
              <a:defRPr>
                <a:solidFill>
                  <a:schemeClr val="accent1"/>
                </a:solidFill>
              </a:defRPr>
            </a:lvl1pPr>
          </a:lstStyle>
          <a:p>
            <a:r>
              <a:rPr lang="en-US"/>
              <a:t>Click to edit Master title style</a:t>
            </a:r>
            <a:endParaRPr lang="en-US" dirty="0"/>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6263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67ADC1B9-AA43-42BA-9CD7-853B07C4E4CC}"/>
              </a:ext>
            </a:extLst>
          </p:cNvPr>
          <p:cNvSpPr>
            <a:spLocks noGrp="1"/>
          </p:cNvSpPr>
          <p:nvPr>
            <p:ph type="sldNum" sz="quarter" idx="11"/>
          </p:nvPr>
        </p:nvSpPr>
        <p:spPr/>
        <p:txBody>
          <a:bodyPr/>
          <a:lstStyle/>
          <a:p>
            <a:fld id="{7A3F00B2-786C-401B-9EB3-42A9D0DD4A9F}" type="slidenum">
              <a:rPr lang="nb-NO" smtClean="0"/>
              <a:pPr/>
              <a:t>‹#›</a:t>
            </a:fld>
            <a:endParaRPr lang="nb-NO" dirty="0"/>
          </a:p>
        </p:txBody>
      </p:sp>
    </p:spTree>
    <p:extLst>
      <p:ext uri="{BB962C8B-B14F-4D97-AF65-F5344CB8AC3E}">
        <p14:creationId xmlns:p14="http://schemas.microsoft.com/office/powerpoint/2010/main" val="194616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and content ">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45" name="think-cell Slide" r:id="rId4" imgW="473" imgH="470" progId="TCLayout.ActiveDocument.1">
                  <p:embed/>
                </p:oleObj>
              </mc:Choice>
              <mc:Fallback>
                <p:oleObj name="think-cell Slide" r:id="rId4" imgW="473" imgH="4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15383" y="520294"/>
            <a:ext cx="10181231" cy="1152000"/>
          </a:xfrm>
        </p:spPr>
        <p:txBody>
          <a:bodyPr/>
          <a:lstStyle>
            <a:lvl1pPr marL="0" indent="0">
              <a:defRPr sz="2400" b="0">
                <a:solidFill>
                  <a:schemeClr val="accent4"/>
                </a:solidFill>
              </a:defRPr>
            </a:lvl1pPr>
          </a:lstStyle>
          <a:p>
            <a:r>
              <a:rPr lang="en-GB" dirty="0"/>
              <a:t>CLICK TO ADD TITLE</a:t>
            </a:r>
          </a:p>
        </p:txBody>
      </p:sp>
      <p:sp>
        <p:nvSpPr>
          <p:cNvPr id="3" name="Content Placeholder 2"/>
          <p:cNvSpPr>
            <a:spLocks noGrp="1"/>
          </p:cNvSpPr>
          <p:nvPr>
            <p:ph idx="1" hasCustomPrompt="1"/>
          </p:nvPr>
        </p:nvSpPr>
        <p:spPr>
          <a:xfrm>
            <a:off x="715383" y="1672336"/>
            <a:ext cx="10181231" cy="4444968"/>
          </a:xfrm>
        </p:spPr>
        <p:txBody>
          <a:bodyPr/>
          <a:lstStyle>
            <a:lvl1pPr marL="183026" indent="-183026">
              <a:defRPr sz="1600">
                <a:solidFill>
                  <a:schemeClr val="tx1">
                    <a:lumMod val="85000"/>
                    <a:lumOff val="15000"/>
                  </a:schemeClr>
                </a:solidFill>
              </a:defRPr>
            </a:lvl1pPr>
            <a:lvl2pPr marL="544818" indent="-285178">
              <a:defRPr sz="1400">
                <a:solidFill>
                  <a:schemeClr val="tx1">
                    <a:lumMod val="85000"/>
                    <a:lumOff val="15000"/>
                  </a:schemeClr>
                </a:solidFill>
              </a:defRPr>
            </a:lvl2pPr>
            <a:lvl3pPr marL="838507" indent="-227718">
              <a:defRPr sz="1400">
                <a:solidFill>
                  <a:schemeClr val="tx1">
                    <a:lumMod val="85000"/>
                    <a:lumOff val="15000"/>
                  </a:schemeClr>
                </a:solidFill>
              </a:defRPr>
            </a:lvl3pPr>
            <a:lvl4pPr marL="1204557" indent="-227718">
              <a:defRPr sz="1400">
                <a:solidFill>
                  <a:schemeClr val="tx1">
                    <a:lumMod val="85000"/>
                    <a:lumOff val="15000"/>
                  </a:schemeClr>
                </a:solidFill>
              </a:defRPr>
            </a:lvl4pPr>
            <a:lvl5pPr marL="1564220" indent="-228780">
              <a:defRPr sz="1400">
                <a:solidFill>
                  <a:schemeClr val="tx1">
                    <a:lumMod val="85000"/>
                    <a:lumOff val="15000"/>
                  </a:schemeClr>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f"/>
          <p:cNvSpPr>
            <a:spLocks noGrp="1"/>
          </p:cNvSpPr>
          <p:nvPr>
            <p:ph type="body" sz="quarter" idx="22" hasCustomPrompt="1"/>
          </p:nvPr>
        </p:nvSpPr>
        <p:spPr>
          <a:xfrm>
            <a:off x="0" y="6696037"/>
            <a:ext cx="2159438" cy="161962"/>
          </a:xfrm>
          <a:blipFill dpi="0" rotWithShape="1">
            <a:blip r:embed="rId6" cstate="email">
              <a:alphaModFix/>
              <a:extLst>
                <a:ext uri="{28A0092B-C50C-407E-A947-70E740481C1C}">
                  <a14:useLocalDpi xmlns:a14="http://schemas.microsoft.com/office/drawing/2010/main"/>
                </a:ext>
              </a:extLst>
            </a:blip>
            <a:srcRect/>
            <a:stretch>
              <a:fillRect/>
            </a:stretch>
          </a:blipFill>
        </p:spPr>
        <p:txBody>
          <a:bodyPr rIns="0" anchor="ctr" anchorCtr="0">
            <a:noAutofit/>
          </a:bodyPr>
          <a:lstStyle>
            <a:lvl1pPr marL="0" marR="0" indent="0" algn="ctr" defTabSz="26046" rtl="0" eaLnBrk="1" fontAlgn="auto" latinLnBrk="0" hangingPunct="1">
              <a:lnSpc>
                <a:spcPct val="100000"/>
              </a:lnSpc>
              <a:spcBef>
                <a:spcPct val="20000"/>
              </a:spcBef>
              <a:spcAft>
                <a:spcPts val="0"/>
              </a:spcAft>
              <a:buClrTx/>
              <a:buSzTx/>
              <a:buFont typeface="Arial" pitchFamily="34" charset="0"/>
              <a:buNone/>
              <a:tabLst/>
              <a:defRPr sz="600" b="0">
                <a:solidFill>
                  <a:schemeClr val="bg1"/>
                </a:solidFill>
              </a:defRPr>
            </a:lvl1pPr>
          </a:lstStyle>
          <a:p>
            <a:pPr marL="0" marR="0" lvl="0" indent="0" algn="l" defTabSz="26046" rtl="0" eaLnBrk="1" fontAlgn="auto" latinLnBrk="0" hangingPunct="1">
              <a:lnSpc>
                <a:spcPct val="100000"/>
              </a:lnSpc>
              <a:spcBef>
                <a:spcPct val="20000"/>
              </a:spcBef>
              <a:spcAft>
                <a:spcPts val="0"/>
              </a:spcAft>
              <a:buClrTx/>
              <a:buSzTx/>
              <a:buFont typeface="Arial" pitchFamily="34" charset="0"/>
              <a:buNone/>
              <a:tabLst/>
              <a:defRPr/>
            </a:pPr>
            <a:r>
              <a:rPr lang="en-GB" sz="100" b="0" dirty="0"/>
              <a:t>.</a:t>
            </a:r>
          </a:p>
        </p:txBody>
      </p:sp>
      <p:sp>
        <p:nvSpPr>
          <p:cNvPr id="8" name="Date Placeholder 3"/>
          <p:cNvSpPr>
            <a:spLocks noGrp="1"/>
          </p:cNvSpPr>
          <p:nvPr>
            <p:ph type="dt" sz="half" idx="2"/>
          </p:nvPr>
        </p:nvSpPr>
        <p:spPr>
          <a:xfrm>
            <a:off x="3585655" y="6699698"/>
            <a:ext cx="1244004" cy="143630"/>
          </a:xfrm>
          <a:prstGeom prst="rect">
            <a:avLst/>
          </a:prstGeom>
        </p:spPr>
        <p:txBody>
          <a:bodyPr vert="horz" lIns="0" tIns="0" rIns="0" bIns="0" rtlCol="0" anchor="t" anchorCtr="0">
            <a:noAutofit/>
          </a:bodyPr>
          <a:lstStyle>
            <a:lvl1pPr marL="0" indent="0" algn="l">
              <a:defRPr sz="700">
                <a:solidFill>
                  <a:schemeClr val="tx1">
                    <a:tint val="75000"/>
                  </a:schemeClr>
                </a:solidFill>
              </a:defRPr>
            </a:lvl1pPr>
          </a:lstStyle>
          <a:p>
            <a:fld id="{D2F79544-BEF1-469F-AB70-4846C59B77D6}" type="datetime1">
              <a:rPr lang="en-GB" smtClean="0"/>
              <a:t>27/04/2019</a:t>
            </a:fld>
            <a:endParaRPr lang="en-GB" dirty="0"/>
          </a:p>
        </p:txBody>
      </p:sp>
      <p:sp>
        <p:nvSpPr>
          <p:cNvPr id="13" name="Slide Number Placeholder 5"/>
          <p:cNvSpPr>
            <a:spLocks noGrp="1"/>
          </p:cNvSpPr>
          <p:nvPr>
            <p:ph type="sldNum" sz="quarter" idx="4"/>
          </p:nvPr>
        </p:nvSpPr>
        <p:spPr>
          <a:xfrm>
            <a:off x="9652609" y="6699698"/>
            <a:ext cx="1244004" cy="143630"/>
          </a:xfrm>
          <a:prstGeom prst="rect">
            <a:avLst/>
          </a:prstGeom>
        </p:spPr>
        <p:txBody>
          <a:bodyPr vert="horz" lIns="0" tIns="0" rIns="0" bIns="0" rtlCol="0" anchor="t" anchorCtr="0">
            <a:noAutofit/>
          </a:bodyPr>
          <a:lstStyle>
            <a:lvl1pPr marL="0" indent="0" algn="r">
              <a:defRPr sz="700">
                <a:solidFill>
                  <a:schemeClr val="tx1">
                    <a:tint val="75000"/>
                  </a:schemeClr>
                </a:solidFill>
              </a:defRPr>
            </a:lvl1pPr>
          </a:lstStyle>
          <a:p>
            <a:fld id="{069ABA7E-30AB-4E58-ADE7-CE0E601E8611}" type="slidenum">
              <a:rPr lang="en-GB" smtClean="0"/>
              <a:t>‹#›</a:t>
            </a:fld>
            <a:endParaRPr lang="en-GB" dirty="0"/>
          </a:p>
        </p:txBody>
      </p:sp>
      <p:sp>
        <p:nvSpPr>
          <p:cNvPr id="10" name="Footer Placeholder 4"/>
          <p:cNvSpPr>
            <a:spLocks noGrp="1"/>
          </p:cNvSpPr>
          <p:nvPr>
            <p:ph type="ftr" sz="quarter" idx="3"/>
          </p:nvPr>
        </p:nvSpPr>
        <p:spPr>
          <a:xfrm>
            <a:off x="5615950" y="6699698"/>
            <a:ext cx="3744416" cy="143630"/>
          </a:xfrm>
          <a:prstGeom prst="rect">
            <a:avLst/>
          </a:prstGeom>
        </p:spPr>
        <p:txBody>
          <a:bodyPr vert="horz" lIns="0" tIns="0" rIns="0" bIns="0" rtlCol="0" anchor="t" anchorCtr="0">
            <a:noAutofit/>
          </a:bodyPr>
          <a:lstStyle>
            <a:lvl1pPr marL="0" indent="0" algn="l">
              <a:defRPr sz="700">
                <a:solidFill>
                  <a:schemeClr val="tx1">
                    <a:tint val="75000"/>
                  </a:schemeClr>
                </a:solidFill>
              </a:defRPr>
            </a:lvl1pPr>
          </a:lstStyle>
          <a:p>
            <a:endParaRPr lang="en-GB" dirty="0"/>
          </a:p>
        </p:txBody>
      </p:sp>
    </p:spTree>
    <p:extLst>
      <p:ext uri="{BB962C8B-B14F-4D97-AF65-F5344CB8AC3E}">
        <p14:creationId xmlns:p14="http://schemas.microsoft.com/office/powerpoint/2010/main" val="10877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dirty="0"/>
          </a:p>
        </p:txBody>
      </p:sp>
      <p:sp>
        <p:nvSpPr>
          <p:cNvPr id="6" name="Title 1">
            <a:extLst>
              <a:ext uri="{FF2B5EF4-FFF2-40B4-BE49-F238E27FC236}">
                <a16:creationId xmlns:a16="http://schemas.microsoft.com/office/drawing/2014/main" id="{7FD037DF-BB23-4BCF-A3DF-DA4CFB60EF9D}"/>
              </a:ext>
            </a:extLst>
          </p:cNvPr>
          <p:cNvSpPr>
            <a:spLocks noGrp="1"/>
          </p:cNvSpPr>
          <p:nvPr>
            <p:ph type="title"/>
          </p:nvPr>
        </p:nvSpPr>
        <p:spPr>
          <a:xfrm>
            <a:off x="640163" y="2213511"/>
            <a:ext cx="2560654" cy="1339213"/>
          </a:xfrm>
        </p:spPr>
        <p:txBody>
          <a:bodyPr anchor="b" anchorCtr="0"/>
          <a:lstStyle>
            <a:lvl1pPr algn="l">
              <a:defRPr>
                <a:solidFill>
                  <a:srgbClr val="001639"/>
                </a:solidFill>
              </a:defRPr>
            </a:lvl1pPr>
          </a:lstStyle>
          <a:p>
            <a:r>
              <a:rPr lang="en-US" noProof="0"/>
              <a:t>Click to edit Master title style</a:t>
            </a:r>
            <a:endParaRPr lang="en-GB" noProof="0" dirty="0"/>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622220"/>
            <a:ext cx="2560654" cy="319919"/>
          </a:xfrm>
        </p:spPr>
        <p:txBody>
          <a:bodyPr>
            <a:noAutofit/>
          </a:bodyPr>
          <a:lstStyle>
            <a:lvl1pPr marL="0" indent="0" algn="l">
              <a:buNone/>
              <a:defRPr sz="2000">
                <a:solidFill>
                  <a:srgbClr val="001639"/>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201583" y="750182"/>
            <a:ext cx="5350255" cy="2576412"/>
          </a:xfrm>
          <a:solidFill>
            <a:srgbClr val="54C6D7"/>
          </a:solidFill>
        </p:spPr>
        <p:txBody>
          <a:bodyPr lIns="144000" tIns="90000" rIns="144000" bIns="90000" anchor="t"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201583" y="3536566"/>
            <a:ext cx="5350255" cy="2576412"/>
          </a:xfrm>
          <a:solidFill>
            <a:srgbClr val="54C6D7"/>
          </a:solidFill>
        </p:spPr>
        <p:txBody>
          <a:bodyPr lIns="144000" tIns="90000" rIns="144000" bIns="90000" anchor="b" anchorCtr="0"/>
          <a:lstStyle>
            <a:lvl1pPr algn="l">
              <a:defRPr sz="3000" b="1"/>
            </a:lvl1pPr>
            <a:lvl2pPr algn="l">
              <a:defRPr sz="2000"/>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3420872" y="750182"/>
            <a:ext cx="2569545" cy="2576412"/>
          </a:xfrm>
          <a:solidFill>
            <a:srgbClr val="54C6D7"/>
          </a:solidFill>
        </p:spPr>
        <p:txBody>
          <a:bodyPr lIns="144000" tIns="90000" rIns="144000" bIns="90000" anchor="t"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3420872" y="3536566"/>
            <a:ext cx="2569545" cy="2576412"/>
          </a:xfrm>
          <a:solidFill>
            <a:srgbClr val="54C6D7"/>
          </a:solidFill>
        </p:spPr>
        <p:txBody>
          <a:bodyPr lIns="144000" tIns="90000" rIns="144000" bIns="90000" anchor="b" anchorCtr="0"/>
          <a:lstStyle>
            <a:lvl1pPr>
              <a:defRPr sz="2000"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21838"/>
          </a:solidFill>
        </p:spPr>
        <p:txBody>
          <a:bodyPr/>
          <a:lstStyle>
            <a:lvl1pPr marL="0" indent="0" rtl="0">
              <a:buNone/>
              <a:tabLst>
                <a:tab pos="400130" algn="l"/>
              </a:tabLst>
              <a:defRPr sz="100">
                <a:solidFill>
                  <a:schemeClr val="bg1"/>
                </a:solidFill>
              </a:defRPr>
            </a:lvl1pPr>
          </a:lstStyle>
          <a:p>
            <a:pPr lvl="0"/>
            <a:r>
              <a:rPr lang="nb-NO" dirty="0"/>
              <a:t> </a:t>
            </a:r>
            <a:endParaRPr lang="en-GB" dirty="0"/>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3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Edit Master text styles</a:t>
            </a:r>
          </a:p>
        </p:txBody>
      </p:sp>
    </p:spTree>
    <p:extLst>
      <p:ext uri="{BB962C8B-B14F-4D97-AF65-F5344CB8AC3E}">
        <p14:creationId xmlns:p14="http://schemas.microsoft.com/office/powerpoint/2010/main" val="412067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endParaRPr lang="en-GB" dirty="0"/>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4"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27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1">
    <p:bg>
      <p:bgPr>
        <a:solidFill>
          <a:schemeClr val="accent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0F45845-D725-4EC4-8F06-2817D4AC6F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dirty="0"/>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6000" y="4683600"/>
            <a:ext cx="1141689" cy="1141689"/>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483404" y="4683239"/>
            <a:ext cx="5412350" cy="1142049"/>
          </a:xfrm>
          <a:prstGeom prst="rect">
            <a:avLst/>
          </a:prstGeom>
        </p:spPr>
      </p:pic>
      <p:sp>
        <p:nvSpPr>
          <p:cNvPr id="14" name="TekstSylinder 13">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16" name="TekstSylinder 4">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WORLD CLASS  –  Through people, technology and dedication</a:t>
            </a:r>
            <a:endParaRPr lang="nb-NO"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56490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image" Target="../media/image18.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ED83C451-90F5-4EE9-8D8B-0987CCF95699}"/>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2" name="Title Placeholder 1"/>
          <p:cNvSpPr>
            <a:spLocks noGrp="1"/>
          </p:cNvSpPr>
          <p:nvPr>
            <p:ph type="title"/>
          </p:nvPr>
        </p:nvSpPr>
        <p:spPr>
          <a:xfrm>
            <a:off x="2034805" y="691698"/>
            <a:ext cx="8106895" cy="507960"/>
          </a:xfrm>
          <a:prstGeom prst="rect">
            <a:avLst/>
          </a:prstGeom>
        </p:spPr>
        <p:txBody>
          <a:bodyPr vert="horz" wrap="square" lIns="0" tIns="45720" rIns="0" bIns="45720" rtlCol="0" anchor="t" anchorCtr="0">
            <a:spAutoFit/>
          </a:bodyPr>
          <a:lstStyle/>
          <a:p>
            <a:r>
              <a:rPr lang="en-GB" noProof="0" dirty="0"/>
              <a:t>Title Calibri Bold 60 </a:t>
            </a:r>
            <a:r>
              <a:rPr lang="en-GB" noProof="0" dirty="0" err="1"/>
              <a:t>pt</a:t>
            </a:r>
            <a:endParaRPr lang="en-GB" noProof="0" dirty="0"/>
          </a:p>
        </p:txBody>
      </p:sp>
      <p:sp>
        <p:nvSpPr>
          <p:cNvPr id="3" name="Text Placeholder 2"/>
          <p:cNvSpPr>
            <a:spLocks noGrp="1"/>
          </p:cNvSpPr>
          <p:nvPr>
            <p:ph type="body" idx="1"/>
          </p:nvPr>
        </p:nvSpPr>
        <p:spPr>
          <a:xfrm>
            <a:off x="2034805" y="2103364"/>
            <a:ext cx="8106895" cy="4000963"/>
          </a:xfrm>
          <a:prstGeom prst="rect">
            <a:avLst/>
          </a:prstGeom>
          <a:noFill/>
        </p:spPr>
        <p:txBody>
          <a:bodyPr vert="horz" lIns="0" tIns="0" rIns="0" bIns="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6"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5" name="TekstSylinder 4">
            <a:extLst>
              <a:ext uri="{FF2B5EF4-FFF2-40B4-BE49-F238E27FC236}">
                <a16:creationId xmlns:a16="http://schemas.microsoft.com/office/drawing/2014/main" id="{0BD83E9C-EA9A-4737-9AD1-7242CA5A8727}"/>
              </a:ext>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pic>
        <p:nvPicPr>
          <p:cNvPr id="13" name="Bilde 12">
            <a:extLst>
              <a:ext uri="{FF2B5EF4-FFF2-40B4-BE49-F238E27FC236}">
                <a16:creationId xmlns:a16="http://schemas.microsoft.com/office/drawing/2014/main" id="{2FBD1D31-9110-4B80-B57D-E73959972BC0}"/>
              </a:ext>
            </a:extLst>
          </p:cNvPr>
          <p:cNvPicPr>
            <a:picLocks noChangeAspect="1"/>
          </p:cNvPicPr>
          <p:nvPr userDrawn="1"/>
        </p:nvPicPr>
        <p:blipFill>
          <a:blip r:embed="rId41" cstate="email">
            <a:extLst>
              <a:ext uri="{28A0092B-C50C-407E-A947-70E740481C1C}">
                <a14:useLocalDpi xmlns:a14="http://schemas.microsoft.com/office/drawing/2010/main"/>
              </a:ext>
            </a:extLst>
          </a:blip>
          <a:stretch>
            <a:fillRect/>
          </a:stretch>
        </p:blipFill>
        <p:spPr>
          <a:xfrm>
            <a:off x="634453" y="749806"/>
            <a:ext cx="638558" cy="640844"/>
          </a:xfrm>
          <a:prstGeom prst="rect">
            <a:avLst/>
          </a:prstGeom>
        </p:spPr>
      </p:pic>
    </p:spTree>
    <p:extLst>
      <p:ext uri="{BB962C8B-B14F-4D97-AF65-F5344CB8AC3E}">
        <p14:creationId xmlns:p14="http://schemas.microsoft.com/office/powerpoint/2010/main" val="32786192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72" r:id="rId4"/>
    <p:sldLayoutId id="2147483700" r:id="rId5"/>
    <p:sldLayoutId id="2147483673" r:id="rId6"/>
    <p:sldLayoutId id="2147483702" r:id="rId7"/>
    <p:sldLayoutId id="2147483703" r:id="rId8"/>
    <p:sldLayoutId id="2147483674" r:id="rId9"/>
    <p:sldLayoutId id="2147483704" r:id="rId10"/>
    <p:sldLayoutId id="2147483662" r:id="rId11"/>
    <p:sldLayoutId id="2147483675" r:id="rId12"/>
    <p:sldLayoutId id="2147483676" r:id="rId13"/>
    <p:sldLayoutId id="2147483683" r:id="rId14"/>
    <p:sldLayoutId id="2147483678" r:id="rId15"/>
    <p:sldLayoutId id="2147483679" r:id="rId16"/>
    <p:sldLayoutId id="2147483705" r:id="rId17"/>
    <p:sldLayoutId id="2147483680" r:id="rId18"/>
    <p:sldLayoutId id="2147483681" r:id="rId19"/>
    <p:sldLayoutId id="2147483682" r:id="rId20"/>
    <p:sldLayoutId id="2147483684" r:id="rId21"/>
    <p:sldLayoutId id="2147483685" r:id="rId22"/>
    <p:sldLayoutId id="2147483686" r:id="rId23"/>
    <p:sldLayoutId id="2147483687" r:id="rId24"/>
    <p:sldLayoutId id="2147483694" r:id="rId25"/>
    <p:sldLayoutId id="2147483688" r:id="rId26"/>
    <p:sldLayoutId id="2147483693" r:id="rId27"/>
    <p:sldLayoutId id="2147483689" r:id="rId28"/>
    <p:sldLayoutId id="2147483695" r:id="rId29"/>
    <p:sldLayoutId id="2147483690" r:id="rId30"/>
    <p:sldLayoutId id="2147483691" r:id="rId31"/>
    <p:sldLayoutId id="2147483692" r:id="rId32"/>
    <p:sldLayoutId id="2147483666" r:id="rId33"/>
    <p:sldLayoutId id="2147483667" r:id="rId34"/>
    <p:sldLayoutId id="2147483792" r:id="rId35"/>
    <p:sldLayoutId id="2147483793" r:id="rId36"/>
    <p:sldLayoutId id="2147483796" r:id="rId37"/>
    <p:sldLayoutId id="2147483801" r:id="rId38"/>
    <p:sldLayoutId id="2147483802" r:id="rId39"/>
  </p:sldLayoutIdLst>
  <p:hf hdr="0" ftr="0"/>
  <p:txStyles>
    <p:title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p:titleStyle>
    <p:bodyStyle>
      <a:lvl1pPr marL="198040" indent="-198040" algn="l" defTabSz="914446" rtl="0" eaLnBrk="1" latinLnBrk="0" hangingPunct="1">
        <a:lnSpc>
          <a:spcPct val="100000"/>
        </a:lnSpc>
        <a:spcBef>
          <a:spcPts val="2250"/>
        </a:spcBef>
        <a:buSzPct val="80000"/>
        <a:buFont typeface="Wingdings" panose="05000000000000000000" pitchFamily="2" charset="2"/>
        <a:buChar char="§"/>
        <a:defRPr sz="1600" kern="1200">
          <a:solidFill>
            <a:srgbClr val="001639"/>
          </a:solidFill>
          <a:latin typeface="+mn-lt"/>
          <a:ea typeface="+mn-ea"/>
          <a:cs typeface="+mn-cs"/>
        </a:defRPr>
      </a:lvl1pPr>
      <a:lvl2pPr marL="395367" indent="-166721" algn="l" defTabSz="914446" rtl="0" eaLnBrk="1" latinLnBrk="0" hangingPunct="1">
        <a:lnSpc>
          <a:spcPct val="100000"/>
        </a:lnSpc>
        <a:spcBef>
          <a:spcPts val="500"/>
        </a:spcBef>
        <a:buSzPct val="120000"/>
        <a:buFont typeface="Calibri Light" panose="020F0302020204030204" pitchFamily="34" charset="0"/>
        <a:buChar char="­"/>
        <a:defRPr sz="1500" kern="1200">
          <a:solidFill>
            <a:srgbClr val="001639"/>
          </a:solidFill>
          <a:latin typeface="+mn-lt"/>
          <a:ea typeface="+mn-ea"/>
          <a:cs typeface="+mn-cs"/>
        </a:defRPr>
      </a:lvl2pPr>
      <a:lvl3pPr marL="594119" indent="-198040" algn="l" defTabSz="914446" rtl="0" eaLnBrk="1" latinLnBrk="0" hangingPunct="1">
        <a:lnSpc>
          <a:spcPct val="100000"/>
        </a:lnSpc>
        <a:spcBef>
          <a:spcPts val="500"/>
        </a:spcBef>
        <a:buSzPct val="120000"/>
        <a:buFont typeface="Calibri Light" panose="020F0302020204030204" pitchFamily="34" charset="0"/>
        <a:buChar char="­"/>
        <a:defRPr sz="1400" kern="1200">
          <a:solidFill>
            <a:srgbClr val="001639"/>
          </a:solidFill>
          <a:latin typeface="+mn-lt"/>
          <a:ea typeface="+mn-ea"/>
          <a:cs typeface="+mn-cs"/>
        </a:defRPr>
      </a:lvl3pPr>
      <a:lvl4pPr marL="792158" indent="-198040" algn="l" defTabSz="914446" rtl="0" eaLnBrk="1" latinLnBrk="0" hangingPunct="1">
        <a:lnSpc>
          <a:spcPct val="100000"/>
        </a:lnSpc>
        <a:spcBef>
          <a:spcPts val="500"/>
        </a:spcBef>
        <a:buSzPct val="120000"/>
        <a:buFont typeface="Calibri Light" panose="020F0302020204030204" pitchFamily="34" charset="0"/>
        <a:buChar char="­"/>
        <a:defRPr sz="1300" kern="1200">
          <a:solidFill>
            <a:srgbClr val="001639"/>
          </a:solidFill>
          <a:latin typeface="+mn-lt"/>
          <a:ea typeface="+mn-ea"/>
          <a:cs typeface="+mn-cs"/>
        </a:defRPr>
      </a:lvl4pPr>
      <a:lvl5pPr marL="990198" indent="-198040" algn="l" defTabSz="914446" rtl="0" eaLnBrk="1" latinLnBrk="0" hangingPunct="1">
        <a:lnSpc>
          <a:spcPct val="100000"/>
        </a:lnSpc>
        <a:spcBef>
          <a:spcPts val="500"/>
        </a:spcBef>
        <a:buSzPct val="120000"/>
        <a:buFont typeface="Calibri Light" panose="020F0302020204030204" pitchFamily="34" charset="0"/>
        <a:buChar char="­"/>
        <a:defRPr sz="1200" kern="1200">
          <a:solidFill>
            <a:srgbClr val="001639"/>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ED83C451-90F5-4EE9-8D8B-0987CCF95699}"/>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dirty="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dirty="0">
              <a:solidFill>
                <a:srgbClr val="999999"/>
              </a:solidFill>
              <a:latin typeface="Calibri" panose="020F0502020204030204" pitchFamily="34" charset="0"/>
              <a:cs typeface="Calibri" panose="020F0502020204030204" pitchFamily="34" charset="0"/>
            </a:endParaRPr>
          </a:p>
        </p:txBody>
      </p:sp>
      <p:sp>
        <p:nvSpPr>
          <p:cNvPr id="2" name="Title Placeholder 1"/>
          <p:cNvSpPr>
            <a:spLocks noGrp="1"/>
          </p:cNvSpPr>
          <p:nvPr>
            <p:ph type="title"/>
          </p:nvPr>
        </p:nvSpPr>
        <p:spPr>
          <a:xfrm>
            <a:off x="2034805" y="691698"/>
            <a:ext cx="8106895" cy="507960"/>
          </a:xfrm>
          <a:prstGeom prst="rect">
            <a:avLst/>
          </a:prstGeom>
        </p:spPr>
        <p:txBody>
          <a:bodyPr vert="horz" wrap="square" lIns="0" tIns="45720" rIns="0" bIns="45720" rtlCol="0" anchor="t" anchorCtr="0">
            <a:spAutoFit/>
          </a:bodyPr>
          <a:lstStyle/>
          <a:p>
            <a:r>
              <a:rPr lang="en-GB" noProof="0" dirty="0"/>
              <a:t>Title Calibri Bold 60 </a:t>
            </a:r>
            <a:r>
              <a:rPr lang="en-GB" noProof="0" dirty="0" err="1"/>
              <a:t>pt</a:t>
            </a:r>
            <a:endParaRPr lang="en-GB" noProof="0" dirty="0"/>
          </a:p>
        </p:txBody>
      </p:sp>
      <p:sp>
        <p:nvSpPr>
          <p:cNvPr id="3" name="Text Placeholder 2"/>
          <p:cNvSpPr>
            <a:spLocks noGrp="1"/>
          </p:cNvSpPr>
          <p:nvPr>
            <p:ph type="body" idx="1"/>
          </p:nvPr>
        </p:nvSpPr>
        <p:spPr>
          <a:xfrm>
            <a:off x="2034805" y="2103364"/>
            <a:ext cx="8106895" cy="4000963"/>
          </a:xfrm>
          <a:prstGeom prst="rect">
            <a:avLst/>
          </a:prstGeom>
          <a:noFill/>
        </p:spPr>
        <p:txBody>
          <a:bodyPr vert="horz" lIns="0" tIns="0" rIns="0" bIns="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6"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dirty="0"/>
          </a:p>
        </p:txBody>
      </p:sp>
      <p:sp>
        <p:nvSpPr>
          <p:cNvPr id="5" name="TekstSylinder 4">
            <a:extLst>
              <a:ext uri="{FF2B5EF4-FFF2-40B4-BE49-F238E27FC236}">
                <a16:creationId xmlns:a16="http://schemas.microsoft.com/office/drawing/2014/main" id="{0BD83E9C-EA9A-4737-9AD1-7242CA5A8727}"/>
              </a:ext>
            </a:extLst>
          </p:cNvPr>
          <p:cNvSpPr txBox="1"/>
          <p:nvPr userDrawn="1"/>
        </p:nvSpPr>
        <p:spPr>
          <a:xfrm>
            <a:off x="550320" y="6352548"/>
            <a:ext cx="3104148" cy="230832"/>
          </a:xfrm>
          <a:prstGeom prst="rect">
            <a:avLst/>
          </a:prstGeom>
          <a:noFill/>
        </p:spPr>
        <p:txBody>
          <a:bodyPr wrap="square" rtlCol="0">
            <a:spAutoFit/>
          </a:bodyPr>
          <a:lstStyle/>
          <a:p>
            <a:r>
              <a:rPr lang="en-GB" sz="900" dirty="0">
                <a:solidFill>
                  <a:srgbClr val="081839"/>
                </a:solidFill>
                <a:latin typeface="Calibri" panose="020F0502020204030204" pitchFamily="34" charset="0"/>
                <a:cs typeface="Calibri" panose="020F0502020204030204" pitchFamily="34" charset="0"/>
              </a:rPr>
              <a:t>WORLD CLASS  –  Through </a:t>
            </a:r>
            <a:r>
              <a:rPr lang="en-GB" sz="900" dirty="0">
                <a:solidFill>
                  <a:srgbClr val="001639"/>
                </a:solidFill>
                <a:latin typeface="Calibri" panose="020F0502020204030204" pitchFamily="34" charset="0"/>
                <a:cs typeface="Calibri" panose="020F0502020204030204" pitchFamily="34" charset="0"/>
              </a:rPr>
              <a:t>people</a:t>
            </a:r>
            <a:r>
              <a:rPr lang="en-GB" sz="900" dirty="0">
                <a:solidFill>
                  <a:srgbClr val="081839"/>
                </a:solidFill>
                <a:latin typeface="Calibri" panose="020F0502020204030204" pitchFamily="34" charset="0"/>
                <a:cs typeface="Calibri" panose="020F0502020204030204" pitchFamily="34" charset="0"/>
              </a:rPr>
              <a:t>, technology and dedication</a:t>
            </a:r>
            <a:endParaRPr lang="nb-NO" sz="900" dirty="0">
              <a:solidFill>
                <a:srgbClr val="081839"/>
              </a:solidFill>
              <a:latin typeface="Calibri" panose="020F0502020204030204" pitchFamily="34" charset="0"/>
              <a:cs typeface="Calibri" panose="020F0502020204030204" pitchFamily="34" charset="0"/>
            </a:endParaRPr>
          </a:p>
        </p:txBody>
      </p:sp>
      <p:pic>
        <p:nvPicPr>
          <p:cNvPr id="13" name="Bilde 12">
            <a:extLst>
              <a:ext uri="{FF2B5EF4-FFF2-40B4-BE49-F238E27FC236}">
                <a16:creationId xmlns:a16="http://schemas.microsoft.com/office/drawing/2014/main" id="{2FBD1D31-9110-4B80-B57D-E73959972BC0}"/>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634453" y="749806"/>
            <a:ext cx="638558" cy="640844"/>
          </a:xfrm>
          <a:prstGeom prst="rect">
            <a:avLst/>
          </a:prstGeom>
        </p:spPr>
      </p:pic>
    </p:spTree>
    <p:extLst>
      <p:ext uri="{BB962C8B-B14F-4D97-AF65-F5344CB8AC3E}">
        <p14:creationId xmlns:p14="http://schemas.microsoft.com/office/powerpoint/2010/main" val="29054518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p:titleStyle>
    <p:bodyStyle>
      <a:lvl1pPr marL="198040" indent="-198040" algn="l" defTabSz="914446" rtl="0" eaLnBrk="1" latinLnBrk="0" hangingPunct="1">
        <a:lnSpc>
          <a:spcPct val="100000"/>
        </a:lnSpc>
        <a:spcBef>
          <a:spcPts val="2250"/>
        </a:spcBef>
        <a:buSzPct val="80000"/>
        <a:buFont typeface="Wingdings" panose="05000000000000000000" pitchFamily="2" charset="2"/>
        <a:buChar char="§"/>
        <a:defRPr sz="1600" kern="1200">
          <a:solidFill>
            <a:srgbClr val="001639"/>
          </a:solidFill>
          <a:latin typeface="+mn-lt"/>
          <a:ea typeface="+mn-ea"/>
          <a:cs typeface="+mn-cs"/>
        </a:defRPr>
      </a:lvl1pPr>
      <a:lvl2pPr marL="395367" indent="-166721" algn="l" defTabSz="914446" rtl="0" eaLnBrk="1" latinLnBrk="0" hangingPunct="1">
        <a:lnSpc>
          <a:spcPct val="100000"/>
        </a:lnSpc>
        <a:spcBef>
          <a:spcPts val="500"/>
        </a:spcBef>
        <a:buSzPct val="120000"/>
        <a:buFont typeface="Calibri Light" panose="020F0302020204030204" pitchFamily="34" charset="0"/>
        <a:buChar char="­"/>
        <a:defRPr sz="1500" kern="1200">
          <a:solidFill>
            <a:srgbClr val="001639"/>
          </a:solidFill>
          <a:latin typeface="+mn-lt"/>
          <a:ea typeface="+mn-ea"/>
          <a:cs typeface="+mn-cs"/>
        </a:defRPr>
      </a:lvl2pPr>
      <a:lvl3pPr marL="594119" indent="-198040" algn="l" defTabSz="914446" rtl="0" eaLnBrk="1" latinLnBrk="0" hangingPunct="1">
        <a:lnSpc>
          <a:spcPct val="100000"/>
        </a:lnSpc>
        <a:spcBef>
          <a:spcPts val="500"/>
        </a:spcBef>
        <a:buSzPct val="120000"/>
        <a:buFont typeface="Calibri Light" panose="020F0302020204030204" pitchFamily="34" charset="0"/>
        <a:buChar char="­"/>
        <a:defRPr sz="1400" kern="1200">
          <a:solidFill>
            <a:srgbClr val="001639"/>
          </a:solidFill>
          <a:latin typeface="+mn-lt"/>
          <a:ea typeface="+mn-ea"/>
          <a:cs typeface="+mn-cs"/>
        </a:defRPr>
      </a:lvl3pPr>
      <a:lvl4pPr marL="792158" indent="-198040" algn="l" defTabSz="914446" rtl="0" eaLnBrk="1" latinLnBrk="0" hangingPunct="1">
        <a:lnSpc>
          <a:spcPct val="100000"/>
        </a:lnSpc>
        <a:spcBef>
          <a:spcPts val="500"/>
        </a:spcBef>
        <a:buSzPct val="120000"/>
        <a:buFont typeface="Calibri Light" panose="020F0302020204030204" pitchFamily="34" charset="0"/>
        <a:buChar char="­"/>
        <a:defRPr sz="1300" kern="1200">
          <a:solidFill>
            <a:srgbClr val="001639"/>
          </a:solidFill>
          <a:latin typeface="+mn-lt"/>
          <a:ea typeface="+mn-ea"/>
          <a:cs typeface="+mn-cs"/>
        </a:defRPr>
      </a:lvl4pPr>
      <a:lvl5pPr marL="990198" indent="-198040" algn="l" defTabSz="914446" rtl="0" eaLnBrk="1" latinLnBrk="0" hangingPunct="1">
        <a:lnSpc>
          <a:spcPct val="100000"/>
        </a:lnSpc>
        <a:spcBef>
          <a:spcPts val="500"/>
        </a:spcBef>
        <a:buSzPct val="120000"/>
        <a:buFont typeface="Calibri Light" panose="020F0302020204030204" pitchFamily="34" charset="0"/>
        <a:buChar char="­"/>
        <a:defRPr sz="1200" kern="1200">
          <a:solidFill>
            <a:srgbClr val="001639"/>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0.xml"/><Relationship Id="rId4" Type="http://schemas.openxmlformats.org/officeDocument/2006/relationships/image" Target="../media/image57.emf"/></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8.xml"/><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66.jpe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3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image" Target="../media/image81.png"/><Relationship Id="rId1" Type="http://schemas.openxmlformats.org/officeDocument/2006/relationships/slideLayout" Target="../slideLayouts/slideLayout36.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3.png"/><Relationship Id="rId10" Type="http://schemas.openxmlformats.org/officeDocument/2006/relationships/image" Target="../media/image86.png"/><Relationship Id="rId4" Type="http://schemas.microsoft.com/office/2007/relationships/hdphoto" Target="../media/hdphoto1.wdp"/><Relationship Id="rId9"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36.jpeg"/><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3.xml"/><Relationship Id="rId5" Type="http://schemas.openxmlformats.org/officeDocument/2006/relationships/image" Target="../media/image44.jpeg"/><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819506" y="301659"/>
            <a:ext cx="4377307" cy="5908892"/>
          </a:xfrm>
        </p:spPr>
        <p:txBody>
          <a:bodyPr/>
          <a:lstStyle/>
          <a:p>
            <a:r>
              <a:rPr lang="nb-NO" dirty="0"/>
              <a:t>Vicente Carrasco </a:t>
            </a:r>
          </a:p>
          <a:p>
            <a:r>
              <a:rPr lang="nb-NO" dirty="0"/>
              <a:t>Jefe de Ventas </a:t>
            </a:r>
          </a:p>
          <a:p>
            <a:r>
              <a:rPr lang="nb-NO" dirty="0"/>
              <a:t>Kongsberg Maritime SUBSEA para </a:t>
            </a:r>
            <a:r>
              <a:rPr lang="nb-NO" dirty="0" err="1"/>
              <a:t>Sudamérica</a:t>
            </a:r>
            <a:endParaRPr lang="nb-NO" dirty="0"/>
          </a:p>
        </p:txBody>
      </p:sp>
      <p:sp>
        <p:nvSpPr>
          <p:cNvPr id="7" name="Subtitle 6"/>
          <p:cNvSpPr>
            <a:spLocks noGrp="1"/>
          </p:cNvSpPr>
          <p:nvPr>
            <p:ph type="subTitle" idx="1"/>
          </p:nvPr>
        </p:nvSpPr>
        <p:spPr>
          <a:xfrm>
            <a:off x="2160840" y="1387609"/>
            <a:ext cx="3694641" cy="215468"/>
          </a:xfrm>
        </p:spPr>
        <p:txBody>
          <a:bodyPr/>
          <a:lstStyle/>
          <a:p>
            <a:r>
              <a:rPr lang="nb-NO" dirty="0"/>
              <a:t>Kongsberg Maritime</a:t>
            </a:r>
          </a:p>
        </p:txBody>
      </p:sp>
      <p:sp>
        <p:nvSpPr>
          <p:cNvPr id="4" name="Date Placeholder 3"/>
          <p:cNvSpPr>
            <a:spLocks noGrp="1"/>
          </p:cNvSpPr>
          <p:nvPr>
            <p:ph type="dt" sz="half" idx="10"/>
          </p:nvPr>
        </p:nvSpPr>
        <p:spPr>
          <a:xfrm>
            <a:off x="2160844" y="6541856"/>
            <a:ext cx="3694641" cy="307777"/>
          </a:xfrm>
        </p:spPr>
        <p:txBody>
          <a:bodyPr/>
          <a:lstStyle/>
          <a:p>
            <a:fld id="{2B7489E5-72CC-4085-8A48-F641872D3FF9}" type="datetime1">
              <a:rPr lang="en-GB" smtClean="0"/>
              <a:t>27/04/2019</a:t>
            </a:fld>
            <a:endParaRPr lang="nb-NO" dirty="0"/>
          </a:p>
        </p:txBody>
      </p:sp>
      <p:sp>
        <p:nvSpPr>
          <p:cNvPr id="9" name="Text Placeholder 8"/>
          <p:cNvSpPr>
            <a:spLocks noGrp="1"/>
          </p:cNvSpPr>
          <p:nvPr>
            <p:ph type="body" sz="quarter" idx="13"/>
          </p:nvPr>
        </p:nvSpPr>
        <p:spPr>
          <a:xfrm>
            <a:off x="3595103" y="500528"/>
            <a:ext cx="826117" cy="829153"/>
          </a:xfrm>
        </p:spPr>
        <p:txBody>
          <a:bodyPr/>
          <a:lstStyle/>
          <a:p>
            <a:endParaRPr lang="nb-NO" dirty="0"/>
          </a:p>
        </p:txBody>
      </p:sp>
      <p:sp>
        <p:nvSpPr>
          <p:cNvPr id="10" name="Subtitle 6">
            <a:extLst>
              <a:ext uri="{FF2B5EF4-FFF2-40B4-BE49-F238E27FC236}">
                <a16:creationId xmlns:a16="http://schemas.microsoft.com/office/drawing/2014/main" id="{F9499376-B4FB-4538-A9C7-C82B02778EB2}"/>
              </a:ext>
            </a:extLst>
          </p:cNvPr>
          <p:cNvSpPr txBox="1">
            <a:spLocks/>
          </p:cNvSpPr>
          <p:nvPr/>
        </p:nvSpPr>
        <p:spPr>
          <a:xfrm>
            <a:off x="1990487" y="2875002"/>
            <a:ext cx="4105513" cy="1661993"/>
          </a:xfrm>
          <a:prstGeom prst="rect">
            <a:avLst/>
          </a:prstGeom>
          <a:noFill/>
        </p:spPr>
        <p:txBody>
          <a:bodyPr vert="horz" wrap="square" lIns="0" tIns="0" rIns="0" bIns="0" rtlCol="0" anchor="b" anchorCtr="0">
            <a:spAutoFit/>
          </a:bodyPr>
          <a:lstStyle>
            <a:lvl1pPr marL="0" indent="0" algn="ctr" defTabSz="914446" rtl="0" eaLnBrk="1" latinLnBrk="0" hangingPunct="1">
              <a:lnSpc>
                <a:spcPct val="100000"/>
              </a:lnSpc>
              <a:spcBef>
                <a:spcPts val="2250"/>
              </a:spcBef>
              <a:buSzPct val="80000"/>
              <a:buFont typeface="Wingdings" panose="05000000000000000000" pitchFamily="2" charset="2"/>
              <a:buNone/>
              <a:defRPr sz="1400" kern="1200" cap="all" spc="105" baseline="0">
                <a:solidFill>
                  <a:schemeClr val="bg1"/>
                </a:solidFill>
                <a:latin typeface="Calibri" panose="020F0502020204030204" pitchFamily="34" charset="0"/>
                <a:ea typeface="+mn-ea"/>
                <a:cs typeface="Calibri" panose="020F0502020204030204" pitchFamily="34" charset="0"/>
              </a:defRPr>
            </a:lvl1pPr>
            <a:lvl2pPr marL="457223" indent="0" algn="ctr" defTabSz="914446" rtl="0" eaLnBrk="1" latinLnBrk="0" hangingPunct="1">
              <a:lnSpc>
                <a:spcPct val="100000"/>
              </a:lnSpc>
              <a:spcBef>
                <a:spcPts val="500"/>
              </a:spcBef>
              <a:buSzPct val="120000"/>
              <a:buFont typeface="Calibri Light" panose="020F0302020204030204" pitchFamily="34" charset="0"/>
              <a:buNone/>
              <a:defRPr sz="2000" kern="1200">
                <a:solidFill>
                  <a:srgbClr val="001639"/>
                </a:solidFill>
                <a:latin typeface="+mn-lt"/>
                <a:ea typeface="+mn-ea"/>
                <a:cs typeface="+mn-cs"/>
              </a:defRPr>
            </a:lvl2pPr>
            <a:lvl3pPr marL="914446" indent="0" algn="ctr" defTabSz="914446" rtl="0" eaLnBrk="1" latinLnBrk="0" hangingPunct="1">
              <a:lnSpc>
                <a:spcPct val="100000"/>
              </a:lnSpc>
              <a:spcBef>
                <a:spcPts val="500"/>
              </a:spcBef>
              <a:buSzPct val="120000"/>
              <a:buFont typeface="Calibri Light" panose="020F0302020204030204" pitchFamily="34" charset="0"/>
              <a:buNone/>
              <a:defRPr sz="1800" kern="1200">
                <a:solidFill>
                  <a:srgbClr val="001639"/>
                </a:solidFill>
                <a:latin typeface="+mn-lt"/>
                <a:ea typeface="+mn-ea"/>
                <a:cs typeface="+mn-cs"/>
              </a:defRPr>
            </a:lvl3pPr>
            <a:lvl4pPr marL="1371669"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4pPr>
            <a:lvl5pPr marL="1828891"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err="1"/>
              <a:t>Optimizacion</a:t>
            </a:r>
            <a:r>
              <a:rPr lang="en-US" sz="3600" b="1" dirty="0"/>
              <a:t> de </a:t>
            </a:r>
            <a:r>
              <a:rPr lang="en-US" sz="3600" b="1" dirty="0" err="1"/>
              <a:t>toma</a:t>
            </a:r>
            <a:r>
              <a:rPr lang="en-US" sz="3600" b="1" dirty="0"/>
              <a:t> de </a:t>
            </a:r>
            <a:r>
              <a:rPr lang="en-US" sz="3600" b="1" dirty="0" err="1"/>
              <a:t>datos</a:t>
            </a:r>
            <a:r>
              <a:rPr lang="en-US" sz="3600" b="1" dirty="0"/>
              <a:t> </a:t>
            </a:r>
            <a:r>
              <a:rPr lang="en-US" sz="3600" b="1" dirty="0" err="1"/>
              <a:t>batimetricos</a:t>
            </a:r>
            <a:endParaRPr lang="en-US" sz="3600" dirty="0"/>
          </a:p>
        </p:txBody>
      </p:sp>
    </p:spTree>
    <p:extLst>
      <p:ext uri="{BB962C8B-B14F-4D97-AF65-F5344CB8AC3E}">
        <p14:creationId xmlns:p14="http://schemas.microsoft.com/office/powerpoint/2010/main" val="167027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A3F00B2-786C-401B-9EB3-42A9D0DD4A9F}" type="slidenum">
              <a:rPr lang="nb-NO" smtClean="0"/>
              <a:pPr/>
              <a:t>10</a:t>
            </a:fld>
            <a:endParaRPr lang="nb-NO" dirty="0"/>
          </a:p>
        </p:txBody>
      </p:sp>
      <p:sp>
        <p:nvSpPr>
          <p:cNvPr id="6" name="Title 5"/>
          <p:cNvSpPr>
            <a:spLocks noGrp="1"/>
          </p:cNvSpPr>
          <p:nvPr>
            <p:ph type="title"/>
          </p:nvPr>
        </p:nvSpPr>
        <p:spPr/>
        <p:txBody>
          <a:bodyPr/>
          <a:lstStyle/>
          <a:p>
            <a:r>
              <a:rPr lang="nb-NO" dirty="0"/>
              <a:t>HUGIN Superior</a:t>
            </a:r>
          </a:p>
        </p:txBody>
      </p:sp>
      <p:sp>
        <p:nvSpPr>
          <p:cNvPr id="7" name="Text Placeholder 6"/>
          <p:cNvSpPr>
            <a:spLocks noGrp="1"/>
          </p:cNvSpPr>
          <p:nvPr>
            <p:ph type="body" sz="quarter" idx="16"/>
          </p:nvPr>
        </p:nvSpPr>
        <p:spPr/>
        <p:txBody>
          <a:bodyPr/>
          <a:lstStyle/>
          <a:p>
            <a:r>
              <a:rPr lang="nb-NO" dirty="0">
                <a:solidFill>
                  <a:srgbClr val="0070C0"/>
                </a:solidFill>
              </a:rPr>
              <a:t>Best </a:t>
            </a:r>
            <a:r>
              <a:rPr lang="nb-NO" dirty="0" err="1">
                <a:solidFill>
                  <a:srgbClr val="0070C0"/>
                </a:solidFill>
              </a:rPr>
              <a:t>quality</a:t>
            </a:r>
            <a:r>
              <a:rPr lang="nb-NO" dirty="0">
                <a:solidFill>
                  <a:srgbClr val="0070C0"/>
                </a:solidFill>
              </a:rPr>
              <a:t> data </a:t>
            </a:r>
            <a:r>
              <a:rPr lang="nb-NO" dirty="0" err="1">
                <a:solidFill>
                  <a:srgbClr val="0070C0"/>
                </a:solidFill>
              </a:rPr>
              <a:t>collected</a:t>
            </a:r>
            <a:r>
              <a:rPr lang="nb-NO" dirty="0">
                <a:solidFill>
                  <a:srgbClr val="0070C0"/>
                </a:solidFill>
              </a:rPr>
              <a:t> in </a:t>
            </a:r>
            <a:r>
              <a:rPr lang="nb-NO" dirty="0" err="1">
                <a:solidFill>
                  <a:srgbClr val="0070C0"/>
                </a:solidFill>
              </a:rPr>
              <a:t>the</a:t>
            </a:r>
            <a:r>
              <a:rPr lang="nb-NO" dirty="0">
                <a:solidFill>
                  <a:srgbClr val="0070C0"/>
                </a:solidFill>
              </a:rPr>
              <a:t> most safe and </a:t>
            </a:r>
            <a:r>
              <a:rPr lang="nb-NO" dirty="0" err="1">
                <a:solidFill>
                  <a:srgbClr val="0070C0"/>
                </a:solidFill>
              </a:rPr>
              <a:t>cost</a:t>
            </a:r>
            <a:r>
              <a:rPr lang="nb-NO" dirty="0">
                <a:solidFill>
                  <a:srgbClr val="0070C0"/>
                </a:solidFill>
              </a:rPr>
              <a:t> </a:t>
            </a:r>
            <a:r>
              <a:rPr lang="nb-NO" dirty="0" err="1">
                <a:solidFill>
                  <a:srgbClr val="0070C0"/>
                </a:solidFill>
              </a:rPr>
              <a:t>effective</a:t>
            </a:r>
            <a:r>
              <a:rPr lang="nb-NO" dirty="0">
                <a:solidFill>
                  <a:srgbClr val="0070C0"/>
                </a:solidFill>
              </a:rPr>
              <a:t> manner</a:t>
            </a:r>
            <a:endParaRPr lang="nb-NO" dirty="0"/>
          </a:p>
        </p:txBody>
      </p:sp>
      <p:pic>
        <p:nvPicPr>
          <p:cNvPr id="8" name="Content Placeholder 32">
            <a:extLst>
              <a:ext uri="{FF2B5EF4-FFF2-40B4-BE49-F238E27FC236}">
                <a16:creationId xmlns:a16="http://schemas.microsoft.com/office/drawing/2014/main" id="{2975DF36-0E71-4C29-85E5-7BCA27CF7B07}"/>
              </a:ext>
            </a:extLst>
          </p:cNvPr>
          <p:cNvPicPr>
            <a:picLocks noGrp="1" noChangeAspect="1"/>
          </p:cNvPicPr>
          <p:nvPr>
            <p:ph sz="quarter" idx="25"/>
          </p:nvPr>
        </p:nvPicPr>
        <p:blipFill rotWithShape="1">
          <a:blip r:embed="rId2" cstate="email">
            <a:extLst>
              <a:ext uri="{28A0092B-C50C-407E-A947-70E740481C1C}">
                <a14:useLocalDpi xmlns:a14="http://schemas.microsoft.com/office/drawing/2010/main"/>
              </a:ext>
            </a:extLst>
          </a:blip>
          <a:srcRect/>
          <a:stretch/>
        </p:blipFill>
        <p:spPr>
          <a:xfrm>
            <a:off x="3483390" y="2153514"/>
            <a:ext cx="3929684" cy="3953025"/>
          </a:xfrm>
        </p:spPr>
      </p:pic>
      <p:pic>
        <p:nvPicPr>
          <p:cNvPr id="9" name="Content Placeholder 8"/>
          <p:cNvPicPr>
            <a:picLocks noGrp="1" noChangeAspect="1"/>
          </p:cNvPicPr>
          <p:nvPr>
            <p:ph sz="quarter" idx="26"/>
          </p:nvPr>
        </p:nvPicPr>
        <p:blipFill rotWithShape="1">
          <a:blip r:embed="rId3" cstate="email">
            <a:extLst>
              <a:ext uri="{28A0092B-C50C-407E-A947-70E740481C1C}">
                <a14:useLocalDpi xmlns:a14="http://schemas.microsoft.com/office/drawing/2010/main"/>
              </a:ext>
            </a:extLst>
          </a:blip>
          <a:srcRect/>
          <a:stretch/>
        </p:blipFill>
        <p:spPr>
          <a:xfrm>
            <a:off x="7588250" y="2996364"/>
            <a:ext cx="3971925" cy="2268622"/>
          </a:xfrm>
          <a:prstGeom prst="rect">
            <a:avLst/>
          </a:prstGeom>
        </p:spPr>
      </p:pic>
      <p:sp>
        <p:nvSpPr>
          <p:cNvPr id="10" name="Text Placeholder 17"/>
          <p:cNvSpPr txBox="1">
            <a:spLocks/>
          </p:cNvSpPr>
          <p:nvPr/>
        </p:nvSpPr>
        <p:spPr>
          <a:xfrm>
            <a:off x="356483" y="2707105"/>
            <a:ext cx="2571276" cy="3399434"/>
          </a:xfrm>
          <a:prstGeom prst="rect">
            <a:avLst/>
          </a:prstGeom>
          <a:noFill/>
        </p:spPr>
        <p:txBody>
          <a:bodyPr vert="horz" lIns="0" tIns="0" rIns="0" bIns="0" rtlCol="0">
            <a:noAutofit/>
          </a:bodyPr>
          <a:lstStyle>
            <a:lvl1pPr marL="198040" indent="-198040" algn="l" defTabSz="914446" rtl="0" eaLnBrk="1" latinLnBrk="0" hangingPunct="1">
              <a:lnSpc>
                <a:spcPct val="100000"/>
              </a:lnSpc>
              <a:spcBef>
                <a:spcPts val="2250"/>
              </a:spcBef>
              <a:buSzPct val="80000"/>
              <a:buFont typeface="Wingdings" panose="05000000000000000000" pitchFamily="2" charset="2"/>
              <a:buChar char="§"/>
              <a:defRPr sz="1600" kern="1200">
                <a:solidFill>
                  <a:srgbClr val="001639"/>
                </a:solidFill>
                <a:latin typeface="+mn-lt"/>
                <a:ea typeface="+mn-ea"/>
                <a:cs typeface="+mn-cs"/>
              </a:defRPr>
            </a:lvl1pPr>
            <a:lvl2pPr marL="395367" indent="-166721" algn="l" defTabSz="914446" rtl="0" eaLnBrk="1" latinLnBrk="0" hangingPunct="1">
              <a:lnSpc>
                <a:spcPct val="100000"/>
              </a:lnSpc>
              <a:spcBef>
                <a:spcPts val="500"/>
              </a:spcBef>
              <a:buSzPct val="120000"/>
              <a:buFont typeface="Calibri Light" panose="020F0302020204030204" pitchFamily="34" charset="0"/>
              <a:buChar char="­"/>
              <a:defRPr sz="1500" kern="1200">
                <a:solidFill>
                  <a:srgbClr val="001639"/>
                </a:solidFill>
                <a:latin typeface="+mn-lt"/>
                <a:ea typeface="+mn-ea"/>
                <a:cs typeface="+mn-cs"/>
              </a:defRPr>
            </a:lvl2pPr>
            <a:lvl3pPr marL="594119" indent="-198040" algn="l" defTabSz="914446" rtl="0" eaLnBrk="1" latinLnBrk="0" hangingPunct="1">
              <a:lnSpc>
                <a:spcPct val="100000"/>
              </a:lnSpc>
              <a:spcBef>
                <a:spcPts val="500"/>
              </a:spcBef>
              <a:buSzPct val="120000"/>
              <a:buFont typeface="Calibri Light" panose="020F0302020204030204" pitchFamily="34" charset="0"/>
              <a:buChar char="­"/>
              <a:defRPr sz="1400" kern="1200">
                <a:solidFill>
                  <a:srgbClr val="001639"/>
                </a:solidFill>
                <a:latin typeface="+mn-lt"/>
                <a:ea typeface="+mn-ea"/>
                <a:cs typeface="+mn-cs"/>
              </a:defRPr>
            </a:lvl3pPr>
            <a:lvl4pPr marL="792158" indent="-198040" algn="l" defTabSz="914446" rtl="0" eaLnBrk="1" latinLnBrk="0" hangingPunct="1">
              <a:lnSpc>
                <a:spcPct val="100000"/>
              </a:lnSpc>
              <a:spcBef>
                <a:spcPts val="500"/>
              </a:spcBef>
              <a:buSzPct val="120000"/>
              <a:buFont typeface="Calibri Light" panose="020F0302020204030204" pitchFamily="34" charset="0"/>
              <a:buChar char="­"/>
              <a:defRPr sz="1300" kern="1200">
                <a:solidFill>
                  <a:srgbClr val="001639"/>
                </a:solidFill>
                <a:latin typeface="+mn-lt"/>
                <a:ea typeface="+mn-ea"/>
                <a:cs typeface="+mn-cs"/>
              </a:defRPr>
            </a:lvl4pPr>
            <a:lvl5pPr marL="990198" indent="-198040" algn="l" defTabSz="914446" rtl="0" eaLnBrk="1" latinLnBrk="0" hangingPunct="1">
              <a:lnSpc>
                <a:spcPct val="100000"/>
              </a:lnSpc>
              <a:spcBef>
                <a:spcPts val="500"/>
              </a:spcBef>
              <a:buSzPct val="120000"/>
              <a:buFont typeface="Calibri Light" panose="020F0302020204030204" pitchFamily="34" charset="0"/>
              <a:buChar char="­"/>
              <a:defRPr sz="1200" kern="1200">
                <a:solidFill>
                  <a:srgbClr val="001639"/>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FontTx/>
              <a:buChar char="-"/>
            </a:pPr>
            <a:r>
              <a:rPr lang="en-US" sz="2000" dirty="0"/>
              <a:t>6000 m depth rating</a:t>
            </a:r>
          </a:p>
          <a:p>
            <a:pPr>
              <a:spcBef>
                <a:spcPts val="0"/>
              </a:spcBef>
              <a:spcAft>
                <a:spcPts val="1200"/>
              </a:spcAft>
              <a:buFontTx/>
              <a:buChar char="-"/>
            </a:pPr>
            <a:r>
              <a:rPr lang="en-US" sz="2000" dirty="0"/>
              <a:t>Superior data coverage</a:t>
            </a:r>
          </a:p>
          <a:p>
            <a:pPr>
              <a:spcBef>
                <a:spcPts val="0"/>
              </a:spcBef>
              <a:spcAft>
                <a:spcPts val="1200"/>
              </a:spcAft>
              <a:buFontTx/>
              <a:buChar char="-"/>
            </a:pPr>
            <a:r>
              <a:rPr lang="en-US" sz="2000" dirty="0"/>
              <a:t>Superior resolution</a:t>
            </a:r>
          </a:p>
          <a:p>
            <a:pPr>
              <a:spcBef>
                <a:spcPts val="0"/>
              </a:spcBef>
              <a:spcAft>
                <a:spcPts val="1200"/>
              </a:spcAft>
              <a:buFontTx/>
              <a:buChar char="-"/>
            </a:pPr>
            <a:r>
              <a:rPr lang="en-US" sz="2000" dirty="0"/>
              <a:t>Superior position accuracy</a:t>
            </a:r>
          </a:p>
          <a:p>
            <a:pPr>
              <a:spcBef>
                <a:spcPts val="0"/>
              </a:spcBef>
              <a:spcAft>
                <a:spcPts val="1200"/>
              </a:spcAft>
              <a:buFontTx/>
              <a:buChar char="-"/>
            </a:pPr>
            <a:r>
              <a:rPr lang="en-US" sz="2000" dirty="0"/>
              <a:t>Superior endurance</a:t>
            </a:r>
          </a:p>
        </p:txBody>
      </p:sp>
    </p:spTree>
    <p:extLst>
      <p:ext uri="{BB962C8B-B14F-4D97-AF65-F5344CB8AC3E}">
        <p14:creationId xmlns:p14="http://schemas.microsoft.com/office/powerpoint/2010/main" val="392378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E24FFA-CD99-4C53-88E2-9E862710A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6320" y="1873109"/>
            <a:ext cx="5355630" cy="2573971"/>
          </a:xfrm>
          <a:prstGeom prst="rect">
            <a:avLst/>
          </a:prstGeom>
        </p:spPr>
      </p:pic>
      <p:pic>
        <p:nvPicPr>
          <p:cNvPr id="12" name="Picture 11">
            <a:extLst>
              <a:ext uri="{FF2B5EF4-FFF2-40B4-BE49-F238E27FC236}">
                <a16:creationId xmlns:a16="http://schemas.microsoft.com/office/drawing/2014/main" id="{DB162F50-49A2-4E7B-9726-6E89120A47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6676" y="1872225"/>
            <a:ext cx="5393951" cy="2574855"/>
          </a:xfrm>
          <a:prstGeom prst="rect">
            <a:avLst/>
          </a:prstGeom>
        </p:spPr>
      </p:pic>
      <p:sp>
        <p:nvSpPr>
          <p:cNvPr id="3" name="Slide Number Placeholder 2"/>
          <p:cNvSpPr>
            <a:spLocks noGrp="1"/>
          </p:cNvSpPr>
          <p:nvPr>
            <p:ph type="sldNum" sz="quarter" idx="18"/>
          </p:nvPr>
        </p:nvSpPr>
        <p:spPr/>
        <p:txBody>
          <a:bodyPr/>
          <a:lstStyle/>
          <a:p>
            <a:fld id="{7A3F00B2-786C-401B-9EB3-42A9D0DD4A9F}" type="slidenum">
              <a:rPr lang="nb-NO" smtClean="0"/>
              <a:pPr/>
              <a:t>11</a:t>
            </a:fld>
            <a:endParaRPr lang="nb-NO" dirty="0"/>
          </a:p>
        </p:txBody>
      </p:sp>
      <p:sp>
        <p:nvSpPr>
          <p:cNvPr id="4" name="Title 3"/>
          <p:cNvSpPr>
            <a:spLocks noGrp="1"/>
          </p:cNvSpPr>
          <p:nvPr>
            <p:ph type="title"/>
          </p:nvPr>
        </p:nvSpPr>
        <p:spPr>
          <a:xfrm>
            <a:off x="635808" y="691698"/>
            <a:ext cx="10925780" cy="507960"/>
          </a:xfrm>
        </p:spPr>
        <p:txBody>
          <a:bodyPr/>
          <a:lstStyle/>
          <a:p>
            <a:r>
              <a:rPr lang="en-US" b="0" dirty="0" err="1"/>
              <a:t>Cobertura</a:t>
            </a:r>
            <a:r>
              <a:rPr lang="en-US" b="0" dirty="0"/>
              <a:t> de </a:t>
            </a:r>
            <a:r>
              <a:rPr lang="en-US" b="0" dirty="0" err="1"/>
              <a:t>datos</a:t>
            </a:r>
            <a:endParaRPr lang="en-GB" dirty="0"/>
          </a:p>
        </p:txBody>
      </p:sp>
      <p:sp>
        <p:nvSpPr>
          <p:cNvPr id="5" name="Text Placeholder 4"/>
          <p:cNvSpPr>
            <a:spLocks noGrp="1"/>
          </p:cNvSpPr>
          <p:nvPr>
            <p:ph type="body" sz="quarter" idx="16"/>
          </p:nvPr>
        </p:nvSpPr>
        <p:spPr/>
        <p:txBody>
          <a:bodyPr/>
          <a:lstStyle/>
          <a:p>
            <a:r>
              <a:rPr lang="es-ES" dirty="0"/>
              <a:t>HISAS 1032 Doble Receptor: cobertura de área mejorada para imágenes y batimetría</a:t>
            </a:r>
            <a:endParaRPr lang="en-GB" dirty="0"/>
          </a:p>
        </p:txBody>
      </p:sp>
      <p:sp>
        <p:nvSpPr>
          <p:cNvPr id="7" name="Text Placeholder 6"/>
          <p:cNvSpPr>
            <a:spLocks noGrp="1"/>
          </p:cNvSpPr>
          <p:nvPr>
            <p:ph type="body" sz="quarter" idx="21"/>
          </p:nvPr>
        </p:nvSpPr>
        <p:spPr>
          <a:xfrm>
            <a:off x="635808" y="4616970"/>
            <a:ext cx="5356142" cy="215468"/>
          </a:xfrm>
        </p:spPr>
        <p:txBody>
          <a:bodyPr/>
          <a:lstStyle/>
          <a:p>
            <a:r>
              <a:rPr lang="en-GB" dirty="0"/>
              <a:t>IMANGEN SAS</a:t>
            </a:r>
          </a:p>
        </p:txBody>
      </p:sp>
      <p:sp>
        <p:nvSpPr>
          <p:cNvPr id="8" name="Text Placeholder 7"/>
          <p:cNvSpPr>
            <a:spLocks noGrp="1"/>
          </p:cNvSpPr>
          <p:nvPr>
            <p:ph type="body" sz="quarter" idx="22"/>
          </p:nvPr>
        </p:nvSpPr>
        <p:spPr>
          <a:xfrm>
            <a:off x="635808" y="4956734"/>
            <a:ext cx="5356142" cy="513949"/>
          </a:xfrm>
        </p:spPr>
        <p:txBody>
          <a:bodyPr/>
          <a:lstStyle/>
          <a:p>
            <a:r>
              <a:rPr lang="es-ES" dirty="0"/>
              <a:t>Imágenes de alta resolución con alcances de hasta 500 m a cada lado de la AUV, que proporcionan una cobertura total de hasta 1000 m a 2,5 nudos o 600 m a 4 nudos</a:t>
            </a:r>
            <a:endParaRPr lang="en-GB" dirty="0"/>
          </a:p>
        </p:txBody>
      </p:sp>
      <p:sp>
        <p:nvSpPr>
          <p:cNvPr id="13" name="Text Placeholder 12"/>
          <p:cNvSpPr>
            <a:spLocks noGrp="1"/>
          </p:cNvSpPr>
          <p:nvPr>
            <p:ph type="body" sz="quarter" idx="27"/>
          </p:nvPr>
        </p:nvSpPr>
        <p:spPr>
          <a:xfrm>
            <a:off x="6198182" y="4616970"/>
            <a:ext cx="5363406" cy="215468"/>
          </a:xfrm>
        </p:spPr>
        <p:txBody>
          <a:bodyPr/>
          <a:lstStyle/>
          <a:p>
            <a:r>
              <a:rPr lang="en-GB" dirty="0" err="1"/>
              <a:t>BatIMETRIA</a:t>
            </a:r>
            <a:endParaRPr lang="en-GB" dirty="0"/>
          </a:p>
        </p:txBody>
      </p:sp>
      <p:sp>
        <p:nvSpPr>
          <p:cNvPr id="14" name="Text Placeholder 13"/>
          <p:cNvSpPr>
            <a:spLocks noGrp="1"/>
          </p:cNvSpPr>
          <p:nvPr>
            <p:ph type="body" sz="quarter" idx="28"/>
          </p:nvPr>
        </p:nvSpPr>
        <p:spPr>
          <a:xfrm>
            <a:off x="6198182" y="4956734"/>
            <a:ext cx="5363406" cy="513949"/>
          </a:xfrm>
        </p:spPr>
        <p:txBody>
          <a:bodyPr/>
          <a:lstStyle/>
          <a:p>
            <a:r>
              <a:rPr lang="es-ES" dirty="0"/>
              <a:t>Batimetría SAS en una franja de 1 km que produce una resolución de 20 x 20 x 20 cm en rangos de 200 m, duplicando la cobertura de área para levantamientos hidrográficos</a:t>
            </a:r>
            <a:endParaRPr lang="en-GB" dirty="0"/>
          </a:p>
        </p:txBody>
      </p:sp>
      <p:pic>
        <p:nvPicPr>
          <p:cNvPr id="9" name="Picture 8">
            <a:extLst>
              <a:ext uri="{FF2B5EF4-FFF2-40B4-BE49-F238E27FC236}">
                <a16:creationId xmlns:a16="http://schemas.microsoft.com/office/drawing/2014/main" id="{209FC7F0-BB47-4CD6-A5D3-C247A248EB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4250" y="6282599"/>
            <a:ext cx="785173" cy="373558"/>
          </a:xfrm>
          <a:prstGeom prst="rect">
            <a:avLst/>
          </a:prstGeom>
        </p:spPr>
      </p:pic>
      <p:sp>
        <p:nvSpPr>
          <p:cNvPr id="2" name="Rectangle 1">
            <a:extLst>
              <a:ext uri="{FF2B5EF4-FFF2-40B4-BE49-F238E27FC236}">
                <a16:creationId xmlns:a16="http://schemas.microsoft.com/office/drawing/2014/main" id="{742719EF-CD8A-4377-A7F9-051E82435443}"/>
              </a:ext>
            </a:extLst>
          </p:cNvPr>
          <p:cNvSpPr>
            <a:spLocks noChangeArrowheads="1"/>
          </p:cNvSpPr>
          <p:nvPr/>
        </p:nvSpPr>
        <p:spPr bwMode="auto">
          <a:xfrm>
            <a:off x="766482" y="5525676"/>
            <a:ext cx="10925780"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2000" dirty="0">
                <a:solidFill>
                  <a:srgbClr val="212121"/>
                </a:solidFill>
                <a:latin typeface="inherit"/>
              </a:rPr>
              <a:t>El nuevo </a:t>
            </a:r>
            <a:r>
              <a:rPr kumimoji="0" lang="es-ES" altLang="en-US" sz="2000" b="0" i="0" u="none" strike="noStrike" cap="none" normalizeH="0" baseline="0" dirty="0">
                <a:ln>
                  <a:noFill/>
                </a:ln>
                <a:solidFill>
                  <a:srgbClr val="212121"/>
                </a:solidFill>
                <a:effectLst/>
                <a:latin typeface="inherit"/>
              </a:rPr>
              <a:t>procesamiento HISAS de datos genera batimetrías e imagen SAS del alcance completo, la cobertura de área aumenta hasta 4,5 km2 por hora</a:t>
            </a:r>
            <a:r>
              <a:rPr kumimoji="0" lang="es-ES" altLang="en-US" sz="2000" b="0" i="0" u="none" strike="noStrike" cap="none" normalizeH="0" baseline="0" dirty="0">
                <a:ln>
                  <a:noFill/>
                </a:ln>
                <a:solidFill>
                  <a:schemeClr val="tx1"/>
                </a:solidFill>
                <a:effectLst/>
              </a:rPr>
              <a:t> </a:t>
            </a:r>
            <a:endParaRPr kumimoji="0" lang="es-E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0849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A091CE-8863-41BD-BE00-E5E56247BF09}"/>
              </a:ext>
            </a:extLst>
          </p:cNvPr>
          <p:cNvSpPr>
            <a:spLocks noGrp="1"/>
          </p:cNvSpPr>
          <p:nvPr>
            <p:ph type="sldNum" sz="quarter" idx="18"/>
          </p:nvPr>
        </p:nvSpPr>
        <p:spPr/>
        <p:txBody>
          <a:bodyPr/>
          <a:lstStyle/>
          <a:p>
            <a:fld id="{7A3F00B2-786C-401B-9EB3-42A9D0DD4A9F}" type="slidenum">
              <a:rPr lang="nb-NO" smtClean="0"/>
              <a:pPr/>
              <a:t>12</a:t>
            </a:fld>
            <a:endParaRPr lang="nb-NO" dirty="0"/>
          </a:p>
        </p:txBody>
      </p:sp>
      <p:sp>
        <p:nvSpPr>
          <p:cNvPr id="5" name="Text Placeholder 4">
            <a:extLst>
              <a:ext uri="{FF2B5EF4-FFF2-40B4-BE49-F238E27FC236}">
                <a16:creationId xmlns:a16="http://schemas.microsoft.com/office/drawing/2014/main" id="{12A67849-4EFA-42C2-893C-DF0D06F6BF5C}"/>
              </a:ext>
            </a:extLst>
          </p:cNvPr>
          <p:cNvSpPr>
            <a:spLocks noGrp="1"/>
          </p:cNvSpPr>
          <p:nvPr>
            <p:ph type="body" sz="quarter" idx="16"/>
          </p:nvPr>
        </p:nvSpPr>
        <p:spPr/>
        <p:txBody>
          <a:bodyPr/>
          <a:lstStyle/>
          <a:p>
            <a:r>
              <a:rPr lang="en-GB" dirty="0"/>
              <a:t>HISAS 1032</a:t>
            </a:r>
          </a:p>
        </p:txBody>
      </p:sp>
      <p:pic>
        <p:nvPicPr>
          <p:cNvPr id="17" name="Picture 16">
            <a:extLst>
              <a:ext uri="{FF2B5EF4-FFF2-40B4-BE49-F238E27FC236}">
                <a16:creationId xmlns:a16="http://schemas.microsoft.com/office/drawing/2014/main" id="{510C3998-9A82-4C2E-95D3-D6EE085220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4250" y="6282599"/>
            <a:ext cx="785173" cy="373558"/>
          </a:xfrm>
          <a:prstGeom prst="rect">
            <a:avLst/>
          </a:prstGeom>
        </p:spPr>
      </p:pic>
      <p:pic>
        <p:nvPicPr>
          <p:cNvPr id="10" name="Picture 9">
            <a:extLst>
              <a:ext uri="{FF2B5EF4-FFF2-40B4-BE49-F238E27FC236}">
                <a16:creationId xmlns:a16="http://schemas.microsoft.com/office/drawing/2014/main" id="{292A3916-B8D0-45A4-8DFC-6747331052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2979" y="1230982"/>
            <a:ext cx="9905365" cy="4024800"/>
          </a:xfrm>
          <a:prstGeom prst="rect">
            <a:avLst/>
          </a:prstGeom>
        </p:spPr>
      </p:pic>
      <p:cxnSp>
        <p:nvCxnSpPr>
          <p:cNvPr id="11" name="Straight Arrow Connector 10">
            <a:extLst>
              <a:ext uri="{FF2B5EF4-FFF2-40B4-BE49-F238E27FC236}">
                <a16:creationId xmlns:a16="http://schemas.microsoft.com/office/drawing/2014/main" id="{0FC2144F-6612-483F-803F-13B09EC10F23}"/>
              </a:ext>
            </a:extLst>
          </p:cNvPr>
          <p:cNvCxnSpPr/>
          <p:nvPr/>
        </p:nvCxnSpPr>
        <p:spPr>
          <a:xfrm>
            <a:off x="1818254" y="2680363"/>
            <a:ext cx="832344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914EB5-4A4E-4BDF-8666-49E4464A37A6}"/>
              </a:ext>
            </a:extLst>
          </p:cNvPr>
          <p:cNvSpPr txBox="1"/>
          <p:nvPr/>
        </p:nvSpPr>
        <p:spPr>
          <a:xfrm>
            <a:off x="4765146" y="2157143"/>
            <a:ext cx="3122393" cy="523220"/>
          </a:xfrm>
          <a:prstGeom prst="rect">
            <a:avLst/>
          </a:prstGeom>
          <a:noFill/>
        </p:spPr>
        <p:txBody>
          <a:bodyPr wrap="none" rtlCol="0">
            <a:spAutoFit/>
          </a:bodyPr>
          <a:lstStyle/>
          <a:p>
            <a:r>
              <a:rPr lang="en-US" sz="2800" dirty="0"/>
              <a:t>Nuevo </a:t>
            </a:r>
            <a:r>
              <a:rPr lang="en-US" sz="2800" dirty="0" err="1"/>
              <a:t>HiSAS</a:t>
            </a:r>
            <a:r>
              <a:rPr lang="en-US" sz="2800" dirty="0"/>
              <a:t> 1000m</a:t>
            </a:r>
          </a:p>
        </p:txBody>
      </p:sp>
      <p:pic>
        <p:nvPicPr>
          <p:cNvPr id="13" name="Picture 12">
            <a:extLst>
              <a:ext uri="{FF2B5EF4-FFF2-40B4-BE49-F238E27FC236}">
                <a16:creationId xmlns:a16="http://schemas.microsoft.com/office/drawing/2014/main" id="{8F70BACF-78DD-489D-A6C5-C5740393B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9936" y="3469325"/>
            <a:ext cx="6956630" cy="2670378"/>
          </a:xfrm>
          <a:prstGeom prst="rect">
            <a:avLst/>
          </a:prstGeom>
        </p:spPr>
      </p:pic>
      <p:sp>
        <p:nvSpPr>
          <p:cNvPr id="14" name="Title 3">
            <a:extLst>
              <a:ext uri="{FF2B5EF4-FFF2-40B4-BE49-F238E27FC236}">
                <a16:creationId xmlns:a16="http://schemas.microsoft.com/office/drawing/2014/main" id="{6971B13D-F379-4397-9A78-DED0E6E25FDC}"/>
              </a:ext>
            </a:extLst>
          </p:cNvPr>
          <p:cNvSpPr txBox="1">
            <a:spLocks/>
          </p:cNvSpPr>
          <p:nvPr/>
        </p:nvSpPr>
        <p:spPr>
          <a:xfrm>
            <a:off x="712771" y="651574"/>
            <a:ext cx="10925780" cy="507960"/>
          </a:xfrm>
          <a:prstGeom prst="rect">
            <a:avLst/>
          </a:prstGeom>
        </p:spPr>
        <p:txBody>
          <a:bodyPr vert="horz" wrap="square" lIns="0" tIns="45720" rIns="0" bIns="45720" rtlCol="0" anchor="t"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r>
              <a:rPr lang="en-US" b="0" dirty="0" err="1"/>
              <a:t>Área</a:t>
            </a:r>
            <a:r>
              <a:rPr lang="en-US" b="0" dirty="0"/>
              <a:t> de </a:t>
            </a:r>
            <a:r>
              <a:rPr lang="en-US" b="0" dirty="0" err="1"/>
              <a:t>Cobertura</a:t>
            </a:r>
            <a:r>
              <a:rPr lang="en-US" b="0" dirty="0"/>
              <a:t> del HUGIN Superior</a:t>
            </a:r>
            <a:endParaRPr lang="en-GB" dirty="0"/>
          </a:p>
        </p:txBody>
      </p:sp>
    </p:spTree>
    <p:extLst>
      <p:ext uri="{BB962C8B-B14F-4D97-AF65-F5344CB8AC3E}">
        <p14:creationId xmlns:p14="http://schemas.microsoft.com/office/powerpoint/2010/main" val="26124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richardm\Desktop\Picture 004.jpg">
            <a:extLst>
              <a:ext uri="{FF2B5EF4-FFF2-40B4-BE49-F238E27FC236}">
                <a16:creationId xmlns:a16="http://schemas.microsoft.com/office/drawing/2014/main" id="{AB5EED1A-012F-46C5-9AB0-3B0C9D4E086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00804" y="750889"/>
            <a:ext cx="5351034" cy="257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swarm auv operations">
            <a:extLst>
              <a:ext uri="{FF2B5EF4-FFF2-40B4-BE49-F238E27FC236}">
                <a16:creationId xmlns:a16="http://schemas.microsoft.com/office/drawing/2014/main" id="{284DD2CC-53CA-41B7-B49A-8166144604D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20872" y="3544103"/>
            <a:ext cx="2568766" cy="2563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ocean infinity hugin auvs">
            <a:extLst>
              <a:ext uri="{FF2B5EF4-FFF2-40B4-BE49-F238E27FC236}">
                <a16:creationId xmlns:a16="http://schemas.microsoft.com/office/drawing/2014/main" id="{F37E4D6C-E786-49B8-BC16-E06007D966D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00804" y="3552723"/>
            <a:ext cx="5351034" cy="25607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8"/>
          </p:nvPr>
        </p:nvSpPr>
        <p:spPr/>
        <p:txBody>
          <a:bodyPr/>
          <a:lstStyle/>
          <a:p>
            <a:fld id="{7A3F00B2-786C-401B-9EB3-42A9D0DD4A9F}" type="slidenum">
              <a:rPr lang="nb-NO" smtClean="0"/>
              <a:pPr/>
              <a:t>13</a:t>
            </a:fld>
            <a:endParaRPr lang="nb-NO" dirty="0"/>
          </a:p>
        </p:txBody>
      </p:sp>
      <p:sp>
        <p:nvSpPr>
          <p:cNvPr id="3" name="Title 2"/>
          <p:cNvSpPr>
            <a:spLocks noGrp="1"/>
          </p:cNvSpPr>
          <p:nvPr>
            <p:ph type="title"/>
          </p:nvPr>
        </p:nvSpPr>
        <p:spPr>
          <a:xfrm>
            <a:off x="640163" y="2629138"/>
            <a:ext cx="2560654" cy="923586"/>
          </a:xfrm>
        </p:spPr>
        <p:txBody>
          <a:bodyPr/>
          <a:lstStyle/>
          <a:p>
            <a:r>
              <a:rPr lang="nb-NO" dirty="0"/>
              <a:t>Force </a:t>
            </a:r>
            <a:r>
              <a:rPr lang="nb-NO" dirty="0" err="1"/>
              <a:t>Multipliers</a:t>
            </a:r>
            <a:endParaRPr lang="nb-NO" dirty="0"/>
          </a:p>
        </p:txBody>
      </p:sp>
      <p:sp>
        <p:nvSpPr>
          <p:cNvPr id="4" name="Text Placeholder 3"/>
          <p:cNvSpPr>
            <a:spLocks noGrp="1"/>
          </p:cNvSpPr>
          <p:nvPr>
            <p:ph type="body" sz="quarter" idx="16"/>
          </p:nvPr>
        </p:nvSpPr>
        <p:spPr/>
        <p:txBody>
          <a:bodyPr/>
          <a:lstStyle/>
          <a:p>
            <a:r>
              <a:rPr lang="en-US" dirty="0">
                <a:solidFill>
                  <a:schemeClr val="accent1"/>
                </a:solidFill>
              </a:rPr>
              <a:t>La </a:t>
            </a:r>
            <a:r>
              <a:rPr lang="en-US" dirty="0" err="1">
                <a:solidFill>
                  <a:schemeClr val="accent1"/>
                </a:solidFill>
              </a:rPr>
              <a:t>aplicacion</a:t>
            </a:r>
            <a:r>
              <a:rPr lang="en-US" dirty="0">
                <a:solidFill>
                  <a:schemeClr val="accent1"/>
                </a:solidFill>
              </a:rPr>
              <a:t> </a:t>
            </a:r>
            <a:r>
              <a:rPr lang="en-US" dirty="0" err="1">
                <a:solidFill>
                  <a:schemeClr val="accent1"/>
                </a:solidFill>
              </a:rPr>
              <a:t>eficiente</a:t>
            </a:r>
            <a:r>
              <a:rPr lang="en-US" dirty="0">
                <a:solidFill>
                  <a:schemeClr val="accent1"/>
                </a:solidFill>
              </a:rPr>
              <a:t> del </a:t>
            </a:r>
            <a:r>
              <a:rPr lang="en-US" dirty="0" err="1">
                <a:solidFill>
                  <a:schemeClr val="accent1"/>
                </a:solidFill>
              </a:rPr>
              <a:t>uso</a:t>
            </a:r>
            <a:r>
              <a:rPr lang="en-US" dirty="0">
                <a:solidFill>
                  <a:schemeClr val="accent1"/>
                </a:solidFill>
              </a:rPr>
              <a:t> de </a:t>
            </a:r>
            <a:r>
              <a:rPr lang="en-US" dirty="0" err="1">
                <a:solidFill>
                  <a:schemeClr val="accent1"/>
                </a:solidFill>
              </a:rPr>
              <a:t>varios</a:t>
            </a:r>
            <a:r>
              <a:rPr lang="en-US" dirty="0">
                <a:solidFill>
                  <a:schemeClr val="accent1"/>
                </a:solidFill>
              </a:rPr>
              <a:t> </a:t>
            </a:r>
            <a:r>
              <a:rPr lang="en-US" dirty="0" err="1">
                <a:solidFill>
                  <a:schemeClr val="accent1"/>
                </a:solidFill>
              </a:rPr>
              <a:t>sistemas</a:t>
            </a:r>
            <a:r>
              <a:rPr lang="en-US" dirty="0">
                <a:solidFill>
                  <a:schemeClr val="accent1"/>
                </a:solidFill>
              </a:rPr>
              <a:t> operando </a:t>
            </a:r>
            <a:r>
              <a:rPr lang="en-US" dirty="0" err="1">
                <a:solidFill>
                  <a:schemeClr val="accent1"/>
                </a:solidFill>
              </a:rPr>
              <a:t>simultaneamente</a:t>
            </a:r>
            <a:r>
              <a:rPr lang="en-US" dirty="0">
                <a:solidFill>
                  <a:schemeClr val="accent1"/>
                </a:solidFill>
              </a:rPr>
              <a:t> es el </a:t>
            </a:r>
            <a:r>
              <a:rPr lang="en-US" dirty="0" err="1">
                <a:solidFill>
                  <a:schemeClr val="accent1"/>
                </a:solidFill>
              </a:rPr>
              <a:t>resultado</a:t>
            </a:r>
            <a:r>
              <a:rPr lang="en-US" dirty="0">
                <a:solidFill>
                  <a:schemeClr val="accent1"/>
                </a:solidFill>
              </a:rPr>
              <a:t> del </a:t>
            </a:r>
            <a:r>
              <a:rPr lang="en-US" dirty="0" err="1">
                <a:solidFill>
                  <a:schemeClr val="accent1"/>
                </a:solidFill>
              </a:rPr>
              <a:t>descubrimiento</a:t>
            </a:r>
            <a:r>
              <a:rPr lang="en-US" dirty="0">
                <a:solidFill>
                  <a:schemeClr val="accent1"/>
                </a:solidFill>
              </a:rPr>
              <a:t> del ARA San Juan </a:t>
            </a:r>
          </a:p>
          <a:p>
            <a:endParaRPr lang="en-US" sz="4000" dirty="0">
              <a:solidFill>
                <a:schemeClr val="accent1"/>
              </a:solidFill>
            </a:endParaRPr>
          </a:p>
          <a:p>
            <a:endParaRPr lang="nb-NO" dirty="0">
              <a:solidFill>
                <a:schemeClr val="accent1"/>
              </a:solidFill>
            </a:endParaRPr>
          </a:p>
        </p:txBody>
      </p:sp>
      <p:sp>
        <p:nvSpPr>
          <p:cNvPr id="7" name="Content Placeholder 6"/>
          <p:cNvSpPr>
            <a:spLocks noGrp="1"/>
          </p:cNvSpPr>
          <p:nvPr>
            <p:ph sz="half" idx="22"/>
          </p:nvPr>
        </p:nvSpPr>
        <p:spPr>
          <a:solidFill>
            <a:schemeClr val="accent1"/>
          </a:solidFill>
        </p:spPr>
        <p:txBody>
          <a:bodyPr lIns="180000" tIns="180000"/>
          <a:lstStyle/>
          <a:p>
            <a:pPr marL="0" indent="0">
              <a:buNone/>
            </a:pPr>
            <a:r>
              <a:rPr lang="nb-NO" sz="3200" dirty="0" err="1">
                <a:solidFill>
                  <a:schemeClr val="accent2"/>
                </a:solidFill>
                <a:latin typeface="Calibri" panose="020F0502020204030204" pitchFamily="34" charset="0"/>
                <a:cs typeface="Courier New" panose="02070309020205020404" pitchFamily="49" charset="0"/>
              </a:rPr>
              <a:t>Cubre</a:t>
            </a:r>
            <a:r>
              <a:rPr lang="nb-NO" sz="3200" dirty="0">
                <a:solidFill>
                  <a:schemeClr val="accent2"/>
                </a:solidFill>
                <a:latin typeface="Calibri" panose="020F0502020204030204" pitchFamily="34" charset="0"/>
                <a:cs typeface="Courier New" panose="02070309020205020404" pitchFamily="49" charset="0"/>
              </a:rPr>
              <a:t> </a:t>
            </a:r>
            <a:r>
              <a:rPr lang="nb-NO" sz="3200" dirty="0" err="1">
                <a:solidFill>
                  <a:schemeClr val="accent2"/>
                </a:solidFill>
                <a:latin typeface="Calibri" panose="020F0502020204030204" pitchFamily="34" charset="0"/>
                <a:cs typeface="Courier New" panose="02070309020205020404" pitchFamily="49" charset="0"/>
              </a:rPr>
              <a:t>una</a:t>
            </a:r>
            <a:r>
              <a:rPr lang="nb-NO" sz="3200" dirty="0">
                <a:solidFill>
                  <a:schemeClr val="accent2"/>
                </a:solidFill>
                <a:latin typeface="Calibri" panose="020F0502020204030204" pitchFamily="34" charset="0"/>
                <a:cs typeface="Courier New" panose="02070309020205020404" pitchFamily="49" charset="0"/>
              </a:rPr>
              <a:t> gran area en </a:t>
            </a:r>
            <a:r>
              <a:rPr lang="nb-NO" sz="3200" dirty="0" err="1">
                <a:solidFill>
                  <a:schemeClr val="accent2"/>
                </a:solidFill>
                <a:latin typeface="Calibri" panose="020F0502020204030204" pitchFamily="34" charset="0"/>
                <a:cs typeface="Courier New" panose="02070309020205020404" pitchFamily="49" charset="0"/>
              </a:rPr>
              <a:t>menos</a:t>
            </a:r>
            <a:r>
              <a:rPr lang="nb-NO" sz="3200" dirty="0">
                <a:solidFill>
                  <a:schemeClr val="accent2"/>
                </a:solidFill>
                <a:latin typeface="Calibri" panose="020F0502020204030204" pitchFamily="34" charset="0"/>
                <a:cs typeface="Courier New" panose="02070309020205020404" pitchFamily="49" charset="0"/>
              </a:rPr>
              <a:t> </a:t>
            </a:r>
            <a:r>
              <a:rPr lang="nb-NO" sz="3200" dirty="0" err="1">
                <a:solidFill>
                  <a:schemeClr val="accent2"/>
                </a:solidFill>
                <a:latin typeface="Calibri" panose="020F0502020204030204" pitchFamily="34" charset="0"/>
                <a:cs typeface="Courier New" panose="02070309020205020404" pitchFamily="49" charset="0"/>
              </a:rPr>
              <a:t>tiempo</a:t>
            </a:r>
            <a:endParaRPr lang="en-US" sz="3200" dirty="0">
              <a:solidFill>
                <a:schemeClr val="accent2"/>
              </a:solidFill>
              <a:latin typeface="Calibri" panose="020F0502020204030204" pitchFamily="34" charset="0"/>
              <a:cs typeface="Courier New" panose="02070309020205020404" pitchFamily="49" charset="0"/>
            </a:endParaRPr>
          </a:p>
        </p:txBody>
      </p:sp>
      <p:sp>
        <p:nvSpPr>
          <p:cNvPr id="9" name="Text Placeholder 8"/>
          <p:cNvSpPr>
            <a:spLocks noGrp="1"/>
          </p:cNvSpPr>
          <p:nvPr>
            <p:ph type="body" sz="quarter" idx="30"/>
          </p:nvPr>
        </p:nvSpPr>
        <p:spPr/>
        <p:txBody>
          <a:bodyPr/>
          <a:lstStyle/>
          <a:p>
            <a:endParaRPr lang="nb-NO"/>
          </a:p>
        </p:txBody>
      </p:sp>
      <p:sp>
        <p:nvSpPr>
          <p:cNvPr id="10" name="Text Placeholder 9"/>
          <p:cNvSpPr>
            <a:spLocks noGrp="1"/>
          </p:cNvSpPr>
          <p:nvPr>
            <p:ph type="body" sz="quarter" idx="28"/>
          </p:nvPr>
        </p:nvSpPr>
        <p:spPr>
          <a:xfrm rot="2700000">
            <a:off x="5503804" y="2831264"/>
            <a:ext cx="1205775" cy="1205793"/>
          </a:xfrm>
          <a:solidFill>
            <a:srgbClr val="EE6D0A"/>
          </a:solidFill>
        </p:spPr>
        <p:txBody>
          <a:bodyPr/>
          <a:lstStyle/>
          <a:p>
            <a:endParaRPr lang="nb-NO" dirty="0"/>
          </a:p>
        </p:txBody>
      </p:sp>
    </p:spTree>
    <p:extLst>
      <p:ext uri="{BB962C8B-B14F-4D97-AF65-F5344CB8AC3E}">
        <p14:creationId xmlns:p14="http://schemas.microsoft.com/office/powerpoint/2010/main" val="8265273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D138DC-F0DD-4398-9508-6F21BB970E07}"/>
              </a:ext>
            </a:extLst>
          </p:cNvPr>
          <p:cNvSpPr>
            <a:spLocks noGrp="1"/>
          </p:cNvSpPr>
          <p:nvPr>
            <p:ph type="sldNum" sz="quarter" idx="18"/>
          </p:nvPr>
        </p:nvSpPr>
        <p:spPr/>
        <p:txBody>
          <a:bodyPr/>
          <a:lstStyle/>
          <a:p>
            <a:fld id="{7A3F00B2-786C-401B-9EB3-42A9D0DD4A9F}" type="slidenum">
              <a:rPr lang="nb-NO" smtClean="0"/>
              <a:pPr/>
              <a:t>14</a:t>
            </a:fld>
            <a:endParaRPr lang="nb-NO" dirty="0"/>
          </a:p>
        </p:txBody>
      </p:sp>
      <p:sp>
        <p:nvSpPr>
          <p:cNvPr id="4" name="Title 3">
            <a:extLst>
              <a:ext uri="{FF2B5EF4-FFF2-40B4-BE49-F238E27FC236}">
                <a16:creationId xmlns:a16="http://schemas.microsoft.com/office/drawing/2014/main" id="{7A61B3FF-A196-48CA-9CE4-8D0C42427783}"/>
              </a:ext>
            </a:extLst>
          </p:cNvPr>
          <p:cNvSpPr>
            <a:spLocks noGrp="1"/>
          </p:cNvSpPr>
          <p:nvPr>
            <p:ph type="title"/>
          </p:nvPr>
        </p:nvSpPr>
        <p:spPr>
          <a:xfrm>
            <a:off x="-1211015" y="775514"/>
            <a:ext cx="10917071" cy="507960"/>
          </a:xfrm>
        </p:spPr>
        <p:txBody>
          <a:bodyPr/>
          <a:lstStyle/>
          <a:p>
            <a:r>
              <a:rPr lang="en-US" b="0" dirty="0" err="1"/>
              <a:t>Aplicación</a:t>
            </a:r>
            <a:r>
              <a:rPr lang="en-US" b="0" dirty="0"/>
              <a:t> de </a:t>
            </a:r>
            <a:r>
              <a:rPr lang="en-US" b="0" dirty="0" err="1"/>
              <a:t>Busqueda</a:t>
            </a:r>
            <a:r>
              <a:rPr lang="en-US" b="0" dirty="0"/>
              <a:t> y </a:t>
            </a:r>
            <a:r>
              <a:rPr lang="en-US" b="0" dirty="0" err="1"/>
              <a:t>Rescate</a:t>
            </a:r>
            <a:endParaRPr lang="en-GB" dirty="0"/>
          </a:p>
        </p:txBody>
      </p:sp>
      <p:pic>
        <p:nvPicPr>
          <p:cNvPr id="9" name="Picture 8">
            <a:extLst>
              <a:ext uri="{FF2B5EF4-FFF2-40B4-BE49-F238E27FC236}">
                <a16:creationId xmlns:a16="http://schemas.microsoft.com/office/drawing/2014/main" id="{A3E0BEF6-E600-43E9-8BC0-18F71FF07F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4250" y="6282599"/>
            <a:ext cx="785173" cy="373558"/>
          </a:xfrm>
          <a:prstGeom prst="rect">
            <a:avLst/>
          </a:prstGeom>
        </p:spPr>
      </p:pic>
      <p:sp>
        <p:nvSpPr>
          <p:cNvPr id="2" name="Text Placeholder 1">
            <a:extLst>
              <a:ext uri="{FF2B5EF4-FFF2-40B4-BE49-F238E27FC236}">
                <a16:creationId xmlns:a16="http://schemas.microsoft.com/office/drawing/2014/main" id="{7AA44266-6E37-4EF9-80AE-87E8C895D8F1}"/>
              </a:ext>
            </a:extLst>
          </p:cNvPr>
          <p:cNvSpPr>
            <a:spLocks noGrp="1" noChangeArrowheads="1"/>
          </p:cNvSpPr>
          <p:nvPr>
            <p:ph type="body" sz="quarter" idx="16"/>
          </p:nvPr>
        </p:nvSpPr>
        <p:spPr bwMode="auto">
          <a:xfrm>
            <a:off x="6098666" y="1161813"/>
            <a:ext cx="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CEF273CE-AC8B-4BC2-8D89-F5A781AC69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572" y="1725105"/>
            <a:ext cx="5209850" cy="4101642"/>
          </a:xfrm>
          <a:prstGeom prst="rect">
            <a:avLst/>
          </a:prstGeom>
        </p:spPr>
      </p:pic>
      <p:pic>
        <p:nvPicPr>
          <p:cNvPr id="12" name="Picture 11">
            <a:extLst>
              <a:ext uri="{FF2B5EF4-FFF2-40B4-BE49-F238E27FC236}">
                <a16:creationId xmlns:a16="http://schemas.microsoft.com/office/drawing/2014/main" id="{5A1442FB-BF58-4A21-B724-36BFC47805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3526" y="1953683"/>
            <a:ext cx="5207229" cy="3639065"/>
          </a:xfrm>
          <a:prstGeom prst="rect">
            <a:avLst/>
          </a:prstGeom>
        </p:spPr>
      </p:pic>
    </p:spTree>
    <p:extLst>
      <p:ext uri="{BB962C8B-B14F-4D97-AF65-F5344CB8AC3E}">
        <p14:creationId xmlns:p14="http://schemas.microsoft.com/office/powerpoint/2010/main" val="53797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D138DC-F0DD-4398-9508-6F21BB970E07}"/>
              </a:ext>
            </a:extLst>
          </p:cNvPr>
          <p:cNvSpPr>
            <a:spLocks noGrp="1"/>
          </p:cNvSpPr>
          <p:nvPr>
            <p:ph type="sldNum" sz="quarter" idx="18"/>
          </p:nvPr>
        </p:nvSpPr>
        <p:spPr/>
        <p:txBody>
          <a:bodyPr/>
          <a:lstStyle/>
          <a:p>
            <a:fld id="{7A3F00B2-786C-401B-9EB3-42A9D0DD4A9F}" type="slidenum">
              <a:rPr lang="nb-NO" smtClean="0"/>
              <a:pPr/>
              <a:t>15</a:t>
            </a:fld>
            <a:endParaRPr lang="nb-NO" dirty="0"/>
          </a:p>
        </p:txBody>
      </p:sp>
      <p:sp>
        <p:nvSpPr>
          <p:cNvPr id="4" name="Title 3">
            <a:extLst>
              <a:ext uri="{FF2B5EF4-FFF2-40B4-BE49-F238E27FC236}">
                <a16:creationId xmlns:a16="http://schemas.microsoft.com/office/drawing/2014/main" id="{7A61B3FF-A196-48CA-9CE4-8D0C42427783}"/>
              </a:ext>
            </a:extLst>
          </p:cNvPr>
          <p:cNvSpPr>
            <a:spLocks noGrp="1"/>
          </p:cNvSpPr>
          <p:nvPr>
            <p:ph type="title"/>
          </p:nvPr>
        </p:nvSpPr>
        <p:spPr>
          <a:xfrm>
            <a:off x="0" y="725545"/>
            <a:ext cx="10917071" cy="507960"/>
          </a:xfrm>
        </p:spPr>
        <p:txBody>
          <a:bodyPr/>
          <a:lstStyle/>
          <a:p>
            <a:r>
              <a:rPr lang="en-US" b="0" dirty="0" err="1"/>
              <a:t>Aplicación</a:t>
            </a:r>
            <a:r>
              <a:rPr lang="en-US" b="0" dirty="0"/>
              <a:t> de </a:t>
            </a:r>
            <a:r>
              <a:rPr lang="en-US" b="0" dirty="0" err="1"/>
              <a:t>Investigación</a:t>
            </a:r>
            <a:r>
              <a:rPr lang="en-US" b="0" dirty="0"/>
              <a:t> de Iceberg </a:t>
            </a:r>
            <a:r>
              <a:rPr lang="en-US" b="0" dirty="0" err="1"/>
              <a:t>en</a:t>
            </a:r>
            <a:r>
              <a:rPr lang="en-US" b="0" dirty="0"/>
              <a:t> </a:t>
            </a:r>
            <a:r>
              <a:rPr lang="en-US" b="0" dirty="0" err="1"/>
              <a:t>Antártica</a:t>
            </a:r>
            <a:endParaRPr lang="en-GB" dirty="0"/>
          </a:p>
        </p:txBody>
      </p:sp>
      <p:pic>
        <p:nvPicPr>
          <p:cNvPr id="9" name="Picture 8">
            <a:extLst>
              <a:ext uri="{FF2B5EF4-FFF2-40B4-BE49-F238E27FC236}">
                <a16:creationId xmlns:a16="http://schemas.microsoft.com/office/drawing/2014/main" id="{A3E0BEF6-E600-43E9-8BC0-18F71FF07F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4250" y="6282599"/>
            <a:ext cx="785173" cy="373558"/>
          </a:xfrm>
          <a:prstGeom prst="rect">
            <a:avLst/>
          </a:prstGeom>
        </p:spPr>
      </p:pic>
      <p:sp>
        <p:nvSpPr>
          <p:cNvPr id="2" name="Text Placeholder 1">
            <a:extLst>
              <a:ext uri="{FF2B5EF4-FFF2-40B4-BE49-F238E27FC236}">
                <a16:creationId xmlns:a16="http://schemas.microsoft.com/office/drawing/2014/main" id="{7AA44266-6E37-4EF9-80AE-87E8C895D8F1}"/>
              </a:ext>
            </a:extLst>
          </p:cNvPr>
          <p:cNvSpPr>
            <a:spLocks noGrp="1" noChangeArrowheads="1"/>
          </p:cNvSpPr>
          <p:nvPr>
            <p:ph type="body" sz="quarter" idx="16"/>
          </p:nvPr>
        </p:nvSpPr>
        <p:spPr bwMode="auto">
          <a:xfrm>
            <a:off x="6098666" y="1161813"/>
            <a:ext cx="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2420351B-8C91-4A55-B220-2FA6E6553154}"/>
              </a:ext>
            </a:extLst>
          </p:cNvPr>
          <p:cNvPicPr>
            <a:picLocks noChangeAspect="1"/>
          </p:cNvPicPr>
          <p:nvPr/>
        </p:nvPicPr>
        <p:blipFill>
          <a:blip r:embed="rId3"/>
          <a:stretch>
            <a:fillRect/>
          </a:stretch>
        </p:blipFill>
        <p:spPr>
          <a:xfrm>
            <a:off x="4549596" y="1161813"/>
            <a:ext cx="8924925" cy="5029200"/>
          </a:xfrm>
          <a:prstGeom prst="rect">
            <a:avLst/>
          </a:prstGeom>
        </p:spPr>
      </p:pic>
      <p:sp>
        <p:nvSpPr>
          <p:cNvPr id="7" name="Rectangle 6">
            <a:extLst>
              <a:ext uri="{FF2B5EF4-FFF2-40B4-BE49-F238E27FC236}">
                <a16:creationId xmlns:a16="http://schemas.microsoft.com/office/drawing/2014/main" id="{A96EF011-0D51-4B48-8048-90F0196B633C}"/>
              </a:ext>
            </a:extLst>
          </p:cNvPr>
          <p:cNvSpPr/>
          <p:nvPr/>
        </p:nvSpPr>
        <p:spPr>
          <a:xfrm>
            <a:off x="546347" y="1438812"/>
            <a:ext cx="4003249" cy="4524315"/>
          </a:xfrm>
          <a:prstGeom prst="rect">
            <a:avLst/>
          </a:prstGeom>
        </p:spPr>
        <p:txBody>
          <a:bodyPr wrap="square">
            <a:spAutoFit/>
          </a:bodyPr>
          <a:lstStyle/>
          <a:p>
            <a:r>
              <a:rPr lang="en-US" sz="3200" dirty="0"/>
              <a:t>Scientists aboard the icebreaker Nathaniel B. Palmer this month are getting their first up-close look ever at a massive Antarctic glacier that could play a big role in global sea level rise.</a:t>
            </a:r>
            <a:endParaRPr lang="es-ES" sz="3200" dirty="0"/>
          </a:p>
        </p:txBody>
      </p:sp>
    </p:spTree>
    <p:extLst>
      <p:ext uri="{BB962C8B-B14F-4D97-AF65-F5344CB8AC3E}">
        <p14:creationId xmlns:p14="http://schemas.microsoft.com/office/powerpoint/2010/main" val="54028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215710" y="2154238"/>
            <a:ext cx="2188454" cy="2570162"/>
          </a:xfrm>
        </p:spPr>
      </p:pic>
      <p:sp>
        <p:nvSpPr>
          <p:cNvPr id="6" name="Slide Number Placeholder 5"/>
          <p:cNvSpPr>
            <a:spLocks noGrp="1"/>
          </p:cNvSpPr>
          <p:nvPr>
            <p:ph type="sldNum" sz="quarter" idx="18"/>
          </p:nvPr>
        </p:nvSpPr>
        <p:spPr/>
        <p:txBody>
          <a:bodyPr/>
          <a:lstStyle/>
          <a:p>
            <a:r>
              <a:rPr lang="en-US" dirty="0"/>
              <a:t>Page </a:t>
            </a:r>
            <a:fld id="{024B331B-EC80-4993-B848-09EE40C61000}" type="slidenum">
              <a:rPr lang="en-US" smtClean="0"/>
              <a:pPr/>
              <a:t>16</a:t>
            </a:fld>
            <a:endParaRPr lang="en-US" dirty="0"/>
          </a:p>
        </p:txBody>
      </p:sp>
      <p:pic>
        <p:nvPicPr>
          <p:cNvPr id="20" name="Picture Placeholder 19"/>
          <p:cNvPicPr>
            <a:picLocks noGrp="1" noChangeAspect="1"/>
          </p:cNvPicPr>
          <p:nvPr>
            <p:ph sz="half" idx="19"/>
          </p:nvPr>
        </p:nvPicPr>
        <p:blipFill rotWithShape="1">
          <a:blip r:embed="rId4" cstate="email">
            <a:extLst>
              <a:ext uri="{28A0092B-C50C-407E-A947-70E740481C1C}">
                <a14:useLocalDpi xmlns:a14="http://schemas.microsoft.com/office/drawing/2010/main"/>
              </a:ext>
            </a:extLst>
          </a:blip>
          <a:stretch/>
        </p:blipFill>
        <p:spPr>
          <a:xfrm>
            <a:off x="4811713" y="2408271"/>
            <a:ext cx="2568575" cy="2062095"/>
          </a:xfrm>
        </p:spPr>
      </p:pic>
      <p:pic>
        <p:nvPicPr>
          <p:cNvPr id="21" name="Picture Placeholder 20"/>
          <p:cNvPicPr>
            <a:picLocks noGrp="1" noChangeAspect="1"/>
          </p:cNvPicPr>
          <p:nvPr>
            <p:ph sz="half" idx="20"/>
          </p:nvPr>
        </p:nvPicPr>
        <p:blipFill rotWithShape="1">
          <a:blip r:embed="rId5" cstate="email">
            <a:extLst>
              <a:ext uri="{28A0092B-C50C-407E-A947-70E740481C1C}">
                <a14:useLocalDpi xmlns:a14="http://schemas.microsoft.com/office/drawing/2010/main"/>
              </a:ext>
            </a:extLst>
          </a:blip>
          <a:stretch/>
        </p:blipFill>
        <p:spPr>
          <a:xfrm>
            <a:off x="7597775" y="2505292"/>
            <a:ext cx="2568575" cy="1868054"/>
          </a:xfrm>
        </p:spPr>
      </p:pic>
      <p:sp>
        <p:nvSpPr>
          <p:cNvPr id="12" name="Text Placeholder 11"/>
          <p:cNvSpPr>
            <a:spLocks noGrp="1"/>
          </p:cNvSpPr>
          <p:nvPr>
            <p:ph type="body" sz="quarter" idx="21"/>
          </p:nvPr>
        </p:nvSpPr>
        <p:spPr/>
        <p:txBody>
          <a:bodyPr/>
          <a:lstStyle/>
          <a:p>
            <a:r>
              <a:rPr lang="en-US" dirty="0"/>
              <a:t>Pole mounted</a:t>
            </a:r>
          </a:p>
        </p:txBody>
      </p:sp>
      <p:sp>
        <p:nvSpPr>
          <p:cNvPr id="13" name="Text Placeholder 12"/>
          <p:cNvSpPr>
            <a:spLocks noGrp="1"/>
          </p:cNvSpPr>
          <p:nvPr>
            <p:ph type="body" sz="quarter" idx="22"/>
          </p:nvPr>
        </p:nvSpPr>
        <p:spPr/>
        <p:txBody>
          <a:bodyPr/>
          <a:lstStyle/>
          <a:p>
            <a:r>
              <a:rPr lang="en-US" dirty="0" err="1"/>
              <a:t>Geoswath</a:t>
            </a:r>
            <a:endParaRPr lang="en-US" dirty="0"/>
          </a:p>
          <a:p>
            <a:r>
              <a:rPr lang="en-US" dirty="0"/>
              <a:t>M3 Sonar</a:t>
            </a:r>
          </a:p>
          <a:p>
            <a:r>
              <a:rPr lang="en-US" dirty="0"/>
              <a:t>EM 2040P</a:t>
            </a:r>
          </a:p>
          <a:p>
            <a:r>
              <a:rPr lang="en-US" dirty="0"/>
              <a:t>EM 2040C</a:t>
            </a:r>
          </a:p>
        </p:txBody>
      </p:sp>
      <p:sp>
        <p:nvSpPr>
          <p:cNvPr id="14" name="Text Placeholder 13"/>
          <p:cNvSpPr>
            <a:spLocks noGrp="1"/>
          </p:cNvSpPr>
          <p:nvPr>
            <p:ph type="body" sz="quarter" idx="23"/>
          </p:nvPr>
        </p:nvSpPr>
        <p:spPr/>
        <p:txBody>
          <a:bodyPr/>
          <a:lstStyle/>
          <a:p>
            <a:r>
              <a:rPr lang="en-US" dirty="0"/>
              <a:t>C.S.V mounted</a:t>
            </a:r>
          </a:p>
        </p:txBody>
      </p:sp>
      <p:sp>
        <p:nvSpPr>
          <p:cNvPr id="15" name="Text Placeholder 14"/>
          <p:cNvSpPr>
            <a:spLocks noGrp="1"/>
          </p:cNvSpPr>
          <p:nvPr>
            <p:ph type="body" sz="quarter" idx="24"/>
          </p:nvPr>
        </p:nvSpPr>
        <p:spPr/>
        <p:txBody>
          <a:bodyPr/>
          <a:lstStyle/>
          <a:p>
            <a:r>
              <a:rPr lang="en-US" dirty="0" err="1"/>
              <a:t>GeoSwath</a:t>
            </a:r>
            <a:endParaRPr lang="en-US" dirty="0"/>
          </a:p>
          <a:p>
            <a:r>
              <a:rPr lang="en-US" dirty="0"/>
              <a:t>M3 Sonar</a:t>
            </a:r>
          </a:p>
          <a:p>
            <a:r>
              <a:rPr lang="en-US" dirty="0"/>
              <a:t>EM 2040P</a:t>
            </a:r>
          </a:p>
          <a:p>
            <a:r>
              <a:rPr lang="en-US" dirty="0"/>
              <a:t>EM 2040C</a:t>
            </a:r>
          </a:p>
          <a:p>
            <a:r>
              <a:rPr lang="en-US" dirty="0" err="1"/>
              <a:t>Geopulse</a:t>
            </a:r>
            <a:r>
              <a:rPr lang="en-US" dirty="0"/>
              <a:t> Compact</a:t>
            </a:r>
          </a:p>
          <a:p>
            <a:endParaRPr lang="en-US" dirty="0"/>
          </a:p>
        </p:txBody>
      </p:sp>
      <p:sp>
        <p:nvSpPr>
          <p:cNvPr id="16" name="Text Placeholder 15"/>
          <p:cNvSpPr>
            <a:spLocks noGrp="1"/>
          </p:cNvSpPr>
          <p:nvPr>
            <p:ph type="body" sz="quarter" idx="25"/>
          </p:nvPr>
        </p:nvSpPr>
        <p:spPr/>
        <p:txBody>
          <a:bodyPr/>
          <a:lstStyle/>
          <a:p>
            <a:r>
              <a:rPr lang="en-US" dirty="0"/>
              <a:t>USV Mounted</a:t>
            </a:r>
          </a:p>
        </p:txBody>
      </p:sp>
      <p:sp>
        <p:nvSpPr>
          <p:cNvPr id="4" name="Text Placeholder 3"/>
          <p:cNvSpPr>
            <a:spLocks noGrp="1"/>
          </p:cNvSpPr>
          <p:nvPr>
            <p:ph type="body" sz="quarter" idx="26"/>
          </p:nvPr>
        </p:nvSpPr>
        <p:spPr/>
        <p:txBody>
          <a:bodyPr/>
          <a:lstStyle/>
          <a:p>
            <a:r>
              <a:rPr lang="en-GB" dirty="0" err="1"/>
              <a:t>GeoSwath</a:t>
            </a:r>
            <a:endParaRPr lang="en-GB" dirty="0"/>
          </a:p>
          <a:p>
            <a:r>
              <a:rPr lang="en-GB" dirty="0"/>
              <a:t>M3</a:t>
            </a:r>
          </a:p>
        </p:txBody>
      </p:sp>
      <p:sp>
        <p:nvSpPr>
          <p:cNvPr id="2" name="Title 1"/>
          <p:cNvSpPr>
            <a:spLocks noGrp="1"/>
          </p:cNvSpPr>
          <p:nvPr>
            <p:ph type="title"/>
          </p:nvPr>
        </p:nvSpPr>
        <p:spPr/>
        <p:txBody>
          <a:bodyPr/>
          <a:lstStyle/>
          <a:p>
            <a:r>
              <a:rPr lang="en-US" dirty="0"/>
              <a:t>A range of Portable Hydrographic Systems</a:t>
            </a:r>
          </a:p>
        </p:txBody>
      </p:sp>
      <p:sp>
        <p:nvSpPr>
          <p:cNvPr id="3" name="Content Placeholder 2"/>
          <p:cNvSpPr>
            <a:spLocks noGrp="1"/>
          </p:cNvSpPr>
          <p:nvPr>
            <p:ph type="body" sz="quarter" idx="16"/>
          </p:nvPr>
        </p:nvSpPr>
        <p:spPr/>
        <p:txBody>
          <a:bodyPr/>
          <a:lstStyle/>
          <a:p>
            <a:r>
              <a:rPr lang="en-US" dirty="0"/>
              <a:t>Open to suggestions for new ways to integrate</a:t>
            </a:r>
          </a:p>
        </p:txBody>
      </p:sp>
      <p:sp>
        <p:nvSpPr>
          <p:cNvPr id="5" name="Date Placeholder 4"/>
          <p:cNvSpPr>
            <a:spLocks noGrp="1"/>
          </p:cNvSpPr>
          <p:nvPr>
            <p:ph type="dt" sz="half" idx="4294967295"/>
          </p:nvPr>
        </p:nvSpPr>
        <p:spPr/>
        <p:txBody>
          <a:bodyPr/>
          <a:lstStyle/>
          <a:p>
            <a:fld id="{224B7939-B760-4D13-8F17-9F52E2A65C31}" type="datetime1">
              <a:rPr lang="en-US" smtClean="0"/>
              <a:pPr/>
              <a:t>4/27/2019</a:t>
            </a:fld>
            <a:endParaRPr lang="en-US" dirty="0"/>
          </a:p>
        </p:txBody>
      </p:sp>
      <p:sp>
        <p:nvSpPr>
          <p:cNvPr id="7" name="Footer Placeholder 6"/>
          <p:cNvSpPr>
            <a:spLocks noGrp="1"/>
          </p:cNvSpPr>
          <p:nvPr>
            <p:ph type="ftr" sz="quarter" idx="4294967295"/>
          </p:nvPr>
        </p:nvSpPr>
        <p:spPr/>
        <p:txBody>
          <a:bodyPr/>
          <a:lstStyle/>
          <a:p>
            <a:r>
              <a:rPr lang="en-US" dirty="0"/>
              <a:t>WORLD CLASS - through people, technology and dedication</a:t>
            </a:r>
          </a:p>
        </p:txBody>
      </p:sp>
    </p:spTree>
    <p:extLst>
      <p:ext uri="{BB962C8B-B14F-4D97-AF65-F5344CB8AC3E}">
        <p14:creationId xmlns:p14="http://schemas.microsoft.com/office/powerpoint/2010/main" val="175582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presenta\2015\FEMME\all_mode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9267" y="1310772"/>
            <a:ext cx="5926625" cy="4444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5383" y="520294"/>
            <a:ext cx="10181231" cy="757130"/>
          </a:xfrm>
        </p:spPr>
        <p:txBody>
          <a:bodyPr/>
          <a:lstStyle/>
          <a:p>
            <a:r>
              <a:rPr lang="en-GB" noProof="0" dirty="0">
                <a:solidFill>
                  <a:schemeClr val="tx1"/>
                </a:solidFill>
              </a:rPr>
              <a:t>EM 710, EM 710-MK2 y EM 712</a:t>
            </a:r>
            <a:br>
              <a:rPr lang="en-GB" noProof="0" dirty="0">
                <a:solidFill>
                  <a:schemeClr val="tx1"/>
                </a:solidFill>
              </a:rPr>
            </a:br>
            <a:r>
              <a:rPr lang="en-GB" dirty="0" err="1">
                <a:solidFill>
                  <a:schemeClr val="tx1"/>
                </a:solidFill>
              </a:rPr>
              <a:t>Comparativa</a:t>
            </a:r>
            <a:r>
              <a:rPr lang="en-GB" dirty="0">
                <a:solidFill>
                  <a:schemeClr val="tx1"/>
                </a:solidFill>
              </a:rPr>
              <a:t> </a:t>
            </a:r>
            <a:r>
              <a:rPr lang="en-GB" dirty="0" err="1">
                <a:solidFill>
                  <a:schemeClr val="tx1"/>
                </a:solidFill>
              </a:rPr>
              <a:t>coberturas</a:t>
            </a:r>
            <a:endParaRPr lang="en-GB" noProof="0" dirty="0">
              <a:solidFill>
                <a:schemeClr val="tx1"/>
              </a:solidFill>
            </a:endParaRPr>
          </a:p>
        </p:txBody>
      </p:sp>
      <p:sp>
        <p:nvSpPr>
          <p:cNvPr id="3" name="Content Placeholder 2"/>
          <p:cNvSpPr>
            <a:spLocks noGrp="1"/>
          </p:cNvSpPr>
          <p:nvPr>
            <p:ph idx="1"/>
          </p:nvPr>
        </p:nvSpPr>
        <p:spPr/>
        <p:txBody>
          <a:bodyPr/>
          <a:lstStyle/>
          <a:p>
            <a:r>
              <a:rPr lang="en-GB" dirty="0"/>
              <a:t>Sistema 0.5º * 1º </a:t>
            </a:r>
          </a:p>
          <a:p>
            <a:r>
              <a:rPr lang="en-GB" dirty="0"/>
              <a:t>Magenta – Verano</a:t>
            </a:r>
          </a:p>
          <a:p>
            <a:r>
              <a:rPr lang="en-GB" dirty="0"/>
              <a:t>Azul – </a:t>
            </a:r>
            <a:r>
              <a:rPr lang="en-GB" dirty="0" err="1"/>
              <a:t>Invierno</a:t>
            </a:r>
            <a:endParaRPr lang="en-GB" dirty="0"/>
          </a:p>
          <a:p>
            <a:r>
              <a:rPr lang="en-GB" dirty="0"/>
              <a:t>NL= 45 dB para EM 710 </a:t>
            </a:r>
            <a:br>
              <a:rPr lang="en-GB" dirty="0"/>
            </a:br>
            <a:r>
              <a:rPr lang="en-GB" dirty="0"/>
              <a:t>y EM 710-MK2</a:t>
            </a:r>
          </a:p>
          <a:p>
            <a:r>
              <a:rPr lang="en-GB" dirty="0"/>
              <a:t>NL= 35 dB para EM 712</a:t>
            </a:r>
            <a:endParaRPr lang="en-GB" dirty="0">
              <a:solidFill>
                <a:srgbClr val="FF0000"/>
              </a:solidFill>
            </a:endParaRPr>
          </a:p>
          <a:p>
            <a:endParaRPr lang="en-GB" dirty="0"/>
          </a:p>
          <a:p>
            <a:endParaRPr lang="en-GB" dirty="0"/>
          </a:p>
          <a:p>
            <a:endParaRPr lang="en-GB" dirty="0"/>
          </a:p>
        </p:txBody>
      </p:sp>
      <p:sp>
        <p:nvSpPr>
          <p:cNvPr id="4" name="Text Placeholder 3"/>
          <p:cNvSpPr>
            <a:spLocks noGrp="1"/>
          </p:cNvSpPr>
          <p:nvPr>
            <p:ph type="body" sz="quarter" idx="22"/>
          </p:nvPr>
        </p:nvSpPr>
        <p:spPr/>
        <p:txBody>
          <a:bodyPr/>
          <a:lstStyle/>
          <a:p>
            <a:endParaRPr lang="en-GB"/>
          </a:p>
        </p:txBody>
      </p:sp>
      <p:sp>
        <p:nvSpPr>
          <p:cNvPr id="14" name="TextBox 13"/>
          <p:cNvSpPr txBox="1"/>
          <p:nvPr/>
        </p:nvSpPr>
        <p:spPr>
          <a:xfrm>
            <a:off x="6703371" y="4812134"/>
            <a:ext cx="936104" cy="276999"/>
          </a:xfrm>
          <a:prstGeom prst="rect">
            <a:avLst/>
          </a:prstGeom>
          <a:noFill/>
        </p:spPr>
        <p:txBody>
          <a:bodyPr wrap="square" rtlCol="0">
            <a:spAutoFit/>
          </a:bodyPr>
          <a:lstStyle/>
          <a:p>
            <a:r>
              <a:rPr lang="nb-NO" sz="1200" b="1" dirty="0"/>
              <a:t>EM 710</a:t>
            </a:r>
            <a:endParaRPr lang="en-GB" sz="1200" b="1" dirty="0"/>
          </a:p>
        </p:txBody>
      </p:sp>
      <p:sp>
        <p:nvSpPr>
          <p:cNvPr id="15" name="TextBox 14"/>
          <p:cNvSpPr txBox="1"/>
          <p:nvPr/>
        </p:nvSpPr>
        <p:spPr>
          <a:xfrm>
            <a:off x="8216656" y="4835651"/>
            <a:ext cx="1115197" cy="276999"/>
          </a:xfrm>
          <a:prstGeom prst="rect">
            <a:avLst/>
          </a:prstGeom>
          <a:noFill/>
        </p:spPr>
        <p:txBody>
          <a:bodyPr wrap="square" rtlCol="0">
            <a:spAutoFit/>
          </a:bodyPr>
          <a:lstStyle/>
          <a:p>
            <a:r>
              <a:rPr lang="nb-NO" sz="1200" b="1" dirty="0"/>
              <a:t>EM 710-MK2</a:t>
            </a:r>
            <a:endParaRPr lang="en-GB" sz="1200" b="1" dirty="0"/>
          </a:p>
        </p:txBody>
      </p:sp>
      <p:sp>
        <p:nvSpPr>
          <p:cNvPr id="16" name="TextBox 15"/>
          <p:cNvSpPr txBox="1"/>
          <p:nvPr/>
        </p:nvSpPr>
        <p:spPr>
          <a:xfrm>
            <a:off x="9480376" y="4589141"/>
            <a:ext cx="936104" cy="276999"/>
          </a:xfrm>
          <a:prstGeom prst="rect">
            <a:avLst/>
          </a:prstGeom>
          <a:noFill/>
        </p:spPr>
        <p:txBody>
          <a:bodyPr wrap="square" rtlCol="0">
            <a:spAutoFit/>
          </a:bodyPr>
          <a:lstStyle/>
          <a:p>
            <a:r>
              <a:rPr lang="nb-NO" sz="1200" b="1" dirty="0"/>
              <a:t>EM 712</a:t>
            </a:r>
            <a:endParaRPr lang="en-GB" sz="1200" b="1" dirty="0"/>
          </a:p>
        </p:txBody>
      </p:sp>
    </p:spTree>
    <p:extLst>
      <p:ext uri="{BB962C8B-B14F-4D97-AF65-F5344CB8AC3E}">
        <p14:creationId xmlns:p14="http://schemas.microsoft.com/office/powerpoint/2010/main" val="46783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383" y="520294"/>
            <a:ext cx="10181231" cy="424732"/>
          </a:xfrm>
        </p:spPr>
        <p:txBody>
          <a:bodyPr/>
          <a:lstStyle/>
          <a:p>
            <a:r>
              <a:rPr lang="en-GB" noProof="0" dirty="0" err="1">
                <a:solidFill>
                  <a:schemeClr val="tx1"/>
                </a:solidFill>
              </a:rPr>
              <a:t>Productividad</a:t>
            </a:r>
            <a:endParaRPr lang="en-GB" noProof="0" dirty="0">
              <a:solidFill>
                <a:schemeClr val="tx1"/>
              </a:solidFill>
            </a:endParaRPr>
          </a:p>
        </p:txBody>
      </p:sp>
      <p:sp>
        <p:nvSpPr>
          <p:cNvPr id="3" name="Content Placeholder 2"/>
          <p:cNvSpPr>
            <a:spLocks noGrp="1"/>
          </p:cNvSpPr>
          <p:nvPr>
            <p:ph idx="1"/>
          </p:nvPr>
        </p:nvSpPr>
        <p:spPr>
          <a:xfrm>
            <a:off x="2054798" y="1304311"/>
            <a:ext cx="7635923" cy="4149604"/>
          </a:xfrm>
        </p:spPr>
        <p:txBody>
          <a:bodyPr/>
          <a:lstStyle/>
          <a:p>
            <a:r>
              <a:rPr lang="en-GB" sz="2400" dirty="0" err="1"/>
              <a:t>Profundidad</a:t>
            </a:r>
            <a:r>
              <a:rPr lang="en-GB" sz="2400" dirty="0"/>
              <a:t> de </a:t>
            </a:r>
            <a:r>
              <a:rPr lang="en-GB" sz="2400" dirty="0" err="1"/>
              <a:t>trabajo</a:t>
            </a:r>
            <a:r>
              <a:rPr lang="en-GB" sz="2400" dirty="0"/>
              <a:t> &gt;70 % de </a:t>
            </a:r>
            <a:r>
              <a:rPr lang="en-GB" sz="2400" dirty="0" err="1"/>
              <a:t>Actividad</a:t>
            </a:r>
            <a:endParaRPr lang="en-GB" sz="2400" dirty="0"/>
          </a:p>
          <a:p>
            <a:r>
              <a:rPr lang="en-GB" sz="2400" dirty="0" err="1"/>
              <a:t>Cobertura</a:t>
            </a:r>
            <a:r>
              <a:rPr lang="en-GB" sz="2400" dirty="0"/>
              <a:t> de </a:t>
            </a:r>
            <a:r>
              <a:rPr lang="en-GB" sz="2400" dirty="0" err="1"/>
              <a:t>los</a:t>
            </a:r>
            <a:r>
              <a:rPr lang="en-GB" sz="2400" dirty="0"/>
              <a:t> </a:t>
            </a:r>
            <a:r>
              <a:rPr lang="en-GB" sz="2400" dirty="0" err="1"/>
              <a:t>diferentes</a:t>
            </a:r>
            <a:r>
              <a:rPr lang="en-GB" sz="2400" dirty="0"/>
              <a:t> </a:t>
            </a:r>
            <a:r>
              <a:rPr lang="en-GB" sz="2400" dirty="0" err="1"/>
              <a:t>modelos</a:t>
            </a:r>
            <a:endParaRPr lang="en-GB" sz="2400" dirty="0"/>
          </a:p>
          <a:p>
            <a:r>
              <a:rPr lang="en-GB" sz="2400" dirty="0" err="1"/>
              <a:t>Solape</a:t>
            </a:r>
            <a:r>
              <a:rPr lang="en-GB" sz="2400" dirty="0"/>
              <a:t> entre </a:t>
            </a:r>
            <a:r>
              <a:rPr lang="en-GB" sz="2400" dirty="0" err="1"/>
              <a:t>líneas</a:t>
            </a:r>
            <a:endParaRPr lang="en-GB" sz="2400" dirty="0"/>
          </a:p>
          <a:p>
            <a:r>
              <a:rPr lang="en-GB" sz="2400" dirty="0" err="1"/>
              <a:t>Diferencia</a:t>
            </a:r>
            <a:r>
              <a:rPr lang="en-GB" sz="2400" dirty="0"/>
              <a:t> de </a:t>
            </a:r>
            <a:r>
              <a:rPr lang="en-GB" sz="2400" dirty="0" err="1"/>
              <a:t>precios</a:t>
            </a:r>
            <a:r>
              <a:rPr lang="en-GB" sz="2400" dirty="0"/>
              <a:t> entre </a:t>
            </a:r>
            <a:r>
              <a:rPr lang="en-GB" sz="2400" dirty="0" err="1"/>
              <a:t>modelos</a:t>
            </a:r>
            <a:endParaRPr lang="en-GB" sz="2400" dirty="0"/>
          </a:p>
          <a:p>
            <a:r>
              <a:rPr lang="en-GB" sz="2400" dirty="0" err="1"/>
              <a:t>Estimación</a:t>
            </a:r>
            <a:r>
              <a:rPr lang="en-GB" sz="2400" dirty="0"/>
              <a:t> de </a:t>
            </a:r>
            <a:r>
              <a:rPr lang="en-GB" sz="2400" dirty="0" err="1"/>
              <a:t>calculos</a:t>
            </a:r>
            <a:r>
              <a:rPr lang="en-GB" sz="2400" dirty="0"/>
              <a:t> de </a:t>
            </a:r>
            <a:r>
              <a:rPr lang="en-GB" sz="2400" dirty="0" err="1"/>
              <a:t>operación</a:t>
            </a:r>
            <a:r>
              <a:rPr lang="en-GB" sz="2400" dirty="0"/>
              <a:t> del </a:t>
            </a:r>
            <a:r>
              <a:rPr lang="en-GB" sz="2400" dirty="0" err="1"/>
              <a:t>buque</a:t>
            </a:r>
            <a:endParaRPr lang="en-GB" sz="2400" dirty="0"/>
          </a:p>
          <a:p>
            <a:r>
              <a:rPr lang="en-GB" sz="2400" dirty="0" err="1"/>
              <a:t>Conclusión</a:t>
            </a:r>
            <a:r>
              <a:rPr lang="en-GB" sz="2400" dirty="0"/>
              <a:t> de </a:t>
            </a:r>
            <a:r>
              <a:rPr lang="en-GB" sz="2400" dirty="0" err="1"/>
              <a:t>detrminación</a:t>
            </a:r>
            <a:r>
              <a:rPr lang="en-GB" sz="2400" dirty="0"/>
              <a:t> del </a:t>
            </a:r>
            <a:r>
              <a:rPr lang="en-GB" sz="2400" dirty="0" err="1"/>
              <a:t>sistema</a:t>
            </a:r>
            <a:r>
              <a:rPr lang="en-GB" sz="2400" dirty="0"/>
              <a:t> </a:t>
            </a:r>
            <a:r>
              <a:rPr lang="en-GB" sz="2400" dirty="0" err="1"/>
              <a:t>óptimo</a:t>
            </a:r>
            <a:r>
              <a:rPr lang="en-GB" sz="2400" dirty="0"/>
              <a:t> </a:t>
            </a:r>
            <a:r>
              <a:rPr lang="en-GB" sz="2400" dirty="0" err="1"/>
              <a:t>condierando</a:t>
            </a:r>
            <a:r>
              <a:rPr lang="en-GB" sz="2400" dirty="0"/>
              <a:t> el </a:t>
            </a:r>
            <a:r>
              <a:rPr lang="en-GB" sz="2400" dirty="0" err="1"/>
              <a:t>ahorro</a:t>
            </a:r>
            <a:r>
              <a:rPr lang="en-GB" sz="2400" dirty="0"/>
              <a:t> </a:t>
            </a:r>
            <a:r>
              <a:rPr lang="en-GB" sz="2400" dirty="0" err="1"/>
              <a:t>en</a:t>
            </a:r>
            <a:r>
              <a:rPr lang="en-GB" sz="2400" dirty="0"/>
              <a:t> </a:t>
            </a:r>
            <a:r>
              <a:rPr lang="en-GB" sz="2400" dirty="0" err="1"/>
              <a:t>costes</a:t>
            </a:r>
            <a:r>
              <a:rPr lang="en-GB" sz="2400" dirty="0"/>
              <a:t> </a:t>
            </a:r>
            <a:r>
              <a:rPr lang="en-GB" sz="2400" dirty="0" err="1"/>
              <a:t>operativos</a:t>
            </a:r>
            <a:r>
              <a:rPr lang="en-GB" sz="2400" dirty="0"/>
              <a:t>  </a:t>
            </a:r>
          </a:p>
          <a:p>
            <a:endParaRPr lang="en-GB" sz="2400" dirty="0"/>
          </a:p>
          <a:p>
            <a:endParaRPr lang="en-GB" sz="2400" dirty="0"/>
          </a:p>
          <a:p>
            <a:endParaRPr lang="en-GB" sz="2400" dirty="0"/>
          </a:p>
          <a:p>
            <a:endParaRPr lang="en-GB" sz="2400" dirty="0"/>
          </a:p>
        </p:txBody>
      </p:sp>
      <p:sp>
        <p:nvSpPr>
          <p:cNvPr id="4" name="Text Placeholder 3"/>
          <p:cNvSpPr>
            <a:spLocks noGrp="1"/>
          </p:cNvSpPr>
          <p:nvPr>
            <p:ph type="body" sz="quarter" idx="22"/>
          </p:nvPr>
        </p:nvSpPr>
        <p:spPr/>
        <p:txBody>
          <a:bodyPr/>
          <a:lstStyle/>
          <a:p>
            <a:endParaRPr lang="en-GB"/>
          </a:p>
        </p:txBody>
      </p:sp>
      <p:sp>
        <p:nvSpPr>
          <p:cNvPr id="5" name="Date Placeholder 4"/>
          <p:cNvSpPr>
            <a:spLocks noGrp="1"/>
          </p:cNvSpPr>
          <p:nvPr>
            <p:ph type="dt" sz="half" idx="4294967295"/>
          </p:nvPr>
        </p:nvSpPr>
        <p:spPr>
          <a:xfrm>
            <a:off x="4213223" y="5881976"/>
            <a:ext cx="933003" cy="107722"/>
          </a:xfrm>
          <a:prstGeom prst="rect">
            <a:avLst/>
          </a:prstGeom>
        </p:spPr>
        <p:txBody>
          <a:bodyPr/>
          <a:lstStyle/>
          <a:p>
            <a:fld id="{224B7939-B760-4D13-8F17-9F52E2A65C31}" type="datetime1">
              <a:rPr lang="nb-NO" smtClean="0"/>
              <a:pPr/>
              <a:t>27.04.2019</a:t>
            </a:fld>
            <a:endParaRPr lang="en-GB" dirty="0"/>
          </a:p>
        </p:txBody>
      </p:sp>
      <p:sp>
        <p:nvSpPr>
          <p:cNvPr id="6" name="Footer Placeholder 5"/>
          <p:cNvSpPr>
            <a:spLocks noGrp="1"/>
          </p:cNvSpPr>
          <p:nvPr>
            <p:ph type="ftr" sz="quarter" idx="4294967295"/>
          </p:nvPr>
        </p:nvSpPr>
        <p:spPr>
          <a:xfrm>
            <a:off x="5735960" y="5881976"/>
            <a:ext cx="2808312" cy="107722"/>
          </a:xfrm>
          <a:prstGeom prst="rect">
            <a:avLst/>
          </a:prstGeom>
        </p:spPr>
        <p:txBody>
          <a:bodyPr/>
          <a:lstStyle/>
          <a:p>
            <a:r>
              <a:rPr lang="en-US"/>
              <a:t>WORLD CLASS - through people, technology and dedication</a:t>
            </a:r>
            <a:endParaRPr lang="en-GB" dirty="0"/>
          </a:p>
        </p:txBody>
      </p:sp>
      <p:sp>
        <p:nvSpPr>
          <p:cNvPr id="7" name="Slide Number Placeholder 6"/>
          <p:cNvSpPr>
            <a:spLocks noGrp="1"/>
          </p:cNvSpPr>
          <p:nvPr>
            <p:ph type="sldNum" sz="quarter" idx="4294967295"/>
          </p:nvPr>
        </p:nvSpPr>
        <p:spPr>
          <a:xfrm>
            <a:off x="8763409" y="5881976"/>
            <a:ext cx="933003" cy="107722"/>
          </a:xfrm>
          <a:prstGeom prst="rect">
            <a:avLst/>
          </a:prstGeom>
        </p:spPr>
        <p:txBody>
          <a:bodyPr/>
          <a:lstStyle/>
          <a:p>
            <a:r>
              <a:rPr lang="en-GB"/>
              <a:t>Page </a:t>
            </a:r>
            <a:fld id="{024B331B-EC80-4993-B848-09EE40C61000}" type="slidenum">
              <a:rPr lang="en-GB" smtClean="0"/>
              <a:pPr/>
              <a:t>18</a:t>
            </a:fld>
            <a:endParaRPr lang="en-GB" dirty="0"/>
          </a:p>
        </p:txBody>
      </p:sp>
    </p:spTree>
    <p:extLst>
      <p:ext uri="{BB962C8B-B14F-4D97-AF65-F5344CB8AC3E}">
        <p14:creationId xmlns:p14="http://schemas.microsoft.com/office/powerpoint/2010/main" val="351040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1"/>
          </p:nvPr>
        </p:nvSpPr>
        <p:spPr>
          <a:noFill/>
        </p:spPr>
        <p:txBody>
          <a:bodyPr/>
          <a:lstStyle>
            <a:lvl1pPr defTabSz="957263">
              <a:spcBef>
                <a:spcPct val="20000"/>
              </a:spcBef>
              <a:buChar char="•"/>
              <a:defRPr>
                <a:solidFill>
                  <a:srgbClr val="003172"/>
                </a:solidFill>
                <a:latin typeface="Verdana" panose="020B0604030504040204" pitchFamily="34" charset="0"/>
              </a:defRPr>
            </a:lvl1pPr>
            <a:lvl2pPr marL="742950" indent="-285750" defTabSz="957263">
              <a:spcBef>
                <a:spcPct val="20000"/>
              </a:spcBef>
              <a:buClr>
                <a:srgbClr val="4F7EB3"/>
              </a:buClr>
              <a:buChar char="•"/>
              <a:defRPr sz="1500">
                <a:solidFill>
                  <a:srgbClr val="003172"/>
                </a:solidFill>
                <a:latin typeface="Verdana" panose="020B0604030504040204" pitchFamily="34" charset="0"/>
              </a:defRPr>
            </a:lvl2pPr>
            <a:lvl3pPr marL="1143000" indent="-228600" defTabSz="957263">
              <a:spcBef>
                <a:spcPct val="20000"/>
              </a:spcBef>
              <a:buClr>
                <a:srgbClr val="7A9EC5"/>
              </a:buClr>
              <a:buChar char="•"/>
              <a:defRPr sz="1300">
                <a:solidFill>
                  <a:srgbClr val="003172"/>
                </a:solidFill>
                <a:latin typeface="Verdana" panose="020B0604030504040204" pitchFamily="34" charset="0"/>
              </a:defRPr>
            </a:lvl3pPr>
            <a:lvl4pPr marL="1600200" indent="-228600" defTabSz="957263">
              <a:spcBef>
                <a:spcPct val="20000"/>
              </a:spcBef>
              <a:buClr>
                <a:srgbClr val="7A9EC5"/>
              </a:buClr>
              <a:buChar char="•"/>
              <a:defRPr sz="1200">
                <a:solidFill>
                  <a:srgbClr val="003172"/>
                </a:solidFill>
                <a:latin typeface="Verdana" panose="020B0604030504040204" pitchFamily="34" charset="0"/>
              </a:defRPr>
            </a:lvl4pPr>
            <a:lvl5pPr marL="2057400" indent="-228600" defTabSz="957263">
              <a:spcBef>
                <a:spcPct val="20000"/>
              </a:spcBef>
              <a:buClr>
                <a:srgbClr val="7A9EC5"/>
              </a:buClr>
              <a:buChar char="•"/>
              <a:defRPr sz="1000">
                <a:solidFill>
                  <a:srgbClr val="003172"/>
                </a:solidFill>
                <a:latin typeface="Verdana" panose="020B0604030504040204" pitchFamily="34" charset="0"/>
              </a:defRPr>
            </a:lvl5pPr>
            <a:lvl6pPr marL="25146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6pPr>
            <a:lvl7pPr marL="29718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7pPr>
            <a:lvl8pPr marL="34290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8pPr>
            <a:lvl9pPr marL="38862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9pPr>
          </a:lstStyle>
          <a:p>
            <a:pPr>
              <a:spcBef>
                <a:spcPct val="0"/>
              </a:spcBef>
              <a:buFontTx/>
              <a:buNone/>
            </a:pPr>
            <a:r>
              <a:rPr lang="en-US" altLang="en-US"/>
              <a:t>/ </a:t>
            </a:r>
            <a:fld id="{5C910577-B6F9-4616-B752-A5A7F786FD47}" type="slidenum">
              <a:rPr lang="en-US" altLang="en-US"/>
              <a:pPr>
                <a:spcBef>
                  <a:spcPct val="0"/>
                </a:spcBef>
                <a:buFontTx/>
                <a:buNone/>
              </a:pPr>
              <a:t>19</a:t>
            </a:fld>
            <a:r>
              <a:rPr lang="en-US" altLang="en-US"/>
              <a:t> /</a:t>
            </a:r>
          </a:p>
        </p:txBody>
      </p:sp>
      <p:sp>
        <p:nvSpPr>
          <p:cNvPr id="11267" name="Rectangle 5"/>
          <p:cNvSpPr>
            <a:spLocks noGrp="1" noChangeArrowheads="1"/>
          </p:cNvSpPr>
          <p:nvPr>
            <p:ph type="title"/>
          </p:nvPr>
        </p:nvSpPr>
        <p:spPr/>
        <p:txBody>
          <a:bodyPr/>
          <a:lstStyle/>
          <a:p>
            <a:pPr eaLnBrk="1" hangingPunct="1"/>
            <a:r>
              <a:rPr lang="nb-NO" altLang="en-US"/>
              <a:t>EM122 vs EM302 cobertura</a:t>
            </a:r>
            <a:endParaRPr lang="en-US" altLang="en-US"/>
          </a:p>
        </p:txBody>
      </p:sp>
      <p:sp>
        <p:nvSpPr>
          <p:cNvPr id="10" name="Rectangle 5"/>
          <p:cNvSpPr txBox="1">
            <a:spLocks noChangeArrowheads="1"/>
          </p:cNvSpPr>
          <p:nvPr/>
        </p:nvSpPr>
        <p:spPr bwMode="auto">
          <a:xfrm>
            <a:off x="9186863" y="3967163"/>
            <a:ext cx="881062"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92" tIns="47896" rIns="95792" bIns="47896"/>
          <a:lstStyle>
            <a:lvl1pPr algn="l" defTabSz="957263" rtl="0" fontAlgn="base">
              <a:spcBef>
                <a:spcPct val="0"/>
              </a:spcBef>
              <a:spcAft>
                <a:spcPct val="0"/>
              </a:spcAft>
              <a:defRPr sz="2200">
                <a:solidFill>
                  <a:srgbClr val="003172"/>
                </a:solidFill>
                <a:latin typeface="+mj-lt"/>
                <a:ea typeface="+mj-ea"/>
                <a:cs typeface="+mj-cs"/>
              </a:defRPr>
            </a:lvl1pPr>
            <a:lvl2pPr algn="l" defTabSz="957263" rtl="0" fontAlgn="base">
              <a:spcBef>
                <a:spcPct val="0"/>
              </a:spcBef>
              <a:spcAft>
                <a:spcPct val="0"/>
              </a:spcAft>
              <a:defRPr sz="2200">
                <a:solidFill>
                  <a:srgbClr val="003172"/>
                </a:solidFill>
                <a:latin typeface="Verdana" pitchFamily="34" charset="0"/>
              </a:defRPr>
            </a:lvl2pPr>
            <a:lvl3pPr algn="l" defTabSz="957263" rtl="0" fontAlgn="base">
              <a:spcBef>
                <a:spcPct val="0"/>
              </a:spcBef>
              <a:spcAft>
                <a:spcPct val="0"/>
              </a:spcAft>
              <a:defRPr sz="2200">
                <a:solidFill>
                  <a:srgbClr val="003172"/>
                </a:solidFill>
                <a:latin typeface="Verdana" pitchFamily="34" charset="0"/>
              </a:defRPr>
            </a:lvl3pPr>
            <a:lvl4pPr algn="l" defTabSz="957263" rtl="0" fontAlgn="base">
              <a:spcBef>
                <a:spcPct val="0"/>
              </a:spcBef>
              <a:spcAft>
                <a:spcPct val="0"/>
              </a:spcAft>
              <a:defRPr sz="2200">
                <a:solidFill>
                  <a:srgbClr val="003172"/>
                </a:solidFill>
                <a:latin typeface="Verdana" pitchFamily="34" charset="0"/>
              </a:defRPr>
            </a:lvl4pPr>
            <a:lvl5pPr algn="l" defTabSz="957263" rtl="0" fontAlgn="base">
              <a:spcBef>
                <a:spcPct val="0"/>
              </a:spcBef>
              <a:spcAft>
                <a:spcPct val="0"/>
              </a:spcAft>
              <a:defRPr sz="2200">
                <a:solidFill>
                  <a:srgbClr val="003172"/>
                </a:solidFill>
                <a:latin typeface="Verdana" pitchFamily="34" charset="0"/>
              </a:defRPr>
            </a:lvl5pPr>
            <a:lvl6pPr marL="457200" algn="l" defTabSz="957263" rtl="0" fontAlgn="base">
              <a:spcBef>
                <a:spcPct val="0"/>
              </a:spcBef>
              <a:spcAft>
                <a:spcPct val="0"/>
              </a:spcAft>
              <a:defRPr sz="2200">
                <a:solidFill>
                  <a:srgbClr val="003172"/>
                </a:solidFill>
                <a:latin typeface="Verdana" pitchFamily="34" charset="0"/>
              </a:defRPr>
            </a:lvl6pPr>
            <a:lvl7pPr marL="914400" algn="l" defTabSz="957263" rtl="0" fontAlgn="base">
              <a:spcBef>
                <a:spcPct val="0"/>
              </a:spcBef>
              <a:spcAft>
                <a:spcPct val="0"/>
              </a:spcAft>
              <a:defRPr sz="2200">
                <a:solidFill>
                  <a:srgbClr val="003172"/>
                </a:solidFill>
                <a:latin typeface="Verdana" pitchFamily="34" charset="0"/>
              </a:defRPr>
            </a:lvl7pPr>
            <a:lvl8pPr marL="1371600" algn="l" defTabSz="957263" rtl="0" fontAlgn="base">
              <a:spcBef>
                <a:spcPct val="0"/>
              </a:spcBef>
              <a:spcAft>
                <a:spcPct val="0"/>
              </a:spcAft>
              <a:defRPr sz="2200">
                <a:solidFill>
                  <a:srgbClr val="003172"/>
                </a:solidFill>
                <a:latin typeface="Verdana" pitchFamily="34" charset="0"/>
              </a:defRPr>
            </a:lvl8pPr>
            <a:lvl9pPr marL="1828800" algn="l" defTabSz="957263" rtl="0" fontAlgn="base">
              <a:spcBef>
                <a:spcPct val="0"/>
              </a:spcBef>
              <a:spcAft>
                <a:spcPct val="0"/>
              </a:spcAft>
              <a:defRPr sz="2200">
                <a:solidFill>
                  <a:srgbClr val="003172"/>
                </a:solidFill>
                <a:latin typeface="Verdana" pitchFamily="34" charset="0"/>
              </a:defRPr>
            </a:lvl9pPr>
          </a:lstStyle>
          <a:p>
            <a:pPr eaLnBrk="1" hangingPunct="1">
              <a:defRPr/>
            </a:pPr>
            <a:r>
              <a:rPr lang="nb-NO" altLang="en-US" kern="0" dirty="0"/>
              <a:t>30%</a:t>
            </a:r>
            <a:endParaRPr lang="en-US" altLang="en-US" kern="0" dirty="0"/>
          </a:p>
        </p:txBody>
      </p:sp>
      <p:pic>
        <p:nvPicPr>
          <p:cNvPr id="1126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612" y="1363087"/>
            <a:ext cx="8088313" cy="5035550"/>
          </a:xfrm>
          <a:prstGeom prst="rect">
            <a:avLst/>
          </a:prstGeom>
          <a:noFill/>
          <a:ln>
            <a:noFill/>
          </a:ln>
          <a:effectLst/>
          <a:extLst>
            <a:ext uri="{909E8E84-426E-40DD-AFC4-6F175D3DCCD1}">
              <a14:hiddenFill xmlns:a14="http://schemas.microsoft.com/office/drawing/2010/main">
                <a:solidFill>
                  <a:srgbClr val="7A9EC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92639" y="1526158"/>
            <a:ext cx="648072" cy="4380488"/>
          </a:xfrm>
          <a:prstGeom prst="rect">
            <a:avLst/>
          </a:prstGeom>
          <a:solidFill>
            <a:schemeClr val="accent6">
              <a:lumMod val="60000"/>
              <a:lumOff val="40000"/>
              <a:alpha val="4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p:cNvSpPr txBox="1">
            <a:spLocks noChangeArrowheads="1"/>
          </p:cNvSpPr>
          <p:nvPr/>
        </p:nvSpPr>
        <p:spPr bwMode="auto">
          <a:xfrm>
            <a:off x="6192639" y="1196752"/>
            <a:ext cx="8794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92" tIns="47896" rIns="95792" bIns="47896"/>
          <a:lstStyle>
            <a:lvl1pPr algn="l" defTabSz="957263" rtl="0" fontAlgn="base">
              <a:spcBef>
                <a:spcPct val="0"/>
              </a:spcBef>
              <a:spcAft>
                <a:spcPct val="0"/>
              </a:spcAft>
              <a:defRPr sz="2200">
                <a:solidFill>
                  <a:srgbClr val="003172"/>
                </a:solidFill>
                <a:latin typeface="+mj-lt"/>
                <a:ea typeface="+mj-ea"/>
                <a:cs typeface="+mj-cs"/>
              </a:defRPr>
            </a:lvl1pPr>
            <a:lvl2pPr algn="l" defTabSz="957263" rtl="0" fontAlgn="base">
              <a:spcBef>
                <a:spcPct val="0"/>
              </a:spcBef>
              <a:spcAft>
                <a:spcPct val="0"/>
              </a:spcAft>
              <a:defRPr sz="2200">
                <a:solidFill>
                  <a:srgbClr val="003172"/>
                </a:solidFill>
                <a:latin typeface="Verdana" pitchFamily="34" charset="0"/>
              </a:defRPr>
            </a:lvl2pPr>
            <a:lvl3pPr algn="l" defTabSz="957263" rtl="0" fontAlgn="base">
              <a:spcBef>
                <a:spcPct val="0"/>
              </a:spcBef>
              <a:spcAft>
                <a:spcPct val="0"/>
              </a:spcAft>
              <a:defRPr sz="2200">
                <a:solidFill>
                  <a:srgbClr val="003172"/>
                </a:solidFill>
                <a:latin typeface="Verdana" pitchFamily="34" charset="0"/>
              </a:defRPr>
            </a:lvl3pPr>
            <a:lvl4pPr algn="l" defTabSz="957263" rtl="0" fontAlgn="base">
              <a:spcBef>
                <a:spcPct val="0"/>
              </a:spcBef>
              <a:spcAft>
                <a:spcPct val="0"/>
              </a:spcAft>
              <a:defRPr sz="2200">
                <a:solidFill>
                  <a:srgbClr val="003172"/>
                </a:solidFill>
                <a:latin typeface="Verdana" pitchFamily="34" charset="0"/>
              </a:defRPr>
            </a:lvl4pPr>
            <a:lvl5pPr algn="l" defTabSz="957263" rtl="0" fontAlgn="base">
              <a:spcBef>
                <a:spcPct val="0"/>
              </a:spcBef>
              <a:spcAft>
                <a:spcPct val="0"/>
              </a:spcAft>
              <a:defRPr sz="2200">
                <a:solidFill>
                  <a:srgbClr val="003172"/>
                </a:solidFill>
                <a:latin typeface="Verdana" pitchFamily="34" charset="0"/>
              </a:defRPr>
            </a:lvl5pPr>
            <a:lvl6pPr marL="457200" algn="l" defTabSz="957263" rtl="0" fontAlgn="base">
              <a:spcBef>
                <a:spcPct val="0"/>
              </a:spcBef>
              <a:spcAft>
                <a:spcPct val="0"/>
              </a:spcAft>
              <a:defRPr sz="2200">
                <a:solidFill>
                  <a:srgbClr val="003172"/>
                </a:solidFill>
                <a:latin typeface="Verdana" pitchFamily="34" charset="0"/>
              </a:defRPr>
            </a:lvl6pPr>
            <a:lvl7pPr marL="914400" algn="l" defTabSz="957263" rtl="0" fontAlgn="base">
              <a:spcBef>
                <a:spcPct val="0"/>
              </a:spcBef>
              <a:spcAft>
                <a:spcPct val="0"/>
              </a:spcAft>
              <a:defRPr sz="2200">
                <a:solidFill>
                  <a:srgbClr val="003172"/>
                </a:solidFill>
                <a:latin typeface="Verdana" pitchFamily="34" charset="0"/>
              </a:defRPr>
            </a:lvl7pPr>
            <a:lvl8pPr marL="1371600" algn="l" defTabSz="957263" rtl="0" fontAlgn="base">
              <a:spcBef>
                <a:spcPct val="0"/>
              </a:spcBef>
              <a:spcAft>
                <a:spcPct val="0"/>
              </a:spcAft>
              <a:defRPr sz="2200">
                <a:solidFill>
                  <a:srgbClr val="003172"/>
                </a:solidFill>
                <a:latin typeface="Verdana" pitchFamily="34" charset="0"/>
              </a:defRPr>
            </a:lvl8pPr>
            <a:lvl9pPr marL="1828800" algn="l" defTabSz="957263" rtl="0" fontAlgn="base">
              <a:spcBef>
                <a:spcPct val="0"/>
              </a:spcBef>
              <a:spcAft>
                <a:spcPct val="0"/>
              </a:spcAft>
              <a:defRPr sz="2200">
                <a:solidFill>
                  <a:srgbClr val="003172"/>
                </a:solidFill>
                <a:latin typeface="Verdana" pitchFamily="34" charset="0"/>
              </a:defRPr>
            </a:lvl9pPr>
          </a:lstStyle>
          <a:p>
            <a:pPr eaLnBrk="1" hangingPunct="1">
              <a:defRPr/>
            </a:pPr>
            <a:r>
              <a:rPr lang="nb-NO" altLang="en-US" kern="0" dirty="0"/>
              <a:t>78%</a:t>
            </a:r>
            <a:endParaRPr lang="en-US" altLang="en-US" kern="0" dirty="0"/>
          </a:p>
        </p:txBody>
      </p:sp>
    </p:spTree>
    <p:extLst>
      <p:ext uri="{BB962C8B-B14F-4D97-AF65-F5344CB8AC3E}">
        <p14:creationId xmlns:p14="http://schemas.microsoft.com/office/powerpoint/2010/main" val="22343327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C23FD2-0216-47AF-89AE-D95B69D76EB1}"/>
              </a:ext>
            </a:extLst>
          </p:cNvPr>
          <p:cNvSpPr>
            <a:spLocks noGrp="1"/>
          </p:cNvSpPr>
          <p:nvPr>
            <p:ph type="sldNum" sz="quarter" idx="18"/>
          </p:nvPr>
        </p:nvSpPr>
        <p:spPr/>
        <p:txBody>
          <a:bodyPr/>
          <a:lstStyle/>
          <a:p>
            <a:fld id="{7A3F00B2-786C-401B-9EB3-42A9D0DD4A9F}" type="slidenum">
              <a:rPr lang="nb-NO" smtClean="0"/>
              <a:pPr/>
              <a:t>2</a:t>
            </a:fld>
            <a:endParaRPr lang="nb-NO" dirty="0"/>
          </a:p>
        </p:txBody>
      </p:sp>
      <p:sp>
        <p:nvSpPr>
          <p:cNvPr id="3" name="Title 2">
            <a:extLst>
              <a:ext uri="{FF2B5EF4-FFF2-40B4-BE49-F238E27FC236}">
                <a16:creationId xmlns:a16="http://schemas.microsoft.com/office/drawing/2014/main" id="{BB2BC425-3631-451E-8BEE-E40C9C0F99CB}"/>
              </a:ext>
            </a:extLst>
          </p:cNvPr>
          <p:cNvSpPr>
            <a:spLocks noGrp="1"/>
          </p:cNvSpPr>
          <p:nvPr>
            <p:ph type="title"/>
          </p:nvPr>
        </p:nvSpPr>
        <p:spPr>
          <a:xfrm>
            <a:off x="1519086" y="761964"/>
            <a:ext cx="2764727" cy="507960"/>
          </a:xfrm>
        </p:spPr>
        <p:txBody>
          <a:bodyPr/>
          <a:lstStyle/>
          <a:p>
            <a:r>
              <a:rPr lang="en-GB" dirty="0"/>
              <a:t>Agenda</a:t>
            </a:r>
          </a:p>
        </p:txBody>
      </p:sp>
      <p:sp>
        <p:nvSpPr>
          <p:cNvPr id="4" name="Text Placeholder 3">
            <a:extLst>
              <a:ext uri="{FF2B5EF4-FFF2-40B4-BE49-F238E27FC236}">
                <a16:creationId xmlns:a16="http://schemas.microsoft.com/office/drawing/2014/main" id="{3218FA6E-409C-40BE-B096-279A741B9586}"/>
              </a:ext>
            </a:extLst>
          </p:cNvPr>
          <p:cNvSpPr>
            <a:spLocks noGrp="1"/>
          </p:cNvSpPr>
          <p:nvPr>
            <p:ph type="body" sz="quarter" idx="16"/>
          </p:nvPr>
        </p:nvSpPr>
        <p:spPr>
          <a:xfrm>
            <a:off x="446965" y="1932244"/>
            <a:ext cx="4153316" cy="4200715"/>
          </a:xfrm>
        </p:spPr>
        <p:txBody>
          <a:bodyPr/>
          <a:lstStyle/>
          <a:p>
            <a:pPr marL="342900" indent="-342900">
              <a:buFont typeface="Arial" panose="020B0604020202020204" pitchFamily="34" charset="0"/>
              <a:buChar char="•"/>
            </a:pPr>
            <a:r>
              <a:rPr lang="es-ES" sz="3200" dirty="0"/>
              <a:t>Introducción </a:t>
            </a:r>
          </a:p>
          <a:p>
            <a:pPr marL="342900" indent="-342900">
              <a:buFont typeface="Arial" panose="020B0604020202020204" pitchFamily="34" charset="0"/>
              <a:buChar char="•"/>
            </a:pPr>
            <a:r>
              <a:rPr lang="es-ES" sz="3200" dirty="0"/>
              <a:t>Resolución/ Productividad</a:t>
            </a:r>
          </a:p>
          <a:p>
            <a:pPr marL="342900" indent="-342900">
              <a:buFont typeface="Arial" panose="020B0604020202020204" pitchFamily="34" charset="0"/>
              <a:buChar char="•"/>
            </a:pPr>
            <a:r>
              <a:rPr lang="es-ES" sz="3200" dirty="0"/>
              <a:t>Autonomía</a:t>
            </a:r>
          </a:p>
          <a:p>
            <a:pPr marL="342900" indent="-342900">
              <a:buFont typeface="Arial" panose="020B0604020202020204" pitchFamily="34" charset="0"/>
              <a:buChar char="•"/>
            </a:pPr>
            <a:r>
              <a:rPr lang="es-ES" sz="3200" dirty="0" err="1"/>
              <a:t>Mapping</a:t>
            </a:r>
            <a:r>
              <a:rPr lang="es-ES" sz="3200" dirty="0"/>
              <a:t> Cloud</a:t>
            </a:r>
          </a:p>
          <a:p>
            <a:pPr marL="342900" indent="-342900">
              <a:buFont typeface="Arial" panose="020B0604020202020204" pitchFamily="34" charset="0"/>
              <a:buChar char="•"/>
            </a:pPr>
            <a:endParaRPr lang="es-ES" sz="3200" dirty="0"/>
          </a:p>
          <a:p>
            <a:r>
              <a:rPr lang="es-ES" sz="3200" dirty="0"/>
              <a:t> </a:t>
            </a:r>
            <a:endParaRPr lang="en-GB" sz="3200" dirty="0"/>
          </a:p>
        </p:txBody>
      </p:sp>
      <p:pic>
        <p:nvPicPr>
          <p:cNvPr id="6" name="Content Placeholder 7">
            <a:extLst>
              <a:ext uri="{FF2B5EF4-FFF2-40B4-BE49-F238E27FC236}">
                <a16:creationId xmlns:a16="http://schemas.microsoft.com/office/drawing/2014/main" id="{4E493485-0441-475A-905B-DFF6A2ACF698}"/>
              </a:ext>
            </a:extLst>
          </p:cNvPr>
          <p:cNvPicPr>
            <a:picLocks noGrp="1" noChangeAspect="1"/>
          </p:cNvPicPr>
          <p:nvPr>
            <p:ph sz="half" idx="20"/>
          </p:nvPr>
        </p:nvPicPr>
        <p:blipFill>
          <a:blip r:embed="rId2" cstate="email">
            <a:extLst>
              <a:ext uri="{28A0092B-C50C-407E-A947-70E740481C1C}">
                <a14:useLocalDpi xmlns:a14="http://schemas.microsoft.com/office/drawing/2010/main"/>
              </a:ext>
            </a:extLst>
          </a:blip>
          <a:stretch>
            <a:fillRect/>
          </a:stretch>
        </p:blipFill>
        <p:spPr>
          <a:xfrm>
            <a:off x="4118733" y="519262"/>
            <a:ext cx="7368028" cy="5591061"/>
          </a:xfrm>
          <a:prstGeom prst="rect">
            <a:avLst/>
          </a:prstGeom>
        </p:spPr>
      </p:pic>
    </p:spTree>
    <p:extLst>
      <p:ext uri="{BB962C8B-B14F-4D97-AF65-F5344CB8AC3E}">
        <p14:creationId xmlns:p14="http://schemas.microsoft.com/office/powerpoint/2010/main" val="366890355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1"/>
          </p:nvPr>
        </p:nvSpPr>
        <p:spPr>
          <a:noFill/>
        </p:spPr>
        <p:txBody>
          <a:bodyPr/>
          <a:lstStyle>
            <a:lvl1pPr defTabSz="957263">
              <a:spcBef>
                <a:spcPct val="20000"/>
              </a:spcBef>
              <a:buChar char="•"/>
              <a:defRPr>
                <a:solidFill>
                  <a:srgbClr val="003172"/>
                </a:solidFill>
                <a:latin typeface="Verdana" panose="020B0604030504040204" pitchFamily="34" charset="0"/>
              </a:defRPr>
            </a:lvl1pPr>
            <a:lvl2pPr marL="742950" indent="-285750" defTabSz="957263">
              <a:spcBef>
                <a:spcPct val="20000"/>
              </a:spcBef>
              <a:buClr>
                <a:srgbClr val="4F7EB3"/>
              </a:buClr>
              <a:buChar char="•"/>
              <a:defRPr sz="1500">
                <a:solidFill>
                  <a:srgbClr val="003172"/>
                </a:solidFill>
                <a:latin typeface="Verdana" panose="020B0604030504040204" pitchFamily="34" charset="0"/>
              </a:defRPr>
            </a:lvl2pPr>
            <a:lvl3pPr marL="1143000" indent="-228600" defTabSz="957263">
              <a:spcBef>
                <a:spcPct val="20000"/>
              </a:spcBef>
              <a:buClr>
                <a:srgbClr val="7A9EC5"/>
              </a:buClr>
              <a:buChar char="•"/>
              <a:defRPr sz="1300">
                <a:solidFill>
                  <a:srgbClr val="003172"/>
                </a:solidFill>
                <a:latin typeface="Verdana" panose="020B0604030504040204" pitchFamily="34" charset="0"/>
              </a:defRPr>
            </a:lvl3pPr>
            <a:lvl4pPr marL="1600200" indent="-228600" defTabSz="957263">
              <a:spcBef>
                <a:spcPct val="20000"/>
              </a:spcBef>
              <a:buClr>
                <a:srgbClr val="7A9EC5"/>
              </a:buClr>
              <a:buChar char="•"/>
              <a:defRPr sz="1200">
                <a:solidFill>
                  <a:srgbClr val="003172"/>
                </a:solidFill>
                <a:latin typeface="Verdana" panose="020B0604030504040204" pitchFamily="34" charset="0"/>
              </a:defRPr>
            </a:lvl4pPr>
            <a:lvl5pPr marL="2057400" indent="-228600" defTabSz="957263">
              <a:spcBef>
                <a:spcPct val="20000"/>
              </a:spcBef>
              <a:buClr>
                <a:srgbClr val="7A9EC5"/>
              </a:buClr>
              <a:buChar char="•"/>
              <a:defRPr sz="1000">
                <a:solidFill>
                  <a:srgbClr val="003172"/>
                </a:solidFill>
                <a:latin typeface="Verdana" panose="020B0604030504040204" pitchFamily="34" charset="0"/>
              </a:defRPr>
            </a:lvl5pPr>
            <a:lvl6pPr marL="25146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6pPr>
            <a:lvl7pPr marL="29718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7pPr>
            <a:lvl8pPr marL="34290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8pPr>
            <a:lvl9pPr marL="38862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9pPr>
          </a:lstStyle>
          <a:p>
            <a:pPr>
              <a:spcBef>
                <a:spcPct val="0"/>
              </a:spcBef>
              <a:buFontTx/>
              <a:buNone/>
            </a:pPr>
            <a:r>
              <a:rPr lang="en-US" altLang="en-US"/>
              <a:t>/ </a:t>
            </a:r>
            <a:fld id="{058D2D0A-8376-4774-9DED-5E277DE8D5F6}" type="slidenum">
              <a:rPr lang="en-US" altLang="en-US"/>
              <a:pPr>
                <a:spcBef>
                  <a:spcPct val="0"/>
                </a:spcBef>
                <a:buFontTx/>
                <a:buNone/>
              </a:pPr>
              <a:t>20</a:t>
            </a:fld>
            <a:r>
              <a:rPr lang="en-US" altLang="en-US"/>
              <a:t> /</a:t>
            </a:r>
          </a:p>
        </p:txBody>
      </p:sp>
      <p:sp>
        <p:nvSpPr>
          <p:cNvPr id="12291" name="Rectangle 5"/>
          <p:cNvSpPr>
            <a:spLocks noGrp="1" noChangeArrowheads="1"/>
          </p:cNvSpPr>
          <p:nvPr>
            <p:ph type="title"/>
          </p:nvPr>
        </p:nvSpPr>
        <p:spPr/>
        <p:txBody>
          <a:bodyPr/>
          <a:lstStyle/>
          <a:p>
            <a:pPr eaLnBrk="1" hangingPunct="1"/>
            <a:r>
              <a:rPr lang="nb-NO" altLang="en-US"/>
              <a:t>EM 122 cobertura</a:t>
            </a:r>
            <a:endParaRPr lang="en-US" altLang="en-US"/>
          </a:p>
        </p:txBody>
      </p:sp>
      <p:sp>
        <p:nvSpPr>
          <p:cNvPr id="12292" name="Rectangle 3"/>
          <p:cNvSpPr>
            <a:spLocks noChangeArrowheads="1"/>
          </p:cNvSpPr>
          <p:nvPr/>
        </p:nvSpPr>
        <p:spPr bwMode="auto">
          <a:xfrm>
            <a:off x="1357313" y="4903704"/>
            <a:ext cx="9718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a:solidFill>
                  <a:srgbClr val="003172"/>
                </a:solidFill>
                <a:latin typeface="Verdana" panose="020B0604030504040204" pitchFamily="34" charset="0"/>
              </a:defRPr>
            </a:lvl1pPr>
            <a:lvl2pPr marL="742950" indent="-285750">
              <a:spcBef>
                <a:spcPct val="20000"/>
              </a:spcBef>
              <a:buClr>
                <a:srgbClr val="4F7EB3"/>
              </a:buClr>
              <a:buChar char="•"/>
              <a:defRPr sz="1500">
                <a:solidFill>
                  <a:srgbClr val="003172"/>
                </a:solidFill>
                <a:latin typeface="Verdana" panose="020B0604030504040204" pitchFamily="34" charset="0"/>
              </a:defRPr>
            </a:lvl2pPr>
            <a:lvl3pPr marL="1143000" indent="-228600">
              <a:spcBef>
                <a:spcPct val="20000"/>
              </a:spcBef>
              <a:buClr>
                <a:srgbClr val="7A9EC5"/>
              </a:buClr>
              <a:buChar char="•"/>
              <a:defRPr sz="1300">
                <a:solidFill>
                  <a:srgbClr val="003172"/>
                </a:solidFill>
                <a:latin typeface="Verdana" panose="020B0604030504040204" pitchFamily="34" charset="0"/>
              </a:defRPr>
            </a:lvl3pPr>
            <a:lvl4pPr marL="1600200" indent="-228600">
              <a:spcBef>
                <a:spcPct val="20000"/>
              </a:spcBef>
              <a:buClr>
                <a:srgbClr val="7A9EC5"/>
              </a:buClr>
              <a:buChar char="•"/>
              <a:defRPr sz="1200">
                <a:solidFill>
                  <a:srgbClr val="003172"/>
                </a:solidFill>
                <a:latin typeface="Verdana" panose="020B0604030504040204" pitchFamily="34" charset="0"/>
              </a:defRPr>
            </a:lvl4pPr>
            <a:lvl5pPr marL="2057400" indent="-228600">
              <a:spcBef>
                <a:spcPct val="20000"/>
              </a:spcBef>
              <a:buClr>
                <a:srgbClr val="7A9EC5"/>
              </a:buClr>
              <a:buChar char="•"/>
              <a:defRPr sz="1000">
                <a:solidFill>
                  <a:srgbClr val="003172"/>
                </a:solidFill>
                <a:latin typeface="Verdana" panose="020B0604030504040204" pitchFamily="34" charset="0"/>
              </a:defRPr>
            </a:lvl5pPr>
            <a:lvl6pPr marL="2514600" indent="-228600"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6pPr>
            <a:lvl7pPr marL="2971800" indent="-228600"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7pPr>
            <a:lvl8pPr marL="3429000" indent="-228600"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8pPr>
            <a:lvl9pPr marL="3886200" indent="-228600"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9pPr>
          </a:lstStyle>
          <a:p>
            <a:pPr algn="ctr" eaLnBrk="1" hangingPunct="1">
              <a:spcBef>
                <a:spcPct val="50000"/>
              </a:spcBef>
              <a:buFontTx/>
              <a:buNone/>
            </a:pPr>
            <a:r>
              <a:rPr lang="en-GB" altLang="en-US" sz="1800" dirty="0"/>
              <a:t>Para que la EM302 </a:t>
            </a:r>
            <a:r>
              <a:rPr lang="en-GB" altLang="en-US" sz="1800" dirty="0" err="1"/>
              <a:t>cubra</a:t>
            </a:r>
            <a:r>
              <a:rPr lang="en-GB" altLang="en-US" sz="1800" dirty="0"/>
              <a:t> 288,023 km se </a:t>
            </a:r>
            <a:r>
              <a:rPr lang="en-GB" altLang="en-US" sz="1800" dirty="0" err="1"/>
              <a:t>requiren</a:t>
            </a:r>
            <a:r>
              <a:rPr lang="en-GB" altLang="en-US" sz="1800" dirty="0"/>
              <a:t> 202 </a:t>
            </a:r>
            <a:r>
              <a:rPr lang="en-GB" altLang="en-US" sz="1800" dirty="0" err="1"/>
              <a:t>dias</a:t>
            </a:r>
            <a:r>
              <a:rPr lang="en-GB" altLang="en-US" sz="1800" dirty="0"/>
              <a:t> de </a:t>
            </a:r>
            <a:r>
              <a:rPr lang="en-GB" altLang="en-US" sz="1800" dirty="0" err="1"/>
              <a:t>campaña</a:t>
            </a:r>
            <a:r>
              <a:rPr lang="en-GB" altLang="en-US" sz="1800" dirty="0"/>
              <a:t> </a:t>
            </a:r>
            <a:r>
              <a:rPr lang="en-GB" altLang="en-US" sz="1800" dirty="0" err="1"/>
              <a:t>esto</a:t>
            </a:r>
            <a:r>
              <a:rPr lang="en-GB" altLang="en-US" sz="1800" dirty="0"/>
              <a:t> </a:t>
            </a:r>
            <a:r>
              <a:rPr lang="en-GB" altLang="en-US" sz="1800" dirty="0" err="1"/>
              <a:t>supone</a:t>
            </a:r>
            <a:r>
              <a:rPr lang="en-GB" altLang="en-US" sz="1800" dirty="0"/>
              <a:t> 157 </a:t>
            </a:r>
            <a:r>
              <a:rPr lang="en-GB" altLang="en-US" sz="1800" dirty="0" err="1"/>
              <a:t>días</a:t>
            </a:r>
            <a:r>
              <a:rPr lang="en-GB" altLang="en-US" sz="1800" dirty="0"/>
              <a:t> extra.</a:t>
            </a:r>
          </a:p>
        </p:txBody>
      </p:sp>
      <p:sp>
        <p:nvSpPr>
          <p:cNvPr id="12293" name="Oval 4"/>
          <p:cNvSpPr>
            <a:spLocks noChangeArrowheads="1"/>
          </p:cNvSpPr>
          <p:nvPr/>
        </p:nvSpPr>
        <p:spPr bwMode="auto">
          <a:xfrm>
            <a:off x="8374063" y="3948113"/>
            <a:ext cx="1001712" cy="324594"/>
          </a:xfrm>
          <a:prstGeom prst="ellipse">
            <a:avLst/>
          </a:prstGeom>
          <a:noFill/>
          <a:ln>
            <a:noFill/>
          </a:ln>
          <a:effectLst/>
          <a:extLst>
            <a:ext uri="{909E8E84-426E-40DD-AFC4-6F175D3DCCD1}">
              <a14:hiddenFill xmlns:a14="http://schemas.microsoft.com/office/drawing/2010/main">
                <a:solidFill>
                  <a:srgbClr val="7A9EC5"/>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har char="•"/>
              <a:defRPr>
                <a:solidFill>
                  <a:srgbClr val="003172"/>
                </a:solidFill>
                <a:latin typeface="Verdana" panose="020B0604030504040204" pitchFamily="34" charset="0"/>
              </a:defRPr>
            </a:lvl1pPr>
            <a:lvl2pPr marL="742950" indent="-285750" defTabSz="957263">
              <a:spcBef>
                <a:spcPct val="20000"/>
              </a:spcBef>
              <a:buClr>
                <a:srgbClr val="4F7EB3"/>
              </a:buClr>
              <a:buChar char="•"/>
              <a:defRPr sz="1500">
                <a:solidFill>
                  <a:srgbClr val="003172"/>
                </a:solidFill>
                <a:latin typeface="Verdana" panose="020B0604030504040204" pitchFamily="34" charset="0"/>
              </a:defRPr>
            </a:lvl2pPr>
            <a:lvl3pPr marL="1143000" indent="-228600" defTabSz="957263">
              <a:spcBef>
                <a:spcPct val="20000"/>
              </a:spcBef>
              <a:buClr>
                <a:srgbClr val="7A9EC5"/>
              </a:buClr>
              <a:buChar char="•"/>
              <a:defRPr sz="1300">
                <a:solidFill>
                  <a:srgbClr val="003172"/>
                </a:solidFill>
                <a:latin typeface="Verdana" panose="020B0604030504040204" pitchFamily="34" charset="0"/>
              </a:defRPr>
            </a:lvl3pPr>
            <a:lvl4pPr marL="1600200" indent="-228600" defTabSz="957263">
              <a:spcBef>
                <a:spcPct val="20000"/>
              </a:spcBef>
              <a:buClr>
                <a:srgbClr val="7A9EC5"/>
              </a:buClr>
              <a:buChar char="•"/>
              <a:defRPr sz="1200">
                <a:solidFill>
                  <a:srgbClr val="003172"/>
                </a:solidFill>
                <a:latin typeface="Verdana" panose="020B0604030504040204" pitchFamily="34" charset="0"/>
              </a:defRPr>
            </a:lvl4pPr>
            <a:lvl5pPr marL="2057400" indent="-228600" defTabSz="957263">
              <a:spcBef>
                <a:spcPct val="20000"/>
              </a:spcBef>
              <a:buClr>
                <a:srgbClr val="7A9EC5"/>
              </a:buClr>
              <a:buChar char="•"/>
              <a:defRPr sz="1000">
                <a:solidFill>
                  <a:srgbClr val="003172"/>
                </a:solidFill>
                <a:latin typeface="Verdana" panose="020B0604030504040204" pitchFamily="34" charset="0"/>
              </a:defRPr>
            </a:lvl5pPr>
            <a:lvl6pPr marL="25146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6pPr>
            <a:lvl7pPr marL="29718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7pPr>
            <a:lvl8pPr marL="34290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8pPr>
            <a:lvl9pPr marL="38862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9pPr>
          </a:lstStyle>
          <a:p>
            <a:pPr algn="ctr" eaLnBrk="1" hangingPunct="1">
              <a:spcBef>
                <a:spcPct val="50000"/>
              </a:spcBef>
              <a:buFontTx/>
              <a:buNone/>
            </a:pPr>
            <a:endParaRPr lang="en-GB" altLang="en-US"/>
          </a:p>
        </p:txBody>
      </p:sp>
      <p:sp>
        <p:nvSpPr>
          <p:cNvPr id="12294" name="Oval 6"/>
          <p:cNvSpPr>
            <a:spLocks noChangeArrowheads="1"/>
          </p:cNvSpPr>
          <p:nvPr/>
        </p:nvSpPr>
        <p:spPr bwMode="auto">
          <a:xfrm>
            <a:off x="8374063" y="3903663"/>
            <a:ext cx="1001712" cy="324594"/>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A9EC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har char="•"/>
              <a:defRPr>
                <a:solidFill>
                  <a:srgbClr val="003172"/>
                </a:solidFill>
                <a:latin typeface="Verdana" panose="020B0604030504040204" pitchFamily="34" charset="0"/>
              </a:defRPr>
            </a:lvl1pPr>
            <a:lvl2pPr marL="742950" indent="-285750" defTabSz="957263">
              <a:spcBef>
                <a:spcPct val="20000"/>
              </a:spcBef>
              <a:buClr>
                <a:srgbClr val="4F7EB3"/>
              </a:buClr>
              <a:buChar char="•"/>
              <a:defRPr sz="1500">
                <a:solidFill>
                  <a:srgbClr val="003172"/>
                </a:solidFill>
                <a:latin typeface="Verdana" panose="020B0604030504040204" pitchFamily="34" charset="0"/>
              </a:defRPr>
            </a:lvl2pPr>
            <a:lvl3pPr marL="1143000" indent="-228600" defTabSz="957263">
              <a:spcBef>
                <a:spcPct val="20000"/>
              </a:spcBef>
              <a:buClr>
                <a:srgbClr val="7A9EC5"/>
              </a:buClr>
              <a:buChar char="•"/>
              <a:defRPr sz="1300">
                <a:solidFill>
                  <a:srgbClr val="003172"/>
                </a:solidFill>
                <a:latin typeface="Verdana" panose="020B0604030504040204" pitchFamily="34" charset="0"/>
              </a:defRPr>
            </a:lvl3pPr>
            <a:lvl4pPr marL="1600200" indent="-228600" defTabSz="957263">
              <a:spcBef>
                <a:spcPct val="20000"/>
              </a:spcBef>
              <a:buClr>
                <a:srgbClr val="7A9EC5"/>
              </a:buClr>
              <a:buChar char="•"/>
              <a:defRPr sz="1200">
                <a:solidFill>
                  <a:srgbClr val="003172"/>
                </a:solidFill>
                <a:latin typeface="Verdana" panose="020B0604030504040204" pitchFamily="34" charset="0"/>
              </a:defRPr>
            </a:lvl4pPr>
            <a:lvl5pPr marL="2057400" indent="-228600" defTabSz="957263">
              <a:spcBef>
                <a:spcPct val="20000"/>
              </a:spcBef>
              <a:buClr>
                <a:srgbClr val="7A9EC5"/>
              </a:buClr>
              <a:buChar char="•"/>
              <a:defRPr sz="1000">
                <a:solidFill>
                  <a:srgbClr val="003172"/>
                </a:solidFill>
                <a:latin typeface="Verdana" panose="020B0604030504040204" pitchFamily="34" charset="0"/>
              </a:defRPr>
            </a:lvl5pPr>
            <a:lvl6pPr marL="25146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6pPr>
            <a:lvl7pPr marL="29718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7pPr>
            <a:lvl8pPr marL="34290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8pPr>
            <a:lvl9pPr marL="38862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9pPr>
          </a:lstStyle>
          <a:p>
            <a:pPr algn="ctr" eaLnBrk="1" hangingPunct="1">
              <a:spcBef>
                <a:spcPct val="50000"/>
              </a:spcBef>
              <a:buFontTx/>
              <a:buNone/>
            </a:pPr>
            <a:endParaRPr lang="en-GB" altLang="en-US"/>
          </a:p>
        </p:txBody>
      </p:sp>
      <p:sp>
        <p:nvSpPr>
          <p:cNvPr id="12295" name="Oval 10"/>
          <p:cNvSpPr>
            <a:spLocks noChangeArrowheads="1"/>
          </p:cNvSpPr>
          <p:nvPr/>
        </p:nvSpPr>
        <p:spPr bwMode="auto">
          <a:xfrm>
            <a:off x="9339263" y="3897313"/>
            <a:ext cx="1001712" cy="324594"/>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A9EC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spcBef>
                <a:spcPct val="20000"/>
              </a:spcBef>
              <a:buChar char="•"/>
              <a:defRPr>
                <a:solidFill>
                  <a:srgbClr val="003172"/>
                </a:solidFill>
                <a:latin typeface="Verdana" panose="020B0604030504040204" pitchFamily="34" charset="0"/>
              </a:defRPr>
            </a:lvl1pPr>
            <a:lvl2pPr marL="742950" indent="-285750" defTabSz="957263">
              <a:spcBef>
                <a:spcPct val="20000"/>
              </a:spcBef>
              <a:buClr>
                <a:srgbClr val="4F7EB3"/>
              </a:buClr>
              <a:buChar char="•"/>
              <a:defRPr sz="1500">
                <a:solidFill>
                  <a:srgbClr val="003172"/>
                </a:solidFill>
                <a:latin typeface="Verdana" panose="020B0604030504040204" pitchFamily="34" charset="0"/>
              </a:defRPr>
            </a:lvl2pPr>
            <a:lvl3pPr marL="1143000" indent="-228600" defTabSz="957263">
              <a:spcBef>
                <a:spcPct val="20000"/>
              </a:spcBef>
              <a:buClr>
                <a:srgbClr val="7A9EC5"/>
              </a:buClr>
              <a:buChar char="•"/>
              <a:defRPr sz="1300">
                <a:solidFill>
                  <a:srgbClr val="003172"/>
                </a:solidFill>
                <a:latin typeface="Verdana" panose="020B0604030504040204" pitchFamily="34" charset="0"/>
              </a:defRPr>
            </a:lvl3pPr>
            <a:lvl4pPr marL="1600200" indent="-228600" defTabSz="957263">
              <a:spcBef>
                <a:spcPct val="20000"/>
              </a:spcBef>
              <a:buClr>
                <a:srgbClr val="7A9EC5"/>
              </a:buClr>
              <a:buChar char="•"/>
              <a:defRPr sz="1200">
                <a:solidFill>
                  <a:srgbClr val="003172"/>
                </a:solidFill>
                <a:latin typeface="Verdana" panose="020B0604030504040204" pitchFamily="34" charset="0"/>
              </a:defRPr>
            </a:lvl4pPr>
            <a:lvl5pPr marL="2057400" indent="-228600" defTabSz="957263">
              <a:spcBef>
                <a:spcPct val="20000"/>
              </a:spcBef>
              <a:buClr>
                <a:srgbClr val="7A9EC5"/>
              </a:buClr>
              <a:buChar char="•"/>
              <a:defRPr sz="1000">
                <a:solidFill>
                  <a:srgbClr val="003172"/>
                </a:solidFill>
                <a:latin typeface="Verdana" panose="020B0604030504040204" pitchFamily="34" charset="0"/>
              </a:defRPr>
            </a:lvl5pPr>
            <a:lvl6pPr marL="25146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6pPr>
            <a:lvl7pPr marL="29718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7pPr>
            <a:lvl8pPr marL="34290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8pPr>
            <a:lvl9pPr marL="3886200" indent="-228600" defTabSz="957263" eaLnBrk="0" fontAlgn="base" hangingPunct="0">
              <a:spcBef>
                <a:spcPct val="20000"/>
              </a:spcBef>
              <a:spcAft>
                <a:spcPct val="0"/>
              </a:spcAft>
              <a:buClr>
                <a:srgbClr val="7A9EC5"/>
              </a:buClr>
              <a:buChar char="•"/>
              <a:defRPr sz="1000">
                <a:solidFill>
                  <a:srgbClr val="003172"/>
                </a:solidFill>
                <a:latin typeface="Verdana" panose="020B0604030504040204" pitchFamily="34" charset="0"/>
              </a:defRPr>
            </a:lvl9pPr>
          </a:lstStyle>
          <a:p>
            <a:pPr algn="ctr" eaLnBrk="1" hangingPunct="1">
              <a:spcBef>
                <a:spcPct val="50000"/>
              </a:spcBef>
              <a:buFontTx/>
              <a:buNone/>
            </a:pPr>
            <a:endParaRPr lang="en-GB" altLang="en-US"/>
          </a:p>
        </p:txBody>
      </p:sp>
      <p:pic>
        <p:nvPicPr>
          <p:cNvPr id="1229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5991" y="2046288"/>
            <a:ext cx="10401321" cy="2765424"/>
          </a:xfrm>
          <a:prstGeom prst="rect">
            <a:avLst/>
          </a:prstGeom>
          <a:noFill/>
          <a:ln>
            <a:noFill/>
          </a:ln>
          <a:effectLst/>
          <a:extLst>
            <a:ext uri="{909E8E84-426E-40DD-AFC4-6F175D3DCCD1}">
              <a14:hiddenFill xmlns:a14="http://schemas.microsoft.com/office/drawing/2010/main">
                <a:solidFill>
                  <a:srgbClr val="7A9EC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9313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819506" y="301659"/>
            <a:ext cx="4377307" cy="5908892"/>
          </a:xfrm>
        </p:spPr>
        <p:txBody>
          <a:bodyPr/>
          <a:lstStyle/>
          <a:p>
            <a:endParaRPr lang="nb-NO" dirty="0"/>
          </a:p>
        </p:txBody>
      </p:sp>
      <p:sp>
        <p:nvSpPr>
          <p:cNvPr id="7" name="Subtitle 6"/>
          <p:cNvSpPr>
            <a:spLocks noGrp="1"/>
          </p:cNvSpPr>
          <p:nvPr>
            <p:ph type="subTitle" idx="1"/>
          </p:nvPr>
        </p:nvSpPr>
        <p:spPr>
          <a:xfrm>
            <a:off x="2160840" y="1387609"/>
            <a:ext cx="3694641" cy="215468"/>
          </a:xfrm>
        </p:spPr>
        <p:txBody>
          <a:bodyPr/>
          <a:lstStyle/>
          <a:p>
            <a:r>
              <a:rPr lang="nb-NO" dirty="0"/>
              <a:t>Kongsberg Maritime</a:t>
            </a:r>
          </a:p>
        </p:txBody>
      </p:sp>
      <p:sp>
        <p:nvSpPr>
          <p:cNvPr id="4" name="Date Placeholder 3"/>
          <p:cNvSpPr>
            <a:spLocks noGrp="1"/>
          </p:cNvSpPr>
          <p:nvPr>
            <p:ph type="dt" sz="half" idx="10"/>
          </p:nvPr>
        </p:nvSpPr>
        <p:spPr>
          <a:xfrm>
            <a:off x="2160844" y="6541856"/>
            <a:ext cx="3694641" cy="307777"/>
          </a:xfrm>
        </p:spPr>
        <p:txBody>
          <a:bodyPr/>
          <a:lstStyle/>
          <a:p>
            <a:fld id="{2B7489E5-72CC-4085-8A48-F641872D3FF9}" type="datetime1">
              <a:rPr lang="en-GB" smtClean="0"/>
              <a:t>27/04/2019</a:t>
            </a:fld>
            <a:endParaRPr lang="nb-NO" dirty="0"/>
          </a:p>
        </p:txBody>
      </p:sp>
      <p:sp>
        <p:nvSpPr>
          <p:cNvPr id="9" name="Text Placeholder 8"/>
          <p:cNvSpPr>
            <a:spLocks noGrp="1"/>
          </p:cNvSpPr>
          <p:nvPr>
            <p:ph type="body" sz="quarter" idx="13"/>
          </p:nvPr>
        </p:nvSpPr>
        <p:spPr>
          <a:xfrm>
            <a:off x="3595103" y="500528"/>
            <a:ext cx="826117" cy="829153"/>
          </a:xfrm>
        </p:spPr>
        <p:txBody>
          <a:bodyPr/>
          <a:lstStyle/>
          <a:p>
            <a:endParaRPr lang="nb-NO" dirty="0"/>
          </a:p>
        </p:txBody>
      </p:sp>
      <p:sp>
        <p:nvSpPr>
          <p:cNvPr id="10" name="Subtitle 6">
            <a:extLst>
              <a:ext uri="{FF2B5EF4-FFF2-40B4-BE49-F238E27FC236}">
                <a16:creationId xmlns:a16="http://schemas.microsoft.com/office/drawing/2014/main" id="{F9499376-B4FB-4538-A9C7-C82B02778EB2}"/>
              </a:ext>
            </a:extLst>
          </p:cNvPr>
          <p:cNvSpPr txBox="1">
            <a:spLocks/>
          </p:cNvSpPr>
          <p:nvPr/>
        </p:nvSpPr>
        <p:spPr>
          <a:xfrm>
            <a:off x="1990487" y="3075817"/>
            <a:ext cx="4105513" cy="553998"/>
          </a:xfrm>
          <a:prstGeom prst="rect">
            <a:avLst/>
          </a:prstGeom>
          <a:noFill/>
        </p:spPr>
        <p:txBody>
          <a:bodyPr vert="horz" wrap="square" lIns="0" tIns="0" rIns="0" bIns="0" rtlCol="0" anchor="b" anchorCtr="0">
            <a:spAutoFit/>
          </a:bodyPr>
          <a:lstStyle>
            <a:lvl1pPr marL="0" indent="0" algn="ctr" defTabSz="914446" rtl="0" eaLnBrk="1" latinLnBrk="0" hangingPunct="1">
              <a:lnSpc>
                <a:spcPct val="100000"/>
              </a:lnSpc>
              <a:spcBef>
                <a:spcPts val="2250"/>
              </a:spcBef>
              <a:buSzPct val="80000"/>
              <a:buFont typeface="Wingdings" panose="05000000000000000000" pitchFamily="2" charset="2"/>
              <a:buNone/>
              <a:defRPr sz="1400" kern="1200" cap="all" spc="105" baseline="0">
                <a:solidFill>
                  <a:schemeClr val="bg1"/>
                </a:solidFill>
                <a:latin typeface="Calibri" panose="020F0502020204030204" pitchFamily="34" charset="0"/>
                <a:ea typeface="+mn-ea"/>
                <a:cs typeface="Calibri" panose="020F0502020204030204" pitchFamily="34" charset="0"/>
              </a:defRPr>
            </a:lvl1pPr>
            <a:lvl2pPr marL="457223" indent="0" algn="ctr" defTabSz="914446" rtl="0" eaLnBrk="1" latinLnBrk="0" hangingPunct="1">
              <a:lnSpc>
                <a:spcPct val="100000"/>
              </a:lnSpc>
              <a:spcBef>
                <a:spcPts val="500"/>
              </a:spcBef>
              <a:buSzPct val="120000"/>
              <a:buFont typeface="Calibri Light" panose="020F0302020204030204" pitchFamily="34" charset="0"/>
              <a:buNone/>
              <a:defRPr sz="2000" kern="1200">
                <a:solidFill>
                  <a:srgbClr val="001639"/>
                </a:solidFill>
                <a:latin typeface="+mn-lt"/>
                <a:ea typeface="+mn-ea"/>
                <a:cs typeface="+mn-cs"/>
              </a:defRPr>
            </a:lvl2pPr>
            <a:lvl3pPr marL="914446" indent="0" algn="ctr" defTabSz="914446" rtl="0" eaLnBrk="1" latinLnBrk="0" hangingPunct="1">
              <a:lnSpc>
                <a:spcPct val="100000"/>
              </a:lnSpc>
              <a:spcBef>
                <a:spcPts val="500"/>
              </a:spcBef>
              <a:buSzPct val="120000"/>
              <a:buFont typeface="Calibri Light" panose="020F0302020204030204" pitchFamily="34" charset="0"/>
              <a:buNone/>
              <a:defRPr sz="1800" kern="1200">
                <a:solidFill>
                  <a:srgbClr val="001639"/>
                </a:solidFill>
                <a:latin typeface="+mn-lt"/>
                <a:ea typeface="+mn-ea"/>
                <a:cs typeface="+mn-cs"/>
              </a:defRPr>
            </a:lvl3pPr>
            <a:lvl4pPr marL="1371669"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4pPr>
            <a:lvl5pPr marL="1828891"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AUTONOMY</a:t>
            </a:r>
            <a:endParaRPr lang="en-US" sz="3600" dirty="0"/>
          </a:p>
        </p:txBody>
      </p:sp>
      <p:sp>
        <p:nvSpPr>
          <p:cNvPr id="11" name="Subtitle 6">
            <a:extLst>
              <a:ext uri="{FF2B5EF4-FFF2-40B4-BE49-F238E27FC236}">
                <a16:creationId xmlns:a16="http://schemas.microsoft.com/office/drawing/2014/main" id="{067EEF98-3030-4154-B787-3DF9AF65E130}"/>
              </a:ext>
            </a:extLst>
          </p:cNvPr>
          <p:cNvSpPr txBox="1">
            <a:spLocks/>
          </p:cNvSpPr>
          <p:nvPr/>
        </p:nvSpPr>
        <p:spPr>
          <a:xfrm>
            <a:off x="1990487" y="2771643"/>
            <a:ext cx="4105513" cy="307777"/>
          </a:xfrm>
          <a:prstGeom prst="rect">
            <a:avLst/>
          </a:prstGeom>
          <a:noFill/>
        </p:spPr>
        <p:txBody>
          <a:bodyPr vert="horz" wrap="square" lIns="0" tIns="0" rIns="0" bIns="0" rtlCol="0" anchor="b" anchorCtr="0">
            <a:spAutoFit/>
          </a:bodyPr>
          <a:lstStyle>
            <a:lvl1pPr marL="0" indent="0" algn="ctr" defTabSz="914446" rtl="0" eaLnBrk="1" latinLnBrk="0" hangingPunct="1">
              <a:lnSpc>
                <a:spcPct val="100000"/>
              </a:lnSpc>
              <a:spcBef>
                <a:spcPts val="2250"/>
              </a:spcBef>
              <a:buSzPct val="80000"/>
              <a:buFont typeface="Wingdings" panose="05000000000000000000" pitchFamily="2" charset="2"/>
              <a:buNone/>
              <a:defRPr sz="1400" kern="1200" cap="all" spc="105" baseline="0">
                <a:solidFill>
                  <a:schemeClr val="bg1"/>
                </a:solidFill>
                <a:latin typeface="Calibri" panose="020F0502020204030204" pitchFamily="34" charset="0"/>
                <a:ea typeface="+mn-ea"/>
                <a:cs typeface="Calibri" panose="020F0502020204030204" pitchFamily="34" charset="0"/>
              </a:defRPr>
            </a:lvl1pPr>
            <a:lvl2pPr marL="457223" indent="0" algn="ctr" defTabSz="914446" rtl="0" eaLnBrk="1" latinLnBrk="0" hangingPunct="1">
              <a:lnSpc>
                <a:spcPct val="100000"/>
              </a:lnSpc>
              <a:spcBef>
                <a:spcPts val="500"/>
              </a:spcBef>
              <a:buSzPct val="120000"/>
              <a:buFont typeface="Calibri Light" panose="020F0302020204030204" pitchFamily="34" charset="0"/>
              <a:buNone/>
              <a:defRPr sz="2000" kern="1200">
                <a:solidFill>
                  <a:srgbClr val="001639"/>
                </a:solidFill>
                <a:latin typeface="+mn-lt"/>
                <a:ea typeface="+mn-ea"/>
                <a:cs typeface="+mn-cs"/>
              </a:defRPr>
            </a:lvl2pPr>
            <a:lvl3pPr marL="914446" indent="0" algn="ctr" defTabSz="914446" rtl="0" eaLnBrk="1" latinLnBrk="0" hangingPunct="1">
              <a:lnSpc>
                <a:spcPct val="100000"/>
              </a:lnSpc>
              <a:spcBef>
                <a:spcPts val="500"/>
              </a:spcBef>
              <a:buSzPct val="120000"/>
              <a:buFont typeface="Calibri Light" panose="020F0302020204030204" pitchFamily="34" charset="0"/>
              <a:buNone/>
              <a:defRPr sz="1800" kern="1200">
                <a:solidFill>
                  <a:srgbClr val="001639"/>
                </a:solidFill>
                <a:latin typeface="+mn-lt"/>
                <a:ea typeface="+mn-ea"/>
                <a:cs typeface="+mn-cs"/>
              </a:defRPr>
            </a:lvl3pPr>
            <a:lvl4pPr marL="1371669"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4pPr>
            <a:lvl5pPr marL="1828891"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t>ENHANCE CAPABILITIES</a:t>
            </a:r>
            <a:endParaRPr lang="en-US" sz="2000" dirty="0"/>
          </a:p>
        </p:txBody>
      </p:sp>
    </p:spTree>
    <p:extLst>
      <p:ext uri="{BB962C8B-B14F-4D97-AF65-F5344CB8AC3E}">
        <p14:creationId xmlns:p14="http://schemas.microsoft.com/office/powerpoint/2010/main" val="1113257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Autonomy</a:t>
            </a:r>
          </a:p>
        </p:txBody>
      </p:sp>
      <p:sp>
        <p:nvSpPr>
          <p:cNvPr id="3" name="Content Placeholder 2"/>
          <p:cNvSpPr>
            <a:spLocks noGrp="1"/>
          </p:cNvSpPr>
          <p:nvPr>
            <p:ph sz="half" idx="1"/>
          </p:nvPr>
        </p:nvSpPr>
        <p:spPr/>
        <p:txBody>
          <a:bodyPr/>
          <a:lstStyle/>
          <a:p>
            <a:endParaRPr lang="nb-NO"/>
          </a:p>
        </p:txBody>
      </p:sp>
      <p:sp>
        <p:nvSpPr>
          <p:cNvPr id="4" name="Text Placeholder 3"/>
          <p:cNvSpPr>
            <a:spLocks noGrp="1"/>
          </p:cNvSpPr>
          <p:nvPr>
            <p:ph type="body" sz="quarter" idx="16"/>
          </p:nvPr>
        </p:nvSpPr>
        <p:spPr/>
        <p:txBody>
          <a:bodyPr/>
          <a:lstStyle/>
          <a:p>
            <a:r>
              <a:rPr lang="nb-NO" dirty="0" err="1">
                <a:solidFill>
                  <a:srgbClr val="0070C0"/>
                </a:solidFill>
              </a:rPr>
              <a:t>Improved</a:t>
            </a:r>
            <a:r>
              <a:rPr lang="nb-NO" dirty="0">
                <a:solidFill>
                  <a:srgbClr val="0070C0"/>
                </a:solidFill>
              </a:rPr>
              <a:t> </a:t>
            </a:r>
            <a:r>
              <a:rPr lang="nb-NO" dirty="0" err="1">
                <a:solidFill>
                  <a:srgbClr val="0070C0"/>
                </a:solidFill>
              </a:rPr>
              <a:t>operation</a:t>
            </a:r>
            <a:r>
              <a:rPr lang="nb-NO" dirty="0">
                <a:solidFill>
                  <a:srgbClr val="0070C0"/>
                </a:solidFill>
              </a:rPr>
              <a:t> and </a:t>
            </a:r>
            <a:r>
              <a:rPr lang="nb-NO" dirty="0" err="1">
                <a:solidFill>
                  <a:srgbClr val="0070C0"/>
                </a:solidFill>
              </a:rPr>
              <a:t>safety</a:t>
            </a:r>
            <a:r>
              <a:rPr lang="nb-NO" dirty="0">
                <a:solidFill>
                  <a:srgbClr val="0070C0"/>
                </a:solidFill>
              </a:rPr>
              <a:t> at </a:t>
            </a:r>
            <a:r>
              <a:rPr lang="nb-NO" dirty="0" err="1">
                <a:solidFill>
                  <a:srgbClr val="0070C0"/>
                </a:solidFill>
              </a:rPr>
              <a:t>lower</a:t>
            </a:r>
            <a:r>
              <a:rPr lang="nb-NO" dirty="0">
                <a:solidFill>
                  <a:srgbClr val="0070C0"/>
                </a:solidFill>
              </a:rPr>
              <a:t> </a:t>
            </a:r>
            <a:r>
              <a:rPr lang="nb-NO" dirty="0" err="1">
                <a:solidFill>
                  <a:srgbClr val="0070C0"/>
                </a:solidFill>
              </a:rPr>
              <a:t>cost</a:t>
            </a:r>
            <a:endParaRPr lang="nb-NO" dirty="0"/>
          </a:p>
        </p:txBody>
      </p:sp>
      <p:sp>
        <p:nvSpPr>
          <p:cNvPr id="5" name="Slide Number Placeholder 4"/>
          <p:cNvSpPr>
            <a:spLocks noGrp="1"/>
          </p:cNvSpPr>
          <p:nvPr>
            <p:ph type="sldNum" sz="quarter" idx="18"/>
          </p:nvPr>
        </p:nvSpPr>
        <p:spPr/>
        <p:txBody>
          <a:bodyPr/>
          <a:lstStyle/>
          <a:p>
            <a:fld id="{7A3F00B2-786C-401B-9EB3-42A9D0DD4A9F}" type="slidenum">
              <a:rPr lang="nb-NO" smtClean="0"/>
              <a:pPr/>
              <a:t>22</a:t>
            </a:fld>
            <a:endParaRPr lang="nb-NO" dirty="0"/>
          </a:p>
        </p:txBody>
      </p:sp>
      <p:pic>
        <p:nvPicPr>
          <p:cNvPr id="7" name="Picture 6">
            <a:extLst>
              <a:ext uri="{FF2B5EF4-FFF2-40B4-BE49-F238E27FC236}">
                <a16:creationId xmlns:a16="http://schemas.microsoft.com/office/drawing/2014/main" id="{06CEE556-FF9E-4757-9FA6-B09E01EB28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10382" y="1460272"/>
            <a:ext cx="7946813" cy="4854279"/>
          </a:xfrm>
          <a:prstGeom prst="rect">
            <a:avLst/>
          </a:prstGeom>
        </p:spPr>
      </p:pic>
    </p:spTree>
    <p:extLst>
      <p:ext uri="{BB962C8B-B14F-4D97-AF65-F5344CB8AC3E}">
        <p14:creationId xmlns:p14="http://schemas.microsoft.com/office/powerpoint/2010/main" val="287013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2">
            <a:extLst>
              <a:ext uri="{FF2B5EF4-FFF2-40B4-BE49-F238E27FC236}">
                <a16:creationId xmlns:a16="http://schemas.microsoft.com/office/drawing/2014/main" id="{FC4B9540-F02D-4672-BFAC-24C9789C0E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36459"/>
            <a:ext cx="12192000" cy="6858002"/>
          </a:xfrm>
          <a:prstGeom prst="rect">
            <a:avLst/>
          </a:prstGeom>
        </p:spPr>
      </p:pic>
      <p:sp>
        <p:nvSpPr>
          <p:cNvPr id="3" name="Title 2"/>
          <p:cNvSpPr>
            <a:spLocks noGrp="1"/>
          </p:cNvSpPr>
          <p:nvPr>
            <p:ph type="title" idx="4294967295"/>
          </p:nvPr>
        </p:nvSpPr>
        <p:spPr>
          <a:xfrm>
            <a:off x="-1838227" y="5262382"/>
            <a:ext cx="10180638" cy="508000"/>
          </a:xfrm>
        </p:spPr>
        <p:txBody>
          <a:bodyPr/>
          <a:lstStyle/>
          <a:p>
            <a:r>
              <a:rPr lang="nb-NO" dirty="0">
                <a:solidFill>
                  <a:schemeClr val="bg1"/>
                </a:solidFill>
              </a:rPr>
              <a:t>MARITIME BROADBAND RADIO</a:t>
            </a:r>
          </a:p>
        </p:txBody>
      </p:sp>
    </p:spTree>
    <p:extLst>
      <p:ext uri="{BB962C8B-B14F-4D97-AF65-F5344CB8AC3E}">
        <p14:creationId xmlns:p14="http://schemas.microsoft.com/office/powerpoint/2010/main" val="2751474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6898" y="1129347"/>
            <a:ext cx="10034076" cy="5644168"/>
          </a:xfrm>
          <a:prstGeom prst="rect">
            <a:avLst/>
          </a:prstGeom>
        </p:spPr>
      </p:pic>
      <p:pic>
        <p:nvPicPr>
          <p:cNvPr id="23" name="Picture 6" descr="http://www.mindef.gov.sg/navy/careers/static/img/assets/v2/5a.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38" y="870743"/>
            <a:ext cx="4692884" cy="17501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5383" y="520294"/>
            <a:ext cx="10181231" cy="424732"/>
          </a:xfrm>
        </p:spPr>
        <p:txBody>
          <a:bodyPr/>
          <a:lstStyle/>
          <a:p>
            <a:r>
              <a:rPr lang="nb-NO" dirty="0" err="1">
                <a:solidFill>
                  <a:schemeClr val="tx1"/>
                </a:solidFill>
              </a:rPr>
              <a:t>Operativa</a:t>
            </a:r>
            <a:r>
              <a:rPr lang="nb-NO" dirty="0">
                <a:solidFill>
                  <a:schemeClr val="tx1"/>
                </a:solidFill>
              </a:rPr>
              <a:t> </a:t>
            </a:r>
            <a:r>
              <a:rPr lang="nb-NO" dirty="0" err="1">
                <a:solidFill>
                  <a:schemeClr val="tx1"/>
                </a:solidFill>
              </a:rPr>
              <a:t>comun</a:t>
            </a:r>
            <a:r>
              <a:rPr lang="nb-NO" dirty="0">
                <a:solidFill>
                  <a:schemeClr val="tx1"/>
                </a:solidFill>
              </a:rPr>
              <a:t> en tempo real, </a:t>
            </a:r>
            <a:r>
              <a:rPr lang="nb-NO" dirty="0" err="1">
                <a:solidFill>
                  <a:schemeClr val="tx1"/>
                </a:solidFill>
              </a:rPr>
              <a:t>anywhere</a:t>
            </a:r>
            <a:r>
              <a:rPr lang="nb-NO" dirty="0">
                <a:solidFill>
                  <a:schemeClr val="tx1"/>
                </a:solidFill>
              </a:rPr>
              <a:t>!</a:t>
            </a:r>
            <a:endParaRPr lang="en-US" dirty="0">
              <a:solidFill>
                <a:schemeClr val="tx1"/>
              </a:solidFill>
            </a:endParaRPr>
          </a:p>
        </p:txBody>
      </p:sp>
      <p:sp>
        <p:nvSpPr>
          <p:cNvPr id="4" name="Text Placeholder 3"/>
          <p:cNvSpPr>
            <a:spLocks noGrp="1"/>
          </p:cNvSpPr>
          <p:nvPr>
            <p:ph type="body" sz="quarter" idx="22"/>
          </p:nvPr>
        </p:nvSpPr>
        <p:spPr>
          <a:xfrm>
            <a:off x="0" y="6395999"/>
            <a:ext cx="2159438" cy="161962"/>
          </a:xfrm>
        </p:spPr>
        <p:txBody>
          <a:bodyPr/>
          <a:lstStyle/>
          <a:p>
            <a:endParaRPr lang="en-US"/>
          </a:p>
        </p:txBody>
      </p:sp>
      <p:sp>
        <p:nvSpPr>
          <p:cNvPr id="5" name="Date Placeholder 4"/>
          <p:cNvSpPr>
            <a:spLocks noGrp="1"/>
          </p:cNvSpPr>
          <p:nvPr>
            <p:ph type="dt" sz="half" idx="2"/>
          </p:nvPr>
        </p:nvSpPr>
        <p:spPr>
          <a:xfrm>
            <a:off x="3585655" y="6399660"/>
            <a:ext cx="1244004" cy="143630"/>
          </a:xfrm>
        </p:spPr>
        <p:txBody>
          <a:bodyPr/>
          <a:lstStyle/>
          <a:p>
            <a:fld id="{224B7939-B760-4D13-8F17-9F52E2A65C31}" type="datetime1">
              <a:rPr lang="nb-NO" smtClean="0"/>
              <a:pPr/>
              <a:t>27.04.2019</a:t>
            </a:fld>
            <a:endParaRPr lang="en-GB" dirty="0"/>
          </a:p>
        </p:txBody>
      </p:sp>
      <p:sp>
        <p:nvSpPr>
          <p:cNvPr id="6" name="Footer Placeholder 5"/>
          <p:cNvSpPr>
            <a:spLocks noGrp="1"/>
          </p:cNvSpPr>
          <p:nvPr>
            <p:ph type="ftr" sz="quarter" idx="3"/>
          </p:nvPr>
        </p:nvSpPr>
        <p:spPr/>
        <p:txBody>
          <a:bodyPr/>
          <a:lstStyle/>
          <a:p>
            <a:r>
              <a:rPr lang="en-US"/>
              <a:t>WORLD CLASS - through people, technology and dedication</a:t>
            </a:r>
            <a:endParaRPr lang="en-GB" dirty="0"/>
          </a:p>
        </p:txBody>
      </p:sp>
      <p:sp>
        <p:nvSpPr>
          <p:cNvPr id="7" name="Slide Number Placeholder 6"/>
          <p:cNvSpPr>
            <a:spLocks noGrp="1"/>
          </p:cNvSpPr>
          <p:nvPr>
            <p:ph type="sldNum" sz="quarter" idx="4"/>
          </p:nvPr>
        </p:nvSpPr>
        <p:spPr/>
        <p:txBody>
          <a:bodyPr/>
          <a:lstStyle/>
          <a:p>
            <a:r>
              <a:rPr lang="en-GB"/>
              <a:t>Page </a:t>
            </a:r>
            <a:fld id="{024B331B-EC80-4993-B848-09EE40C61000}" type="slidenum">
              <a:rPr lang="en-GB" smtClean="0"/>
              <a:pPr/>
              <a:t>24</a:t>
            </a:fld>
            <a:endParaRPr lang="en-GB" dirty="0"/>
          </a:p>
        </p:txBody>
      </p:sp>
      <p:pic>
        <p:nvPicPr>
          <p:cNvPr id="7170" name="Picture 2" descr="http://www.m-ribs.eu/wp-content/uploads/usv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016" y="3523982"/>
            <a:ext cx="2667389" cy="16004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864" y="4952999"/>
            <a:ext cx="3578331" cy="741849"/>
          </a:xfrm>
          <a:prstGeom prst="rect">
            <a:avLst/>
          </a:prstGeom>
        </p:spPr>
      </p:pic>
      <p:pic>
        <p:nvPicPr>
          <p:cNvPr id="7174" name="Picture 6" descr="http://www.naval-technology.com/projects/7202/images/143488/large/3-imag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81887" y="4117174"/>
            <a:ext cx="3749263" cy="22558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cessna.txtav.com/~/media/images/aircraft/citation/slideshow-citation.ashx"/>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62455" y="1329413"/>
            <a:ext cx="4623552" cy="139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82917" y="2265067"/>
            <a:ext cx="2016224" cy="379656"/>
          </a:xfrm>
          <a:prstGeom prst="rect">
            <a:avLst/>
          </a:prstGeom>
          <a:noFill/>
        </p:spPr>
        <p:txBody>
          <a:bodyPr wrap="square" rtlCol="0">
            <a:spAutoFit/>
          </a:bodyPr>
          <a:lstStyle/>
          <a:p>
            <a:pPr algn="ctr"/>
            <a:r>
              <a:rPr lang="nb-NO" sz="1867" dirty="0" err="1"/>
              <a:t>Vessel</a:t>
            </a:r>
            <a:endParaRPr lang="en-US" sz="1867" dirty="0"/>
          </a:p>
        </p:txBody>
      </p:sp>
      <p:sp>
        <p:nvSpPr>
          <p:cNvPr id="19" name="TextBox 18"/>
          <p:cNvSpPr txBox="1"/>
          <p:nvPr/>
        </p:nvSpPr>
        <p:spPr>
          <a:xfrm>
            <a:off x="882917" y="3458895"/>
            <a:ext cx="2016224" cy="379656"/>
          </a:xfrm>
          <a:prstGeom prst="rect">
            <a:avLst/>
          </a:prstGeom>
          <a:noFill/>
        </p:spPr>
        <p:txBody>
          <a:bodyPr wrap="square" rtlCol="0">
            <a:spAutoFit/>
          </a:bodyPr>
          <a:lstStyle/>
          <a:p>
            <a:pPr algn="ctr"/>
            <a:r>
              <a:rPr lang="en-US" sz="1867" dirty="0"/>
              <a:t>RIB</a:t>
            </a:r>
          </a:p>
        </p:txBody>
      </p:sp>
      <p:sp>
        <p:nvSpPr>
          <p:cNvPr id="20" name="TextBox 19"/>
          <p:cNvSpPr txBox="1"/>
          <p:nvPr/>
        </p:nvSpPr>
        <p:spPr>
          <a:xfrm>
            <a:off x="717077" y="5751999"/>
            <a:ext cx="2016224" cy="379656"/>
          </a:xfrm>
          <a:prstGeom prst="rect">
            <a:avLst/>
          </a:prstGeom>
          <a:noFill/>
        </p:spPr>
        <p:txBody>
          <a:bodyPr wrap="square" rtlCol="0">
            <a:spAutoFit/>
          </a:bodyPr>
          <a:lstStyle/>
          <a:p>
            <a:pPr algn="ctr"/>
            <a:r>
              <a:rPr lang="nb-NO" sz="1867" dirty="0"/>
              <a:t>UUV</a:t>
            </a:r>
            <a:endParaRPr lang="en-US" sz="1867" dirty="0"/>
          </a:p>
        </p:txBody>
      </p:sp>
      <p:sp>
        <p:nvSpPr>
          <p:cNvPr id="21" name="TextBox 20"/>
          <p:cNvSpPr txBox="1"/>
          <p:nvPr/>
        </p:nvSpPr>
        <p:spPr>
          <a:xfrm>
            <a:off x="9266432" y="5916265"/>
            <a:ext cx="2016224" cy="379656"/>
          </a:xfrm>
          <a:prstGeom prst="rect">
            <a:avLst/>
          </a:prstGeom>
          <a:noFill/>
        </p:spPr>
        <p:txBody>
          <a:bodyPr wrap="square" rtlCol="0">
            <a:spAutoFit/>
          </a:bodyPr>
          <a:lstStyle/>
          <a:p>
            <a:pPr algn="ctr"/>
            <a:r>
              <a:rPr lang="nb-NO" sz="1867" dirty="0"/>
              <a:t>UAV</a:t>
            </a:r>
            <a:endParaRPr lang="en-US" sz="1867" dirty="0"/>
          </a:p>
        </p:txBody>
      </p:sp>
      <p:sp>
        <p:nvSpPr>
          <p:cNvPr id="22" name="TextBox 21"/>
          <p:cNvSpPr txBox="1"/>
          <p:nvPr/>
        </p:nvSpPr>
        <p:spPr>
          <a:xfrm>
            <a:off x="8911231" y="3109099"/>
            <a:ext cx="2016224" cy="379656"/>
          </a:xfrm>
          <a:prstGeom prst="rect">
            <a:avLst/>
          </a:prstGeom>
          <a:noFill/>
        </p:spPr>
        <p:txBody>
          <a:bodyPr wrap="square" rtlCol="0">
            <a:spAutoFit/>
          </a:bodyPr>
          <a:lstStyle/>
          <a:p>
            <a:pPr algn="ctr"/>
            <a:r>
              <a:rPr lang="nb-NO" sz="1867" dirty="0"/>
              <a:t>Aircraft</a:t>
            </a:r>
            <a:endParaRPr lang="en-US" sz="1867" dirty="0"/>
          </a:p>
        </p:txBody>
      </p:sp>
      <p:pic>
        <p:nvPicPr>
          <p:cNvPr id="25" name="Picture 4" descr="http://static.wixstatic.com/media/4b413f_10f6cd68f82a4c689aa696a0fe448218.png_srz_450_130_85_22_0.50_1.20_0.00_png_srz"/>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2257" y="2388588"/>
            <a:ext cx="4627556" cy="13368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90884" y="4724745"/>
            <a:ext cx="2016224" cy="379656"/>
          </a:xfrm>
          <a:prstGeom prst="rect">
            <a:avLst/>
          </a:prstGeom>
          <a:noFill/>
        </p:spPr>
        <p:txBody>
          <a:bodyPr wrap="square" rtlCol="0">
            <a:spAutoFit/>
          </a:bodyPr>
          <a:lstStyle/>
          <a:p>
            <a:pPr algn="ctr"/>
            <a:r>
              <a:rPr lang="nb-NO" sz="1867" dirty="0"/>
              <a:t>ASV</a:t>
            </a:r>
            <a:endParaRPr lang="en-US" sz="1867" dirty="0"/>
          </a:p>
        </p:txBody>
      </p:sp>
    </p:spTree>
    <p:extLst>
      <p:ext uri="{BB962C8B-B14F-4D97-AF65-F5344CB8AC3E}">
        <p14:creationId xmlns:p14="http://schemas.microsoft.com/office/powerpoint/2010/main" val="2853316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kola tesla"/>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28182" y="0"/>
            <a:ext cx="4464509" cy="68275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23669" y="834708"/>
            <a:ext cx="13574975" cy="831125"/>
          </a:xfrm>
        </p:spPr>
        <p:txBody>
          <a:bodyPr/>
          <a:lstStyle/>
          <a:p>
            <a:r>
              <a:rPr lang="en-US" sz="2667" dirty="0"/>
              <a:t>A brief history of Radio controlled Boat</a:t>
            </a:r>
            <a:br>
              <a:rPr lang="en-US" sz="2667" dirty="0">
                <a:solidFill>
                  <a:schemeClr val="bg1"/>
                </a:solidFill>
              </a:rPr>
            </a:br>
            <a:endParaRPr lang="en-US" sz="2667" dirty="0">
              <a:solidFill>
                <a:schemeClr val="bg1"/>
              </a:solidFill>
            </a:endParaRPr>
          </a:p>
        </p:txBody>
      </p:sp>
      <p:sp>
        <p:nvSpPr>
          <p:cNvPr id="333" name="Text Placeholder 332"/>
          <p:cNvSpPr>
            <a:spLocks noGrp="1"/>
          </p:cNvSpPr>
          <p:nvPr>
            <p:ph type="body" sz="quarter" idx="22"/>
          </p:nvPr>
        </p:nvSpPr>
        <p:spPr/>
        <p:txBody>
          <a:bodyPr/>
          <a:lstStyle/>
          <a:p>
            <a:endParaRPr lang="en-US"/>
          </a:p>
        </p:txBody>
      </p:sp>
      <p:sp>
        <p:nvSpPr>
          <p:cNvPr id="6" name="Date Placeholder 5"/>
          <p:cNvSpPr>
            <a:spLocks noGrp="1"/>
          </p:cNvSpPr>
          <p:nvPr>
            <p:ph type="dt" sz="half" idx="2"/>
          </p:nvPr>
        </p:nvSpPr>
        <p:spPr/>
        <p:txBody>
          <a:bodyPr/>
          <a:lstStyle/>
          <a:p>
            <a:fld id="{224B7939-B760-4D13-8F17-9F52E2A65C31}" type="datetime1">
              <a:rPr lang="nb-NO" smtClean="0">
                <a:solidFill>
                  <a:prstClr val="black">
                    <a:tint val="75000"/>
                  </a:prstClr>
                </a:solidFill>
              </a:rPr>
              <a:pPr/>
              <a:t>27.04.2019</a:t>
            </a:fld>
            <a:endParaRPr lang="en-GB" dirty="0">
              <a:solidFill>
                <a:prstClr val="black">
                  <a:tint val="75000"/>
                </a:prstClr>
              </a:solidFill>
            </a:endParaRPr>
          </a:p>
        </p:txBody>
      </p:sp>
      <p:sp>
        <p:nvSpPr>
          <p:cNvPr id="7" name="Slide Number Placeholder 6"/>
          <p:cNvSpPr>
            <a:spLocks noGrp="1"/>
          </p:cNvSpPr>
          <p:nvPr>
            <p:ph type="sldNum" sz="quarter" idx="4"/>
          </p:nvPr>
        </p:nvSpPr>
        <p:spPr/>
        <p:txBody>
          <a:bodyPr/>
          <a:lstStyle/>
          <a:p>
            <a:r>
              <a:rPr lang="en-GB">
                <a:solidFill>
                  <a:prstClr val="black">
                    <a:tint val="75000"/>
                  </a:prstClr>
                </a:solidFill>
              </a:rPr>
              <a:t>Page </a:t>
            </a:r>
            <a:fld id="{024B331B-EC80-4993-B848-09EE40C61000}" type="slidenum">
              <a:rPr lang="en-GB" smtClean="0">
                <a:solidFill>
                  <a:prstClr val="black">
                    <a:tint val="75000"/>
                  </a:prstClr>
                </a:solidFill>
              </a:rPr>
              <a:pPr/>
              <a:t>25</a:t>
            </a:fld>
            <a:endParaRPr lang="en-GB" dirty="0">
              <a:solidFill>
                <a:prstClr val="black">
                  <a:tint val="75000"/>
                </a:prstClr>
              </a:solidFill>
            </a:endParaRPr>
          </a:p>
        </p:txBody>
      </p:sp>
      <p:sp>
        <p:nvSpPr>
          <p:cNvPr id="8" name="Footer Placeholder 7"/>
          <p:cNvSpPr>
            <a:spLocks noGrp="1"/>
          </p:cNvSpPr>
          <p:nvPr>
            <p:ph type="ftr" sz="quarter" idx="3"/>
          </p:nvPr>
        </p:nvSpPr>
        <p:spPr/>
        <p:txBody>
          <a:bodyPr/>
          <a:lstStyle/>
          <a:p>
            <a:r>
              <a:rPr lang="en-US">
                <a:solidFill>
                  <a:prstClr val="black">
                    <a:tint val="75000"/>
                  </a:prstClr>
                </a:solidFill>
              </a:rPr>
              <a:t>WORLD CLASS - through people, technology and dedication</a:t>
            </a:r>
            <a:endParaRPr lang="en-GB" dirty="0">
              <a:solidFill>
                <a:prstClr val="black">
                  <a:tint val="75000"/>
                </a:prstClr>
              </a:solidFill>
            </a:endParaRPr>
          </a:p>
        </p:txBody>
      </p:sp>
      <p:pic>
        <p:nvPicPr>
          <p:cNvPr id="23" name="Picture 8" descr="https://upload.wikimedia.org/wikipedia/commons/3/30/Tesla_boa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9225" y="1414100"/>
            <a:ext cx="3001280" cy="450192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p:cNvSpPr txBox="1">
            <a:spLocks noChangeArrowheads="1"/>
          </p:cNvSpPr>
          <p:nvPr/>
        </p:nvSpPr>
        <p:spPr bwMode="auto">
          <a:xfrm>
            <a:off x="-25785" y="2372883"/>
            <a:ext cx="5040719" cy="370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spcBef>
                <a:spcPct val="20000"/>
              </a:spcBef>
              <a:buFont typeface="Arial" panose="020B0604020202020204" pitchFamily="34" charset="0"/>
              <a:buChar char="•"/>
              <a:defRPr>
                <a:solidFill>
                  <a:schemeClr val="tx1"/>
                </a:solidFill>
                <a:latin typeface="Arial" panose="020B0604020202020204" pitchFamily="34" charset="0"/>
              </a:defRPr>
            </a:lvl1pPr>
            <a:lvl2pPr marL="544513" indent="-284163">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838179" lvl="2" indent="0">
              <a:buNone/>
              <a:defRPr/>
            </a:pPr>
            <a:r>
              <a:rPr lang="en-US" altLang="en-US" sz="1867" dirty="0"/>
              <a:t>Tether-less control made its first appearance in the 19</a:t>
            </a:r>
            <a:r>
              <a:rPr lang="en-US" altLang="en-US" sz="1867" baseline="30000" dirty="0"/>
              <a:t>th</a:t>
            </a:r>
            <a:r>
              <a:rPr lang="en-US" altLang="en-US" sz="1867" dirty="0"/>
              <a:t> Century</a:t>
            </a:r>
          </a:p>
          <a:p>
            <a:pPr marL="838179" lvl="2" indent="0">
              <a:buNone/>
              <a:defRPr/>
            </a:pPr>
            <a:endParaRPr lang="en-US" altLang="en-US" sz="1867" dirty="0"/>
          </a:p>
          <a:p>
            <a:pPr marL="1079473" lvl="2" indent="-241294">
              <a:defRPr/>
            </a:pPr>
            <a:r>
              <a:rPr lang="en-US" altLang="en-US" sz="1600" dirty="0"/>
              <a:t>Nikola Tesla demonstrated a remote controlled boat during an exhibition at Madison Square Gardens in 1898</a:t>
            </a:r>
          </a:p>
          <a:p>
            <a:pPr marL="1079473" lvl="2" indent="-241294">
              <a:defRPr/>
            </a:pPr>
            <a:endParaRPr lang="en-US" altLang="en-US" sz="1600" dirty="0"/>
          </a:p>
          <a:p>
            <a:pPr marL="1079473" lvl="2" indent="-241294">
              <a:defRPr/>
            </a:pPr>
            <a:r>
              <a:rPr lang="en-US" altLang="en-US" sz="1600" dirty="0"/>
              <a:t>In typical Tesla style, he convinced the audience they could control it with their thoughts!</a:t>
            </a:r>
          </a:p>
          <a:p>
            <a:pPr marL="1079473" lvl="2" indent="-241294">
              <a:defRPr/>
            </a:pPr>
            <a:endParaRPr lang="en-US" altLang="en-US" sz="1600" dirty="0"/>
          </a:p>
          <a:p>
            <a:pPr marL="1079473" lvl="2" indent="-241294">
              <a:defRPr/>
            </a:pPr>
            <a:r>
              <a:rPr lang="en-US" altLang="en-US" sz="1600" dirty="0"/>
              <a:t>This was before the Radio was invented by Marconi brothers ? </a:t>
            </a:r>
          </a:p>
        </p:txBody>
      </p:sp>
    </p:spTree>
    <p:extLst>
      <p:ext uri="{BB962C8B-B14F-4D97-AF65-F5344CB8AC3E}">
        <p14:creationId xmlns:p14="http://schemas.microsoft.com/office/powerpoint/2010/main" val="46890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02419" y="309163"/>
            <a:ext cx="753187" cy="719571"/>
          </a:xfrm>
          <a:prstGeom prst="rect">
            <a:avLst/>
          </a:prstGeom>
        </p:spPr>
      </p:pic>
      <p:sp>
        <p:nvSpPr>
          <p:cNvPr id="2" name="Title 1"/>
          <p:cNvSpPr>
            <a:spLocks noGrp="1"/>
          </p:cNvSpPr>
          <p:nvPr>
            <p:ph type="title"/>
          </p:nvPr>
        </p:nvSpPr>
        <p:spPr>
          <a:xfrm>
            <a:off x="953743" y="693695"/>
            <a:ext cx="13574975" cy="461729"/>
          </a:xfrm>
        </p:spPr>
        <p:txBody>
          <a:bodyPr/>
          <a:lstStyle/>
          <a:p>
            <a:r>
              <a:rPr lang="en-US" sz="2667" dirty="0"/>
              <a:t>Kongsberg Maritime and AUVs, 26 years of development</a:t>
            </a:r>
          </a:p>
        </p:txBody>
      </p:sp>
      <p:sp>
        <p:nvSpPr>
          <p:cNvPr id="333" name="Text Placeholder 332"/>
          <p:cNvSpPr>
            <a:spLocks noGrp="1"/>
          </p:cNvSpPr>
          <p:nvPr>
            <p:ph type="body" sz="quarter" idx="22"/>
          </p:nvPr>
        </p:nvSpPr>
        <p:spPr/>
        <p:txBody>
          <a:bodyPr/>
          <a:lstStyle/>
          <a:p>
            <a:endParaRPr lang="en-US"/>
          </a:p>
        </p:txBody>
      </p:sp>
      <p:sp>
        <p:nvSpPr>
          <p:cNvPr id="6" name="Date Placeholder 5"/>
          <p:cNvSpPr>
            <a:spLocks noGrp="1"/>
          </p:cNvSpPr>
          <p:nvPr>
            <p:ph type="dt" sz="half" idx="2"/>
          </p:nvPr>
        </p:nvSpPr>
        <p:spPr/>
        <p:txBody>
          <a:bodyPr/>
          <a:lstStyle/>
          <a:p>
            <a:fld id="{224B7939-B760-4D13-8F17-9F52E2A65C31}" type="datetime1">
              <a:rPr lang="nb-NO" smtClean="0">
                <a:solidFill>
                  <a:prstClr val="black">
                    <a:tint val="75000"/>
                  </a:prstClr>
                </a:solidFill>
              </a:rPr>
              <a:pPr/>
              <a:t>27.04.2019</a:t>
            </a:fld>
            <a:endParaRPr lang="en-GB" dirty="0">
              <a:solidFill>
                <a:prstClr val="black">
                  <a:tint val="75000"/>
                </a:prstClr>
              </a:solidFill>
            </a:endParaRPr>
          </a:p>
        </p:txBody>
      </p:sp>
      <p:sp>
        <p:nvSpPr>
          <p:cNvPr id="7" name="Slide Number Placeholder 6"/>
          <p:cNvSpPr>
            <a:spLocks noGrp="1"/>
          </p:cNvSpPr>
          <p:nvPr>
            <p:ph type="sldNum" sz="quarter" idx="4"/>
          </p:nvPr>
        </p:nvSpPr>
        <p:spPr/>
        <p:txBody>
          <a:bodyPr/>
          <a:lstStyle/>
          <a:p>
            <a:r>
              <a:rPr lang="en-GB">
                <a:solidFill>
                  <a:prstClr val="black">
                    <a:tint val="75000"/>
                  </a:prstClr>
                </a:solidFill>
              </a:rPr>
              <a:t>Page </a:t>
            </a:r>
            <a:fld id="{024B331B-EC80-4993-B848-09EE40C61000}" type="slidenum">
              <a:rPr lang="en-GB" smtClean="0">
                <a:solidFill>
                  <a:prstClr val="black">
                    <a:tint val="75000"/>
                  </a:prstClr>
                </a:solidFill>
              </a:rPr>
              <a:pPr/>
              <a:t>26</a:t>
            </a:fld>
            <a:endParaRPr lang="en-GB" dirty="0">
              <a:solidFill>
                <a:prstClr val="black">
                  <a:tint val="75000"/>
                </a:prstClr>
              </a:solidFill>
            </a:endParaRPr>
          </a:p>
        </p:txBody>
      </p:sp>
      <p:sp>
        <p:nvSpPr>
          <p:cNvPr id="8" name="Footer Placeholder 7"/>
          <p:cNvSpPr>
            <a:spLocks noGrp="1"/>
          </p:cNvSpPr>
          <p:nvPr>
            <p:ph type="ftr" sz="quarter" idx="3"/>
          </p:nvPr>
        </p:nvSpPr>
        <p:spPr/>
        <p:txBody>
          <a:bodyPr/>
          <a:lstStyle/>
          <a:p>
            <a:r>
              <a:rPr lang="en-US">
                <a:solidFill>
                  <a:prstClr val="black">
                    <a:tint val="75000"/>
                  </a:prstClr>
                </a:solidFill>
              </a:rPr>
              <a:t>WORLD CLASS - through people, technology and dedication</a:t>
            </a:r>
            <a:endParaRPr lang="en-GB" dirty="0">
              <a:solidFill>
                <a:prstClr val="black">
                  <a:tint val="75000"/>
                </a:prstClr>
              </a:solidFill>
            </a:endParaRPr>
          </a:p>
        </p:txBody>
      </p:sp>
      <p:sp>
        <p:nvSpPr>
          <p:cNvPr id="22" name="Rectangle 3"/>
          <p:cNvSpPr txBox="1">
            <a:spLocks noChangeArrowheads="1"/>
          </p:cNvSpPr>
          <p:nvPr/>
        </p:nvSpPr>
        <p:spPr bwMode="auto">
          <a:xfrm>
            <a:off x="5102490" y="1360245"/>
            <a:ext cx="6804711" cy="50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spcBef>
                <a:spcPct val="20000"/>
              </a:spcBef>
              <a:buFont typeface="Arial" panose="020B0604020202020204" pitchFamily="34" charset="0"/>
              <a:buChar char="•"/>
              <a:defRPr>
                <a:solidFill>
                  <a:schemeClr val="tx1"/>
                </a:solidFill>
                <a:latin typeface="Arial" panose="020B0604020202020204" pitchFamily="34" charset="0"/>
              </a:defRPr>
            </a:lvl1pPr>
            <a:lvl2pPr marL="544513" indent="-284163">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838179" lvl="2" indent="0">
              <a:buNone/>
              <a:defRPr/>
            </a:pPr>
            <a:r>
              <a:rPr lang="en-GB" altLang="en-US" sz="1867" dirty="0"/>
              <a:t>Key Milestones: KM AUV Development</a:t>
            </a:r>
          </a:p>
          <a:p>
            <a:pPr marL="1079473" lvl="2" indent="-241294">
              <a:defRPr/>
            </a:pPr>
            <a:r>
              <a:rPr lang="en-GB" altLang="en-US" sz="1600" dirty="0"/>
              <a:t>1993: HUGIN I - 110 nautical mile dive</a:t>
            </a:r>
          </a:p>
          <a:p>
            <a:pPr marL="1079473" lvl="2" indent="-241294">
              <a:defRPr/>
            </a:pPr>
            <a:r>
              <a:rPr lang="en-GB" altLang="en-US" sz="1600" dirty="0"/>
              <a:t>1997: First commercial survey</a:t>
            </a:r>
          </a:p>
          <a:p>
            <a:pPr marL="1079473" lvl="2" indent="-241294">
              <a:defRPr/>
            </a:pPr>
            <a:r>
              <a:rPr lang="en-GB" altLang="en-US" sz="1600" dirty="0"/>
              <a:t>2000: First commercial sale</a:t>
            </a:r>
          </a:p>
          <a:p>
            <a:pPr marL="1079473" lvl="2" indent="-241294">
              <a:defRPr/>
            </a:pPr>
            <a:r>
              <a:rPr lang="en-GB" altLang="en-US" sz="1600" dirty="0"/>
              <a:t>2001: First Military demonstration</a:t>
            </a:r>
          </a:p>
          <a:p>
            <a:pPr marL="1079473" lvl="2" indent="-241294">
              <a:defRPr/>
            </a:pPr>
            <a:r>
              <a:rPr lang="en-GB" altLang="en-US" sz="1600" dirty="0"/>
              <a:t>2003: SAS prototype on HUGIN</a:t>
            </a:r>
          </a:p>
          <a:p>
            <a:pPr marL="1079473" lvl="2" indent="-241294">
              <a:defRPr/>
            </a:pPr>
            <a:r>
              <a:rPr lang="en-GB" altLang="en-US" sz="1600" dirty="0"/>
              <a:t>2005: HISAS prototype on HUGIN</a:t>
            </a:r>
          </a:p>
          <a:p>
            <a:pPr marL="1079473" lvl="2" indent="-241294">
              <a:defRPr/>
            </a:pPr>
            <a:r>
              <a:rPr lang="en-GB" altLang="en-US" sz="1600" dirty="0"/>
              <a:t>2007: Introduction of HUGIN 1000 model</a:t>
            </a:r>
          </a:p>
          <a:p>
            <a:pPr marL="1079473" lvl="2" indent="-241294">
              <a:defRPr/>
            </a:pPr>
            <a:r>
              <a:rPr lang="en-GB" altLang="en-US" sz="1600" dirty="0"/>
              <a:t>2012: 6 battery HUGIN introduced</a:t>
            </a:r>
          </a:p>
          <a:p>
            <a:pPr marL="1079473" lvl="2" indent="-241294">
              <a:defRPr/>
            </a:pPr>
            <a:r>
              <a:rPr lang="en-GB" altLang="en-US" sz="1600" dirty="0"/>
              <a:t>2014: In-Mission SAS developed</a:t>
            </a:r>
          </a:p>
          <a:p>
            <a:pPr marL="1079473" lvl="2" indent="-241294">
              <a:defRPr/>
            </a:pPr>
            <a:r>
              <a:rPr lang="en-GB" altLang="en-US" sz="1600" dirty="0"/>
              <a:t>2015: Depth record for HUGIN 4449 m (fully supervised)</a:t>
            </a:r>
          </a:p>
          <a:p>
            <a:pPr marL="1079473" lvl="2" indent="-241294">
              <a:defRPr/>
            </a:pPr>
            <a:r>
              <a:rPr lang="en-GB" altLang="en-US" sz="1600" dirty="0"/>
              <a:t>2015: 800,000 line-km of commercial survey completed</a:t>
            </a:r>
          </a:p>
          <a:p>
            <a:pPr marL="1079473" lvl="2" indent="-241294">
              <a:defRPr/>
            </a:pPr>
            <a:r>
              <a:rPr lang="en-GB" altLang="en-US" sz="1600" dirty="0"/>
              <a:t>2016: Magnetometer, colour camera &amp; laser profiler introduced</a:t>
            </a:r>
          </a:p>
          <a:p>
            <a:pPr marL="1079473" lvl="2" indent="-241294">
              <a:defRPr/>
            </a:pPr>
            <a:r>
              <a:rPr lang="en-GB" altLang="en-US" sz="1600" dirty="0"/>
              <a:t>2016: HUGIN rated to 6000 m developed</a:t>
            </a:r>
          </a:p>
          <a:p>
            <a:pPr marL="1079473" lvl="2" indent="-241294">
              <a:defRPr/>
            </a:pPr>
            <a:r>
              <a:rPr lang="en-GB" altLang="en-US" sz="1600" dirty="0"/>
              <a:t>2017: </a:t>
            </a:r>
            <a:r>
              <a:rPr lang="en-GB" altLang="en-US" sz="1600" dirty="0" err="1"/>
              <a:t>Sworm</a:t>
            </a:r>
            <a:r>
              <a:rPr lang="en-GB" altLang="en-US" sz="1600" dirty="0"/>
              <a:t> of AUV, USV</a:t>
            </a:r>
          </a:p>
          <a:p>
            <a:pPr marL="1079473" lvl="2" indent="-241294">
              <a:defRPr/>
            </a:pPr>
            <a:r>
              <a:rPr lang="en-GB" altLang="en-US" sz="1600" dirty="0"/>
              <a:t>2018: Resident AUV - Eelume</a:t>
            </a:r>
          </a:p>
          <a:p>
            <a:pPr marL="1079473" lvl="2" indent="-241294">
              <a:defRPr/>
            </a:pPr>
            <a:endParaRPr lang="en-US" altLang="en-US" sz="1600" dirty="0"/>
          </a:p>
        </p:txBody>
      </p:sp>
      <p:grpSp>
        <p:nvGrpSpPr>
          <p:cNvPr id="16" name="Group 3"/>
          <p:cNvGrpSpPr>
            <a:grpSpLocks/>
          </p:cNvGrpSpPr>
          <p:nvPr/>
        </p:nvGrpSpPr>
        <p:grpSpPr bwMode="auto">
          <a:xfrm>
            <a:off x="839024" y="1095786"/>
            <a:ext cx="2381251" cy="2146560"/>
            <a:chOff x="903287" y="2901984"/>
            <a:chExt cx="1785938" cy="1611313"/>
          </a:xfrm>
        </p:grpSpPr>
        <p:pic>
          <p:nvPicPr>
            <p:cNvPr id="17" name="Picture 27" descr="AUVdemo_Sverdrup"/>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03287" y="2901984"/>
              <a:ext cx="1785938" cy="161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28"/>
            <p:cNvSpPr txBox="1">
              <a:spLocks noChangeArrowheads="1"/>
            </p:cNvSpPr>
            <p:nvPr/>
          </p:nvSpPr>
          <p:spPr bwMode="auto">
            <a:xfrm>
              <a:off x="903287" y="4251993"/>
              <a:ext cx="1785938" cy="2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600" dirty="0">
                  <a:solidFill>
                    <a:schemeClr val="bg1"/>
                  </a:solidFill>
                </a:rPr>
                <a:t>1993: 110 nm dive</a:t>
              </a:r>
            </a:p>
          </p:txBody>
        </p:sp>
      </p:grpSp>
      <p:grpSp>
        <p:nvGrpSpPr>
          <p:cNvPr id="19" name="Group 6"/>
          <p:cNvGrpSpPr>
            <a:grpSpLocks/>
          </p:cNvGrpSpPr>
          <p:nvPr/>
        </p:nvGrpSpPr>
        <p:grpSpPr bwMode="auto">
          <a:xfrm>
            <a:off x="855507" y="3190911"/>
            <a:ext cx="2509324" cy="1594500"/>
            <a:chOff x="3254374" y="3156331"/>
            <a:chExt cx="2200275" cy="1312658"/>
          </a:xfrm>
        </p:grpSpPr>
        <p:pic>
          <p:nvPicPr>
            <p:cNvPr id="20" name="Picture 31" descr="dsc_0029 s2"/>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254374" y="3156331"/>
              <a:ext cx="2200275" cy="1311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32"/>
            <p:cNvSpPr txBox="1">
              <a:spLocks noChangeArrowheads="1"/>
            </p:cNvSpPr>
            <p:nvPr/>
          </p:nvSpPr>
          <p:spPr bwMode="auto">
            <a:xfrm>
              <a:off x="3254374" y="4190277"/>
              <a:ext cx="2200275" cy="2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600" dirty="0">
                  <a:solidFill>
                    <a:schemeClr val="bg1"/>
                  </a:solidFill>
                </a:rPr>
                <a:t>2001: Military demo</a:t>
              </a:r>
            </a:p>
          </p:txBody>
        </p:sp>
      </p:grpSp>
      <p:grpSp>
        <p:nvGrpSpPr>
          <p:cNvPr id="23" name="Group 4"/>
          <p:cNvGrpSpPr>
            <a:grpSpLocks/>
          </p:cNvGrpSpPr>
          <p:nvPr/>
        </p:nvGrpSpPr>
        <p:grpSpPr bwMode="auto">
          <a:xfrm>
            <a:off x="3006023" y="1240782"/>
            <a:ext cx="2085327" cy="2769951"/>
            <a:chOff x="3224588" y="1604328"/>
            <a:chExt cx="1764549" cy="2166937"/>
          </a:xfrm>
        </p:grpSpPr>
        <p:pic>
          <p:nvPicPr>
            <p:cNvPr id="24" name="Picture 29" descr="Hugin1 SCS9706 hekk s"/>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346450" y="1604328"/>
              <a:ext cx="1520825" cy="2166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30"/>
            <p:cNvSpPr txBox="1">
              <a:spLocks noChangeArrowheads="1"/>
            </p:cNvSpPr>
            <p:nvPr/>
          </p:nvSpPr>
          <p:spPr bwMode="auto">
            <a:xfrm>
              <a:off x="3224588" y="3309727"/>
              <a:ext cx="1764549" cy="45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altLang="en-US" sz="1600" dirty="0">
                  <a:solidFill>
                    <a:schemeClr val="bg1"/>
                  </a:solidFill>
                </a:rPr>
                <a:t>1997: First commercial survey</a:t>
              </a:r>
            </a:p>
          </p:txBody>
        </p:sp>
      </p:grpSp>
      <p:grpSp>
        <p:nvGrpSpPr>
          <p:cNvPr id="26" name="Group 8"/>
          <p:cNvGrpSpPr>
            <a:grpSpLocks/>
          </p:cNvGrpSpPr>
          <p:nvPr/>
        </p:nvGrpSpPr>
        <p:grpSpPr bwMode="auto">
          <a:xfrm>
            <a:off x="3282483" y="3966693"/>
            <a:ext cx="2230967" cy="1011767"/>
            <a:chOff x="5486400" y="4784059"/>
            <a:chExt cx="1673645" cy="758825"/>
          </a:xfrm>
        </p:grpSpPr>
        <p:pic>
          <p:nvPicPr>
            <p:cNvPr id="27" name="Picture 38" descr="031219 07 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94757" y="4784059"/>
              <a:ext cx="1665287" cy="758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 name="Text Box 39"/>
            <p:cNvSpPr txBox="1">
              <a:spLocks noChangeArrowheads="1"/>
            </p:cNvSpPr>
            <p:nvPr/>
          </p:nvSpPr>
          <p:spPr bwMode="auto">
            <a:xfrm>
              <a:off x="5486400" y="4872446"/>
              <a:ext cx="1673645" cy="25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600" dirty="0">
                  <a:solidFill>
                    <a:schemeClr val="bg1"/>
                  </a:solidFill>
                </a:rPr>
                <a:t>2003: SAS on AUV</a:t>
              </a:r>
            </a:p>
          </p:txBody>
        </p:sp>
      </p:grpSp>
      <p:grpSp>
        <p:nvGrpSpPr>
          <p:cNvPr id="29" name="Group 9"/>
          <p:cNvGrpSpPr>
            <a:grpSpLocks/>
          </p:cNvGrpSpPr>
          <p:nvPr/>
        </p:nvGrpSpPr>
        <p:grpSpPr bwMode="auto">
          <a:xfrm>
            <a:off x="1218517" y="4795159"/>
            <a:ext cx="2294467" cy="1406978"/>
            <a:chOff x="6613525" y="3333750"/>
            <a:chExt cx="1720850" cy="1054100"/>
          </a:xfrm>
        </p:grpSpPr>
        <p:pic>
          <p:nvPicPr>
            <p:cNvPr id="30" name="Picture 40" descr="DSC01550 s"/>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632575" y="3333750"/>
              <a:ext cx="1701800" cy="1054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Text Box 41"/>
            <p:cNvSpPr txBox="1">
              <a:spLocks noChangeArrowheads="1"/>
            </p:cNvSpPr>
            <p:nvPr/>
          </p:nvSpPr>
          <p:spPr bwMode="auto">
            <a:xfrm>
              <a:off x="6613525" y="3932982"/>
              <a:ext cx="1720850" cy="4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600" dirty="0">
                  <a:solidFill>
                    <a:schemeClr val="bg1"/>
                  </a:solidFill>
                </a:rPr>
                <a:t>2005: HISAS prototype trials</a:t>
              </a:r>
            </a:p>
          </p:txBody>
        </p:sp>
      </p:grpSp>
      <p:grpSp>
        <p:nvGrpSpPr>
          <p:cNvPr id="32" name="Group 10"/>
          <p:cNvGrpSpPr>
            <a:grpSpLocks/>
          </p:cNvGrpSpPr>
          <p:nvPr/>
        </p:nvGrpSpPr>
        <p:grpSpPr bwMode="auto">
          <a:xfrm>
            <a:off x="3335842" y="4947883"/>
            <a:ext cx="2074425" cy="1567249"/>
            <a:chOff x="7269163" y="4448175"/>
            <a:chExt cx="1706562" cy="1279525"/>
          </a:xfrm>
        </p:grpSpPr>
        <p:pic>
          <p:nvPicPr>
            <p:cNvPr id="33" name="Picture 47" descr="CIMG3491s"/>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7269163" y="4448175"/>
              <a:ext cx="1706562" cy="1279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48"/>
            <p:cNvSpPr txBox="1">
              <a:spLocks noChangeArrowheads="1"/>
            </p:cNvSpPr>
            <p:nvPr/>
          </p:nvSpPr>
          <p:spPr bwMode="auto">
            <a:xfrm>
              <a:off x="7269163" y="5449265"/>
              <a:ext cx="1706561" cy="2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600" dirty="0">
                  <a:solidFill>
                    <a:schemeClr val="bg1"/>
                  </a:solidFill>
                </a:rPr>
                <a:t>2007: HUGIN 1000</a:t>
              </a:r>
            </a:p>
          </p:txBody>
        </p:sp>
      </p:grpSp>
    </p:spTree>
    <p:extLst>
      <p:ext uri="{BB962C8B-B14F-4D97-AF65-F5344CB8AC3E}">
        <p14:creationId xmlns:p14="http://schemas.microsoft.com/office/powerpoint/2010/main" val="190239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567" y="975886"/>
            <a:ext cx="5187925" cy="4445000"/>
          </a:xfrm>
        </p:spPr>
        <p:txBody>
          <a:bodyPr vert="horz" lIns="91440" tIns="45720" rIns="91440" bIns="45720" rtlCol="0">
            <a:noAutofit/>
          </a:bodyPr>
          <a:lstStyle/>
          <a:p>
            <a:pPr defTabSz="25391">
              <a:defRPr/>
            </a:pPr>
            <a:r>
              <a:rPr lang="en-US" sz="1400" b="1" dirty="0"/>
              <a:t>MUNIN 600</a:t>
            </a:r>
          </a:p>
          <a:p>
            <a:pPr lvl="1" defTabSz="25391">
              <a:defRPr/>
            </a:pPr>
            <a:r>
              <a:rPr lang="en-US" sz="1100" dirty="0"/>
              <a:t>Baja Logistica – Maletas de </a:t>
            </a:r>
            <a:r>
              <a:rPr lang="en-US" sz="1100" dirty="0" err="1"/>
              <a:t>transporte</a:t>
            </a:r>
            <a:r>
              <a:rPr lang="en-US" sz="1100" dirty="0"/>
              <a:t>, </a:t>
            </a:r>
            <a:r>
              <a:rPr lang="en-US" sz="1100" dirty="0" err="1"/>
              <a:t>gruas</a:t>
            </a:r>
            <a:r>
              <a:rPr lang="en-US" sz="1100" dirty="0"/>
              <a:t> de </a:t>
            </a:r>
            <a:r>
              <a:rPr lang="en-US" sz="1100" dirty="0" err="1"/>
              <a:t>cubierta</a:t>
            </a:r>
            <a:r>
              <a:rPr lang="en-US" sz="1100" dirty="0"/>
              <a:t>, </a:t>
            </a:r>
            <a:r>
              <a:rPr lang="en-US" sz="1100" dirty="0" err="1"/>
              <a:t>etc</a:t>
            </a:r>
            <a:r>
              <a:rPr lang="en-US" sz="1100" dirty="0"/>
              <a:t> </a:t>
            </a:r>
          </a:p>
          <a:p>
            <a:pPr lvl="1" defTabSz="25391">
              <a:defRPr/>
            </a:pPr>
            <a:r>
              <a:rPr lang="en-US" sz="1100" dirty="0" err="1"/>
              <a:t>Profundidad</a:t>
            </a:r>
            <a:r>
              <a:rPr lang="en-US" sz="1100" dirty="0"/>
              <a:t>  hasta 600 m Ø12.75”</a:t>
            </a:r>
          </a:p>
          <a:p>
            <a:pPr lvl="1" defTabSz="25391">
              <a:defRPr/>
            </a:pPr>
            <a:r>
              <a:rPr lang="en-US" sz="1100" dirty="0"/>
              <a:t>HISAS2040, EM2040P.</a:t>
            </a:r>
          </a:p>
          <a:p>
            <a:pPr lvl="1" defTabSz="25391">
              <a:defRPr/>
            </a:pPr>
            <a:r>
              <a:rPr lang="en-US" sz="1100" dirty="0" err="1"/>
              <a:t>Autonomía</a:t>
            </a:r>
            <a:r>
              <a:rPr lang="en-US" sz="1100" dirty="0"/>
              <a:t> 10-12h.</a:t>
            </a:r>
          </a:p>
          <a:p>
            <a:pPr defTabSz="25391">
              <a:spcBef>
                <a:spcPts val="1200"/>
              </a:spcBef>
              <a:defRPr/>
            </a:pPr>
            <a:r>
              <a:rPr lang="en-US" sz="1400" b="1" dirty="0"/>
              <a:t>MUNIN+</a:t>
            </a:r>
          </a:p>
          <a:p>
            <a:pPr lvl="1" defTabSz="25391">
              <a:defRPr/>
            </a:pPr>
            <a:r>
              <a:rPr lang="en-US" sz="1100" dirty="0"/>
              <a:t>Modular – Maletas </a:t>
            </a:r>
            <a:r>
              <a:rPr lang="en-US" sz="1100" dirty="0" err="1"/>
              <a:t>peli</a:t>
            </a:r>
            <a:r>
              <a:rPr lang="en-US" sz="1100" dirty="0"/>
              <a:t>.</a:t>
            </a:r>
          </a:p>
          <a:p>
            <a:pPr lvl="1" defTabSz="25391">
              <a:defRPr/>
            </a:pPr>
            <a:r>
              <a:rPr lang="en-US" sz="1100" dirty="0" err="1"/>
              <a:t>Profundidad</a:t>
            </a:r>
            <a:r>
              <a:rPr lang="en-US" sz="1100" dirty="0"/>
              <a:t> hasta 1.500 m Ø19”</a:t>
            </a:r>
          </a:p>
          <a:p>
            <a:pPr lvl="1" defTabSz="25391">
              <a:defRPr/>
            </a:pPr>
            <a:r>
              <a:rPr lang="en-US" sz="1100" dirty="0"/>
              <a:t>HISAS2040, EM2040P, SBP, </a:t>
            </a:r>
            <a:r>
              <a:rPr lang="en-US" sz="1100" dirty="0" err="1"/>
              <a:t>camara</a:t>
            </a:r>
            <a:r>
              <a:rPr lang="en-US" sz="1100" dirty="0"/>
              <a:t>.</a:t>
            </a:r>
          </a:p>
          <a:p>
            <a:pPr lvl="1" defTabSz="25391">
              <a:defRPr/>
            </a:pPr>
            <a:r>
              <a:rPr lang="en-US" sz="1100" dirty="0" err="1"/>
              <a:t>Autonomía</a:t>
            </a:r>
            <a:r>
              <a:rPr lang="en-US" sz="1100" dirty="0"/>
              <a:t> 24h.</a:t>
            </a:r>
          </a:p>
          <a:p>
            <a:pPr defTabSz="25391">
              <a:spcBef>
                <a:spcPts val="1200"/>
              </a:spcBef>
              <a:defRPr/>
            </a:pPr>
            <a:r>
              <a:rPr lang="en-US" sz="1400" b="1" dirty="0"/>
              <a:t>HUGIN</a:t>
            </a:r>
          </a:p>
          <a:p>
            <a:pPr lvl="1" defTabSz="25391">
              <a:defRPr/>
            </a:pPr>
            <a:r>
              <a:rPr lang="en-US" sz="1100" dirty="0" err="1"/>
              <a:t>Aguas</a:t>
            </a:r>
            <a:r>
              <a:rPr lang="en-US" sz="1100" dirty="0"/>
              <a:t> </a:t>
            </a:r>
            <a:r>
              <a:rPr lang="en-US" sz="1100" dirty="0" err="1"/>
              <a:t>profundas</a:t>
            </a:r>
            <a:r>
              <a:rPr lang="en-US" sz="1100" dirty="0"/>
              <a:t>.</a:t>
            </a:r>
          </a:p>
          <a:p>
            <a:pPr lvl="1" defTabSz="25391">
              <a:defRPr/>
            </a:pPr>
            <a:r>
              <a:rPr lang="en-US" sz="1100" dirty="0" err="1"/>
              <a:t>Profundidad</a:t>
            </a:r>
            <a:r>
              <a:rPr lang="en-US" sz="1100" dirty="0"/>
              <a:t> hasta 6000m .</a:t>
            </a:r>
          </a:p>
          <a:p>
            <a:pPr lvl="1" defTabSz="25391">
              <a:defRPr/>
            </a:pPr>
            <a:r>
              <a:rPr lang="en-US" sz="1100" dirty="0"/>
              <a:t>HISAS1032, EM2040, SBP, </a:t>
            </a:r>
            <a:r>
              <a:rPr lang="en-US" sz="1100" dirty="0" err="1"/>
              <a:t>camara</a:t>
            </a:r>
            <a:r>
              <a:rPr lang="en-US" sz="1100" dirty="0"/>
              <a:t>, laser, </a:t>
            </a:r>
            <a:r>
              <a:rPr lang="en-US" sz="1100" dirty="0" err="1"/>
              <a:t>senosres</a:t>
            </a:r>
            <a:r>
              <a:rPr lang="en-US" sz="1100" dirty="0"/>
              <a:t> </a:t>
            </a:r>
            <a:r>
              <a:rPr lang="en-US" sz="1100" dirty="0" err="1"/>
              <a:t>medioambientales</a:t>
            </a:r>
            <a:r>
              <a:rPr lang="en-US" sz="1100" dirty="0"/>
              <a:t>++.</a:t>
            </a:r>
          </a:p>
          <a:p>
            <a:pPr lvl="1" defTabSz="25391">
              <a:defRPr/>
            </a:pPr>
            <a:r>
              <a:rPr lang="en-US" sz="1100" dirty="0" err="1"/>
              <a:t>Autonomía</a:t>
            </a:r>
            <a:r>
              <a:rPr lang="en-US" sz="1100" dirty="0"/>
              <a:t> 48h – 60 h.</a:t>
            </a:r>
          </a:p>
          <a:p>
            <a:pPr defTabSz="25391">
              <a:spcBef>
                <a:spcPts val="1200"/>
              </a:spcBef>
              <a:defRPr/>
            </a:pPr>
            <a:r>
              <a:rPr lang="en-US" sz="1400" b="1" dirty="0"/>
              <a:t>HUGIN SUPERIOR</a:t>
            </a:r>
          </a:p>
          <a:p>
            <a:pPr lvl="1" defTabSz="25391">
              <a:defRPr/>
            </a:pPr>
            <a:r>
              <a:rPr lang="en-US" sz="1100" dirty="0" err="1"/>
              <a:t>Aguas</a:t>
            </a:r>
            <a:r>
              <a:rPr lang="en-US" sz="1100" dirty="0"/>
              <a:t> </a:t>
            </a:r>
            <a:r>
              <a:rPr lang="en-US" sz="1100" dirty="0" err="1"/>
              <a:t>profundas</a:t>
            </a:r>
            <a:r>
              <a:rPr lang="en-US" sz="1100" dirty="0"/>
              <a:t>.</a:t>
            </a:r>
          </a:p>
          <a:p>
            <a:pPr lvl="1" defTabSz="25391">
              <a:defRPr/>
            </a:pPr>
            <a:r>
              <a:rPr lang="en-US" sz="1100" dirty="0" err="1"/>
              <a:t>Profundidad</a:t>
            </a:r>
            <a:r>
              <a:rPr lang="en-US" sz="1100" dirty="0"/>
              <a:t> hasta 6000m .</a:t>
            </a:r>
          </a:p>
          <a:p>
            <a:pPr lvl="1" defTabSz="25391">
              <a:defRPr/>
            </a:pPr>
            <a:r>
              <a:rPr lang="en-US" sz="1100" dirty="0"/>
              <a:t>HISAS1032 </a:t>
            </a:r>
            <a:r>
              <a:rPr lang="en-US" sz="1100" dirty="0" err="1"/>
              <a:t>doble</a:t>
            </a:r>
            <a:r>
              <a:rPr lang="en-US" sz="1100" dirty="0"/>
              <a:t> receptor, EM2040 </a:t>
            </a:r>
            <a:r>
              <a:rPr lang="en-US" sz="1100" dirty="0" err="1"/>
              <a:t>MkII</a:t>
            </a:r>
            <a:r>
              <a:rPr lang="en-US" sz="1100" dirty="0"/>
              <a:t>, SBP, </a:t>
            </a:r>
            <a:r>
              <a:rPr lang="en-US" sz="1100" dirty="0" err="1"/>
              <a:t>camara</a:t>
            </a:r>
            <a:r>
              <a:rPr lang="en-US" sz="1100" dirty="0"/>
              <a:t>, laser, </a:t>
            </a:r>
            <a:r>
              <a:rPr lang="en-US" sz="1100" dirty="0" err="1"/>
              <a:t>sensores</a:t>
            </a:r>
            <a:r>
              <a:rPr lang="en-US" sz="1100" dirty="0"/>
              <a:t> </a:t>
            </a:r>
            <a:r>
              <a:rPr lang="en-US" sz="1100" dirty="0" err="1"/>
              <a:t>medioambientales</a:t>
            </a:r>
            <a:r>
              <a:rPr lang="en-US" sz="1100" dirty="0"/>
              <a:t>++.</a:t>
            </a:r>
          </a:p>
          <a:p>
            <a:pPr lvl="1" defTabSz="25391">
              <a:defRPr/>
            </a:pPr>
            <a:r>
              <a:rPr lang="en-US" sz="1100" dirty="0" err="1"/>
              <a:t>Autonomía</a:t>
            </a:r>
            <a:r>
              <a:rPr lang="en-US" sz="1100" dirty="0"/>
              <a:t> 52h – 72 h.</a:t>
            </a:r>
          </a:p>
          <a:p>
            <a:pPr lvl="1" defTabSz="25391">
              <a:defRPr/>
            </a:pPr>
            <a:endParaRPr lang="en-US" sz="1100" dirty="0"/>
          </a:p>
        </p:txBody>
      </p:sp>
      <p:sp>
        <p:nvSpPr>
          <p:cNvPr id="32772" name="Text Placeholder 3"/>
          <p:cNvSpPr>
            <a:spLocks noGrp="1"/>
          </p:cNvSpPr>
          <p:nvPr>
            <p:ph type="body" sz="quarter" idx="22"/>
          </p:nvPr>
        </p:nvSpPr>
        <p:spPr>
          <a:xfrm>
            <a:off x="0" y="6696076"/>
            <a:ext cx="2159000" cy="161925"/>
          </a:xfrm>
          <a:blipFill>
            <a:blip r:embed="rId3" cstate="email">
              <a:extLst>
                <a:ext uri="{28A0092B-C50C-407E-A947-70E740481C1C}">
                  <a14:useLocalDpi xmlns:a14="http://schemas.microsoft.com/office/drawing/2010/main"/>
                </a:ext>
              </a:extLst>
            </a:blip>
          </a:blipFill>
        </p:spPr>
        <p:txBody>
          <a:bodyPr vert="horz" lIns="91440" tIns="45720" rIns="0" bIns="45720" rtlCol="0" anchor="ctr" anchorCtr="0">
            <a:noAutofit/>
          </a:bodyPr>
          <a:lstStyle/>
          <a:p>
            <a:pPr defTabSz="25399" fontAlgn="base">
              <a:spcAft>
                <a:spcPct val="0"/>
              </a:spcAft>
            </a:pPr>
            <a:endParaRPr lang="en-US" altLang="en-US"/>
          </a:p>
        </p:txBody>
      </p:sp>
      <p:pic>
        <p:nvPicPr>
          <p:cNvPr id="32774" name="Picture 11" descr="C:\Users\richardm\Desktop\Pics\Right-color-no edg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73492" y="1135632"/>
            <a:ext cx="3679555" cy="99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5973493" y="2356698"/>
            <a:ext cx="4013232" cy="7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C4FC9F6-2D8B-4FD3-A60A-BCBFAE3DFF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12013" y="4765740"/>
            <a:ext cx="6151468" cy="1310292"/>
          </a:xfrm>
          <a:prstGeom prst="rect">
            <a:avLst/>
          </a:prstGeom>
        </p:spPr>
      </p:pic>
      <p:pic>
        <p:nvPicPr>
          <p:cNvPr id="9" name="Picture 22" descr="test_hugin_mr_3121_farge">
            <a:extLst>
              <a:ext uri="{FF2B5EF4-FFF2-40B4-BE49-F238E27FC236}">
                <a16:creationId xmlns:a16="http://schemas.microsoft.com/office/drawing/2014/main" id="{786A293A-271E-40A6-BA47-998F96F31C2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06281" y="3198386"/>
            <a:ext cx="4926579" cy="1411321"/>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BB7706DC-28B8-4143-A99D-33861B3E44D4}"/>
              </a:ext>
            </a:extLst>
          </p:cNvPr>
          <p:cNvSpPr txBox="1">
            <a:spLocks/>
          </p:cNvSpPr>
          <p:nvPr/>
        </p:nvSpPr>
        <p:spPr>
          <a:xfrm>
            <a:off x="1933388" y="424501"/>
            <a:ext cx="7056415" cy="762000"/>
          </a:xfrm>
          <a:prstGeom prst="rect">
            <a:avLst/>
          </a:prstGeom>
        </p:spPr>
        <p:txBody>
          <a:bodyPr vert="horz" wrap="square" lIns="91440" tIns="45720" rIns="91440" bIns="45720" rtlCol="0" anchor="t" anchorCtr="0">
            <a:normAutofit fontScale="92500"/>
          </a:bodyPr>
          <a:lstStyle>
            <a:lvl1pPr algn="ctr" defTabSz="25391">
              <a:lnSpc>
                <a:spcPct val="90000"/>
              </a:lnSpc>
              <a:spcBef>
                <a:spcPct val="0"/>
              </a:spcBef>
              <a:buNone/>
              <a:defRPr sz="3001" b="1">
                <a:solidFill>
                  <a:srgbClr val="001639"/>
                </a:solidFill>
                <a:latin typeface="Calibri" panose="020F0502020204030204" pitchFamily="34" charset="0"/>
                <a:ea typeface="+mj-ea"/>
                <a:cs typeface="Calibri" panose="020F0502020204030204" pitchFamily="34" charset="0"/>
              </a:defRPr>
            </a:lvl1pPr>
          </a:lstStyle>
          <a:p>
            <a:r>
              <a:rPr lang="en-US" dirty="0"/>
              <a:t>Gama de </a:t>
            </a:r>
            <a:r>
              <a:rPr lang="en-US" dirty="0" err="1"/>
              <a:t>Vehículos</a:t>
            </a:r>
            <a:r>
              <a:rPr lang="en-US" dirty="0"/>
              <a:t> </a:t>
            </a:r>
            <a:r>
              <a:rPr lang="en-US" dirty="0" err="1"/>
              <a:t>Autónomos</a:t>
            </a:r>
            <a:r>
              <a:rPr lang="en-US" dirty="0"/>
              <a:t> </a:t>
            </a:r>
            <a:r>
              <a:rPr lang="en-US" dirty="0" err="1"/>
              <a:t>Submarinos</a:t>
            </a:r>
            <a:endParaRPr lang="en-US" dirty="0"/>
          </a:p>
        </p:txBody>
      </p:sp>
    </p:spTree>
    <p:extLst>
      <p:ext uri="{BB962C8B-B14F-4D97-AF65-F5344CB8AC3E}">
        <p14:creationId xmlns:p14="http://schemas.microsoft.com/office/powerpoint/2010/main" val="171185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3994" y="727562"/>
            <a:ext cx="13574975" cy="461729"/>
          </a:xfrm>
        </p:spPr>
        <p:txBody>
          <a:bodyPr/>
          <a:lstStyle/>
          <a:p>
            <a:r>
              <a:rPr lang="en-US" sz="2667" dirty="0"/>
              <a:t>K-MATE: </a:t>
            </a:r>
            <a:r>
              <a:rPr lang="en-US" sz="2667" dirty="0" err="1"/>
              <a:t>Yara</a:t>
            </a:r>
            <a:r>
              <a:rPr lang="en-US" sz="2667" dirty="0"/>
              <a:t> </a:t>
            </a:r>
            <a:r>
              <a:rPr lang="en-US" sz="2667" dirty="0" err="1"/>
              <a:t>Birkeland</a:t>
            </a:r>
            <a:endParaRPr lang="en-US" sz="2667" dirty="0"/>
          </a:p>
        </p:txBody>
      </p:sp>
      <p:sp>
        <p:nvSpPr>
          <p:cNvPr id="333" name="Text Placeholder 332"/>
          <p:cNvSpPr>
            <a:spLocks noGrp="1"/>
          </p:cNvSpPr>
          <p:nvPr>
            <p:ph type="body" sz="quarter" idx="22"/>
          </p:nvPr>
        </p:nvSpPr>
        <p:spPr/>
        <p:txBody>
          <a:bodyPr/>
          <a:lstStyle/>
          <a:p>
            <a:endParaRPr lang="en-US"/>
          </a:p>
        </p:txBody>
      </p:sp>
      <p:sp>
        <p:nvSpPr>
          <p:cNvPr id="6" name="Date Placeholder 5"/>
          <p:cNvSpPr>
            <a:spLocks noGrp="1"/>
          </p:cNvSpPr>
          <p:nvPr>
            <p:ph type="dt" sz="half" idx="2"/>
          </p:nvPr>
        </p:nvSpPr>
        <p:spPr/>
        <p:txBody>
          <a:bodyPr/>
          <a:lstStyle/>
          <a:p>
            <a:fld id="{224B7939-B760-4D13-8F17-9F52E2A65C31}" type="datetime1">
              <a:rPr lang="nb-NO" smtClean="0">
                <a:solidFill>
                  <a:prstClr val="black">
                    <a:tint val="75000"/>
                  </a:prstClr>
                </a:solidFill>
              </a:rPr>
              <a:pPr/>
              <a:t>27.04.2019</a:t>
            </a:fld>
            <a:endParaRPr lang="en-GB" dirty="0">
              <a:solidFill>
                <a:prstClr val="black">
                  <a:tint val="75000"/>
                </a:prstClr>
              </a:solidFill>
            </a:endParaRPr>
          </a:p>
        </p:txBody>
      </p:sp>
      <p:sp>
        <p:nvSpPr>
          <p:cNvPr id="7" name="Slide Number Placeholder 6"/>
          <p:cNvSpPr>
            <a:spLocks noGrp="1"/>
          </p:cNvSpPr>
          <p:nvPr>
            <p:ph type="sldNum" sz="quarter" idx="4"/>
          </p:nvPr>
        </p:nvSpPr>
        <p:spPr/>
        <p:txBody>
          <a:bodyPr/>
          <a:lstStyle/>
          <a:p>
            <a:r>
              <a:rPr lang="en-GB">
                <a:solidFill>
                  <a:prstClr val="black">
                    <a:tint val="75000"/>
                  </a:prstClr>
                </a:solidFill>
              </a:rPr>
              <a:t>Page </a:t>
            </a:r>
            <a:fld id="{024B331B-EC80-4993-B848-09EE40C61000}" type="slidenum">
              <a:rPr lang="en-GB" smtClean="0">
                <a:solidFill>
                  <a:prstClr val="black">
                    <a:tint val="75000"/>
                  </a:prstClr>
                </a:solidFill>
              </a:rPr>
              <a:pPr/>
              <a:t>28</a:t>
            </a:fld>
            <a:endParaRPr lang="en-GB" dirty="0">
              <a:solidFill>
                <a:prstClr val="black">
                  <a:tint val="75000"/>
                </a:prstClr>
              </a:solidFill>
            </a:endParaRPr>
          </a:p>
        </p:txBody>
      </p:sp>
      <p:sp>
        <p:nvSpPr>
          <p:cNvPr id="8" name="Footer Placeholder 7"/>
          <p:cNvSpPr>
            <a:spLocks noGrp="1"/>
          </p:cNvSpPr>
          <p:nvPr>
            <p:ph type="ftr" sz="quarter" idx="3"/>
          </p:nvPr>
        </p:nvSpPr>
        <p:spPr/>
        <p:txBody>
          <a:bodyPr/>
          <a:lstStyle/>
          <a:p>
            <a:r>
              <a:rPr lang="en-US">
                <a:solidFill>
                  <a:prstClr val="black">
                    <a:tint val="75000"/>
                  </a:prstClr>
                </a:solidFill>
              </a:rPr>
              <a:t>WORLD CLASS - through people, technology and dedication</a:t>
            </a:r>
            <a:endParaRPr lang="en-GB" dirty="0">
              <a:solidFill>
                <a:prstClr val="black">
                  <a:tint val="75000"/>
                </a:prstClr>
              </a:solidFill>
            </a:endParaRPr>
          </a:p>
        </p:txBody>
      </p:sp>
      <p:pic>
        <p:nvPicPr>
          <p:cNvPr id="1026"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6687" y="309163"/>
            <a:ext cx="5680633" cy="319535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
          <p:cNvSpPr txBox="1">
            <a:spLocks noChangeArrowheads="1"/>
          </p:cNvSpPr>
          <p:nvPr/>
        </p:nvSpPr>
        <p:spPr bwMode="auto">
          <a:xfrm>
            <a:off x="460068" y="1426811"/>
            <a:ext cx="5920524" cy="347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spcBef>
                <a:spcPct val="20000"/>
              </a:spcBef>
              <a:buFont typeface="Arial" panose="020B0604020202020204" pitchFamily="34" charset="0"/>
              <a:buChar char="•"/>
              <a:defRPr>
                <a:solidFill>
                  <a:schemeClr val="tx1"/>
                </a:solidFill>
                <a:latin typeface="Arial" panose="020B0604020202020204" pitchFamily="34" charset="0"/>
              </a:defRPr>
            </a:lvl1pPr>
            <a:lvl2pPr marL="544513" indent="-284163">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628635" lvl="2" indent="0">
              <a:buNone/>
              <a:defRPr/>
            </a:pPr>
            <a:r>
              <a:rPr lang="en-US" altLang="en-US" sz="1400" dirty="0"/>
              <a:t>Key Facts:</a:t>
            </a:r>
          </a:p>
          <a:p>
            <a:pPr marL="809605" lvl="2" indent="-180970">
              <a:defRPr/>
            </a:pPr>
            <a:r>
              <a:rPr lang="en-US" altLang="en-US" sz="1200" dirty="0"/>
              <a:t>Fully battery powered ship</a:t>
            </a:r>
          </a:p>
          <a:p>
            <a:pPr marL="809605" lvl="2" indent="-180970">
              <a:defRPr/>
            </a:pPr>
            <a:r>
              <a:rPr lang="en-US" altLang="en-US" sz="1200" dirty="0"/>
              <a:t>Prepare for remote control and fully autonomous operations</a:t>
            </a:r>
          </a:p>
          <a:p>
            <a:pPr marL="809605" lvl="2" indent="-180970">
              <a:defRPr/>
            </a:pPr>
            <a:r>
              <a:rPr lang="en-US" altLang="en-US" sz="1200" dirty="0"/>
              <a:t>Dimensions &amp; Performance</a:t>
            </a:r>
          </a:p>
          <a:p>
            <a:pPr marL="1419190" lvl="3" indent="-180970">
              <a:defRPr/>
            </a:pPr>
            <a:r>
              <a:rPr lang="en-US" altLang="en-US" sz="1200" dirty="0"/>
              <a:t>LOA: &gt;70 m</a:t>
            </a:r>
          </a:p>
          <a:p>
            <a:pPr marL="1419190" lvl="3" indent="-180970">
              <a:defRPr/>
            </a:pPr>
            <a:r>
              <a:rPr lang="en-US" altLang="en-US" sz="1200" dirty="0"/>
              <a:t>Beam: 15 m</a:t>
            </a:r>
          </a:p>
          <a:p>
            <a:pPr marL="1419190" lvl="3" indent="-180970">
              <a:defRPr/>
            </a:pPr>
            <a:r>
              <a:rPr lang="en-US" altLang="en-US" sz="1200" dirty="0"/>
              <a:t>Depth: 12 m</a:t>
            </a:r>
          </a:p>
          <a:p>
            <a:pPr marL="1419190" lvl="3" indent="-180970">
              <a:defRPr/>
            </a:pPr>
            <a:r>
              <a:rPr lang="en-US" altLang="en-US" sz="1200" dirty="0"/>
              <a:t>Draft: (full) 5m</a:t>
            </a:r>
          </a:p>
          <a:p>
            <a:pPr marL="1419190" lvl="3" indent="-180970">
              <a:defRPr/>
            </a:pPr>
            <a:r>
              <a:rPr lang="en-US" altLang="en-US" sz="1200" dirty="0"/>
              <a:t>Service speed: 6 Knots</a:t>
            </a:r>
          </a:p>
          <a:p>
            <a:pPr marL="628635" lvl="2" indent="0">
              <a:buNone/>
              <a:defRPr/>
            </a:pPr>
            <a:r>
              <a:rPr lang="en-US" altLang="en-US" sz="1400" dirty="0"/>
              <a:t>Purpose and Performance:</a:t>
            </a:r>
          </a:p>
          <a:p>
            <a:pPr marL="809605" lvl="2" indent="-180970">
              <a:defRPr/>
            </a:pPr>
            <a:r>
              <a:rPr lang="en-US" altLang="en-US" sz="1200" dirty="0"/>
              <a:t>To replace road journeys</a:t>
            </a:r>
          </a:p>
          <a:p>
            <a:pPr marL="809605" lvl="2" indent="-180970">
              <a:defRPr/>
            </a:pPr>
            <a:r>
              <a:rPr lang="en-US" altLang="en-US" sz="1200" dirty="0"/>
              <a:t>Sail within 3 ports</a:t>
            </a:r>
          </a:p>
          <a:p>
            <a:pPr marL="1419190" lvl="3" indent="-180970">
              <a:defRPr/>
            </a:pPr>
            <a:r>
              <a:rPr lang="en-US" altLang="en-US" sz="1200" dirty="0" err="1"/>
              <a:t>Herøya</a:t>
            </a:r>
            <a:r>
              <a:rPr lang="en-US" altLang="en-US" sz="1200" dirty="0"/>
              <a:t> to </a:t>
            </a:r>
            <a:r>
              <a:rPr lang="en-US" altLang="en-US" sz="1200" dirty="0" err="1"/>
              <a:t>Brevik</a:t>
            </a:r>
            <a:r>
              <a:rPr lang="en-US" altLang="en-US" sz="1200" dirty="0"/>
              <a:t>: 7 nm</a:t>
            </a:r>
          </a:p>
          <a:p>
            <a:pPr marL="1419190" lvl="3" indent="-180970">
              <a:defRPr/>
            </a:pPr>
            <a:r>
              <a:rPr lang="en-US" altLang="en-US" sz="1200" dirty="0" err="1"/>
              <a:t>Herøya</a:t>
            </a:r>
            <a:r>
              <a:rPr lang="en-US" altLang="en-US" sz="1200" dirty="0"/>
              <a:t> to Larvik 30 nm</a:t>
            </a:r>
          </a:p>
          <a:p>
            <a:pPr marL="809605" lvl="2" indent="-180970">
              <a:defRPr/>
            </a:pPr>
            <a:r>
              <a:rPr lang="en-US" altLang="en-US" sz="1200" dirty="0"/>
              <a:t>Controlled by:</a:t>
            </a:r>
          </a:p>
          <a:p>
            <a:pPr marL="1419190" lvl="3" indent="-180970">
              <a:defRPr/>
            </a:pPr>
            <a:r>
              <a:rPr lang="en-US" altLang="en-US" sz="1200" dirty="0"/>
              <a:t>YARA at </a:t>
            </a:r>
            <a:r>
              <a:rPr lang="en-US" altLang="en-US" sz="1200" dirty="0" err="1"/>
              <a:t>Porsgrunn</a:t>
            </a:r>
            <a:endParaRPr lang="en-US" altLang="en-US" sz="1200" dirty="0"/>
          </a:p>
          <a:p>
            <a:pPr marL="1419190" lvl="3" indent="-180970">
              <a:defRPr/>
            </a:pPr>
            <a:r>
              <a:rPr lang="en-US" altLang="en-US" sz="1200" dirty="0"/>
              <a:t>Kongsberg Maritime</a:t>
            </a:r>
          </a:p>
          <a:p>
            <a:pPr marL="628635" lvl="2" indent="0">
              <a:buNone/>
              <a:defRPr/>
            </a:pPr>
            <a:r>
              <a:rPr lang="en-US" altLang="en-US" sz="1400" dirty="0"/>
              <a:t>Schedule:</a:t>
            </a:r>
          </a:p>
          <a:p>
            <a:pPr marL="809605" lvl="2" indent="-180970">
              <a:defRPr/>
            </a:pPr>
            <a:r>
              <a:rPr lang="en-US" altLang="en-US" sz="1200" dirty="0"/>
              <a:t>2017: design finalized</a:t>
            </a:r>
          </a:p>
          <a:p>
            <a:pPr marL="809605" lvl="2" indent="-180970">
              <a:defRPr/>
            </a:pPr>
            <a:r>
              <a:rPr lang="en-US" altLang="en-US" sz="1200" dirty="0"/>
              <a:t>2018 Delivery &amp; testing with small crew</a:t>
            </a:r>
          </a:p>
          <a:p>
            <a:pPr marL="809605" lvl="2" indent="-180970">
              <a:defRPr/>
            </a:pPr>
            <a:r>
              <a:rPr lang="en-US" altLang="en-US" sz="1200" dirty="0"/>
              <a:t>2019: Remote operation</a:t>
            </a:r>
          </a:p>
          <a:p>
            <a:pPr marL="809605" lvl="2" indent="-180970">
              <a:defRPr/>
            </a:pPr>
            <a:r>
              <a:rPr lang="en-US" altLang="en-US" sz="1200" dirty="0"/>
              <a:t>2020: Fully autonomous operation</a:t>
            </a:r>
          </a:p>
        </p:txBody>
      </p:sp>
      <p:pic>
        <p:nvPicPr>
          <p:cNvPr id="1030" name="Picture 6" descr="Image result for yara birkeland"/>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80568" y="3232647"/>
            <a:ext cx="5675040" cy="336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GeoSwath 4R USV</a:t>
            </a:r>
          </a:p>
        </p:txBody>
      </p:sp>
      <p:sp>
        <p:nvSpPr>
          <p:cNvPr id="3" name="Text Placeholder 2"/>
          <p:cNvSpPr>
            <a:spLocks noGrp="1"/>
          </p:cNvSpPr>
          <p:nvPr>
            <p:ph type="body" sz="quarter" idx="22"/>
          </p:nvPr>
        </p:nvSpPr>
        <p:spPr/>
        <p:txBody>
          <a:bodyPr/>
          <a:lstStyle/>
          <a:p>
            <a:endParaRPr lang="en-US"/>
          </a:p>
        </p:txBody>
      </p:sp>
      <p:sp>
        <p:nvSpPr>
          <p:cNvPr id="4" name="Date Placeholder 3"/>
          <p:cNvSpPr>
            <a:spLocks noGrp="1"/>
          </p:cNvSpPr>
          <p:nvPr>
            <p:ph type="dt" sz="half" idx="2"/>
          </p:nvPr>
        </p:nvSpPr>
        <p:spPr/>
        <p:txBody>
          <a:bodyPr/>
          <a:lstStyle/>
          <a:p>
            <a:fld id="{36942E18-652F-C747-9D6F-305B081DB00F}" type="datetime1">
              <a:rPr lang="nb-NO" smtClean="0"/>
              <a:t>27.04.2019</a:t>
            </a:fld>
            <a:endParaRPr lang="en-GB" dirty="0"/>
          </a:p>
        </p:txBody>
      </p:sp>
      <p:sp>
        <p:nvSpPr>
          <p:cNvPr id="5" name="Footer Placeholder 4"/>
          <p:cNvSpPr>
            <a:spLocks noGrp="1"/>
          </p:cNvSpPr>
          <p:nvPr>
            <p:ph type="ftr" sz="quarter" idx="3"/>
          </p:nvPr>
        </p:nvSpPr>
        <p:spPr/>
        <p:txBody>
          <a:bodyPr/>
          <a:lstStyle/>
          <a:p>
            <a:r>
              <a:rPr lang="en-US"/>
              <a:t>WORLD CLASS - through people, technology and dedication</a:t>
            </a:r>
            <a:endParaRPr lang="en-GB" dirty="0"/>
          </a:p>
        </p:txBody>
      </p:sp>
      <p:sp>
        <p:nvSpPr>
          <p:cNvPr id="6" name="Slide Number Placeholder 5"/>
          <p:cNvSpPr>
            <a:spLocks noGrp="1"/>
          </p:cNvSpPr>
          <p:nvPr>
            <p:ph type="sldNum" sz="quarter" idx="4"/>
          </p:nvPr>
        </p:nvSpPr>
        <p:spPr/>
        <p:txBody>
          <a:bodyPr/>
          <a:lstStyle/>
          <a:p>
            <a:r>
              <a:rPr lang="en-GB"/>
              <a:t>Page </a:t>
            </a:r>
            <a:fld id="{024B331B-EC80-4993-B848-09EE40C61000}" type="slidenum">
              <a:rPr lang="en-GB" smtClean="0"/>
              <a:pPr/>
              <a:t>29</a:t>
            </a:fld>
            <a:endParaRPr lang="en-GB"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6678" y="1729321"/>
            <a:ext cx="5857637" cy="338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37627" y="2069226"/>
            <a:ext cx="4292004" cy="2677656"/>
          </a:xfrm>
          <a:prstGeom prst="rect">
            <a:avLst/>
          </a:prstGeom>
        </p:spPr>
        <p:txBody>
          <a:bodyPr wrap="square">
            <a:spAutoFit/>
          </a:bodyPr>
          <a:lstStyle/>
          <a:p>
            <a:r>
              <a:rPr lang="en-US" sz="2400" dirty="0" err="1"/>
              <a:t>Vehículos</a:t>
            </a:r>
            <a:r>
              <a:rPr lang="en-US" sz="2400" dirty="0"/>
              <a:t> </a:t>
            </a:r>
            <a:r>
              <a:rPr lang="en-US" sz="2400" dirty="0" err="1"/>
              <a:t>Autónomos</a:t>
            </a:r>
            <a:r>
              <a:rPr lang="en-US" sz="2400" dirty="0"/>
              <a:t> de </a:t>
            </a:r>
            <a:r>
              <a:rPr lang="en-US" sz="2400" dirty="0" err="1"/>
              <a:t>Superficie</a:t>
            </a:r>
            <a:r>
              <a:rPr lang="en-US" sz="2400" dirty="0"/>
              <a:t> - GeoSwath 4R USV </a:t>
            </a:r>
            <a:r>
              <a:rPr lang="en-US" sz="2400" dirty="0" err="1"/>
              <a:t>ofrece</a:t>
            </a:r>
            <a:r>
              <a:rPr lang="en-US" sz="2400" dirty="0"/>
              <a:t> </a:t>
            </a:r>
            <a:r>
              <a:rPr lang="en-US" sz="2400" dirty="0" err="1"/>
              <a:t>mapeos</a:t>
            </a:r>
            <a:r>
              <a:rPr lang="en-US" sz="2400" dirty="0"/>
              <a:t> de </a:t>
            </a:r>
            <a:r>
              <a:rPr lang="en-US" sz="2400" dirty="0" err="1"/>
              <a:t>fondo</a:t>
            </a:r>
            <a:r>
              <a:rPr lang="en-US" sz="2400" dirty="0"/>
              <a:t> </a:t>
            </a:r>
            <a:r>
              <a:rPr lang="en-US" sz="2400" dirty="0" err="1"/>
              <a:t>simultaneamente</a:t>
            </a:r>
            <a:r>
              <a:rPr lang="en-US" sz="2400" dirty="0"/>
              <a:t> </a:t>
            </a:r>
            <a:r>
              <a:rPr lang="en-US" sz="2400" dirty="0" err="1"/>
              <a:t>batimetria</a:t>
            </a:r>
            <a:r>
              <a:rPr lang="en-US" sz="2400" dirty="0"/>
              <a:t> y sonar de </a:t>
            </a:r>
            <a:r>
              <a:rPr lang="en-US" sz="2400" dirty="0" err="1"/>
              <a:t>barrido</a:t>
            </a:r>
            <a:r>
              <a:rPr lang="en-US" sz="2400" dirty="0"/>
              <a:t> lateral </a:t>
            </a:r>
            <a:r>
              <a:rPr lang="en-US" sz="2400" dirty="0" err="1"/>
              <a:t>mediante</a:t>
            </a:r>
            <a:r>
              <a:rPr lang="en-US" sz="2400" dirty="0"/>
              <a:t> una </a:t>
            </a:r>
            <a:r>
              <a:rPr lang="en-US" sz="2400" dirty="0" err="1"/>
              <a:t>plataforma</a:t>
            </a:r>
            <a:r>
              <a:rPr lang="en-US" sz="2400" dirty="0"/>
              <a:t> </a:t>
            </a:r>
            <a:r>
              <a:rPr lang="en-US" sz="2400" dirty="0" err="1"/>
              <a:t>operada</a:t>
            </a:r>
            <a:r>
              <a:rPr lang="en-US" sz="2400" dirty="0"/>
              <a:t> </a:t>
            </a:r>
            <a:r>
              <a:rPr lang="en-US" sz="2400" dirty="0" err="1"/>
              <a:t>remotamente</a:t>
            </a:r>
            <a:r>
              <a:rPr lang="en-US" sz="2400" dirty="0"/>
              <a:t> </a:t>
            </a:r>
            <a:r>
              <a:rPr lang="en-US" sz="2400" dirty="0" err="1"/>
              <a:t>en</a:t>
            </a:r>
            <a:r>
              <a:rPr lang="en-US" sz="2400" dirty="0"/>
              <a:t> </a:t>
            </a:r>
            <a:r>
              <a:rPr lang="en-US" sz="2400" dirty="0" err="1"/>
              <a:t>superficie</a:t>
            </a:r>
            <a:r>
              <a:rPr lang="en-US" sz="2400" dirty="0"/>
              <a:t>.</a:t>
            </a:r>
          </a:p>
        </p:txBody>
      </p:sp>
    </p:spTree>
    <p:extLst>
      <p:ext uri="{BB962C8B-B14F-4D97-AF65-F5344CB8AC3E}">
        <p14:creationId xmlns:p14="http://schemas.microsoft.com/office/powerpoint/2010/main" val="1296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E5FBE080-CBA0-4E18-AD39-05DDCBDF63CA}"/>
              </a:ext>
            </a:extLst>
          </p:cNvPr>
          <p:cNvSpPr>
            <a:spLocks noGrp="1"/>
          </p:cNvSpPr>
          <p:nvPr>
            <p:ph type="body" sz="quarter" idx="16"/>
          </p:nvPr>
        </p:nvSpPr>
        <p:spPr/>
        <p:txBody>
          <a:bodyPr/>
          <a:lstStyle/>
          <a:p>
            <a:endParaRPr lang="nb-NO" dirty="0"/>
          </a:p>
        </p:txBody>
      </p:sp>
      <p:sp>
        <p:nvSpPr>
          <p:cNvPr id="2" name="Text Placeholder 1">
            <a:extLst>
              <a:ext uri="{FF2B5EF4-FFF2-40B4-BE49-F238E27FC236}">
                <a16:creationId xmlns:a16="http://schemas.microsoft.com/office/drawing/2014/main" id="{C1559A24-5CF2-4394-B085-C1DCE537ED40}"/>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304D564D-CFA0-4495-B0C7-5E31B44FF508}"/>
              </a:ext>
            </a:extLst>
          </p:cNvPr>
          <p:cNvSpPr>
            <a:spLocks noGrp="1"/>
          </p:cNvSpPr>
          <p:nvPr>
            <p:ph type="body" sz="quarter" idx="15"/>
          </p:nvPr>
        </p:nvSpPr>
        <p:spPr>
          <a:xfrm>
            <a:off x="613121" y="3901063"/>
            <a:ext cx="4061726" cy="1007015"/>
          </a:xfrm>
        </p:spPr>
        <p:txBody>
          <a:bodyPr>
            <a:normAutofit/>
          </a:bodyPr>
          <a:lstStyle/>
          <a:p>
            <a:r>
              <a:rPr lang="en-US" sz="2000" dirty="0">
                <a:latin typeface="+mn-lt"/>
                <a:cs typeface="+mn-cs"/>
              </a:rPr>
              <a:t>From deep sea to outer space</a:t>
            </a:r>
          </a:p>
          <a:p>
            <a:endParaRPr lang="nb-NO" dirty="0"/>
          </a:p>
        </p:txBody>
      </p:sp>
      <p:sp>
        <p:nvSpPr>
          <p:cNvPr id="14" name="Text Placeholder 2">
            <a:extLst>
              <a:ext uri="{FF2B5EF4-FFF2-40B4-BE49-F238E27FC236}">
                <a16:creationId xmlns:a16="http://schemas.microsoft.com/office/drawing/2014/main" id="{1CC27233-2356-4B2E-B99F-4EF4DD2BCF13}"/>
              </a:ext>
            </a:extLst>
          </p:cNvPr>
          <p:cNvSpPr txBox="1">
            <a:spLocks/>
          </p:cNvSpPr>
          <p:nvPr/>
        </p:nvSpPr>
        <p:spPr>
          <a:xfrm>
            <a:off x="277457" y="3288025"/>
            <a:ext cx="4733054" cy="549875"/>
          </a:xfrm>
          <a:prstGeom prst="rect">
            <a:avLst/>
          </a:prstGeom>
          <a:noFill/>
        </p:spPr>
        <p:txBody>
          <a:bodyPr vert="horz" lIns="360000" tIns="0" rIns="360000" bIns="432000" rtlCol="0" anchor="ctr" anchorCtr="0">
            <a:noAutofit/>
          </a:bodyPr>
          <a:lstStyle>
            <a:lvl1pPr marL="0" indent="0" algn="ctr" defTabSz="914446" rtl="0" eaLnBrk="1" latinLnBrk="0" hangingPunct="1">
              <a:lnSpc>
                <a:spcPct val="120000"/>
              </a:lnSpc>
              <a:spcBef>
                <a:spcPts val="2250"/>
              </a:spcBef>
              <a:buSzPct val="80000"/>
              <a:buFont typeface="Wingdings" panose="05000000000000000000" pitchFamily="2" charset="2"/>
              <a:buNone/>
              <a:defRPr sz="3000" b="1" kern="1200">
                <a:solidFill>
                  <a:srgbClr val="001639"/>
                </a:solidFill>
                <a:latin typeface="Calibri" panose="020F0502020204030204" pitchFamily="34" charset="0"/>
                <a:ea typeface="+mn-ea"/>
                <a:cs typeface="Calibri" panose="020F0502020204030204" pitchFamily="34" charset="0"/>
              </a:defRPr>
            </a:lvl1pPr>
            <a:lvl2pPr marL="395367" indent="-166721" algn="l" defTabSz="914446" rtl="0" eaLnBrk="1" latinLnBrk="0" hangingPunct="1">
              <a:lnSpc>
                <a:spcPct val="100000"/>
              </a:lnSpc>
              <a:spcBef>
                <a:spcPts val="500"/>
              </a:spcBef>
              <a:buSzPct val="120000"/>
              <a:buFont typeface="Calibri Light" panose="020F0302020204030204" pitchFamily="34" charset="0"/>
              <a:buChar char="­"/>
              <a:defRPr sz="1500" kern="1200">
                <a:solidFill>
                  <a:srgbClr val="001639"/>
                </a:solidFill>
                <a:latin typeface="+mn-lt"/>
                <a:ea typeface="+mn-ea"/>
                <a:cs typeface="+mn-cs"/>
              </a:defRPr>
            </a:lvl2pPr>
            <a:lvl3pPr marL="594119" indent="-198040" algn="l" defTabSz="914446" rtl="0" eaLnBrk="1" latinLnBrk="0" hangingPunct="1">
              <a:lnSpc>
                <a:spcPct val="100000"/>
              </a:lnSpc>
              <a:spcBef>
                <a:spcPts val="500"/>
              </a:spcBef>
              <a:buSzPct val="120000"/>
              <a:buFont typeface="Calibri Light" panose="020F0302020204030204" pitchFamily="34" charset="0"/>
              <a:buChar char="­"/>
              <a:defRPr sz="1400" kern="1200">
                <a:solidFill>
                  <a:srgbClr val="001639"/>
                </a:solidFill>
                <a:latin typeface="+mn-lt"/>
                <a:ea typeface="+mn-ea"/>
                <a:cs typeface="+mn-cs"/>
              </a:defRPr>
            </a:lvl3pPr>
            <a:lvl4pPr marL="792158" indent="-198040" algn="l" defTabSz="914446" rtl="0" eaLnBrk="1" latinLnBrk="0" hangingPunct="1">
              <a:lnSpc>
                <a:spcPct val="100000"/>
              </a:lnSpc>
              <a:spcBef>
                <a:spcPts val="500"/>
              </a:spcBef>
              <a:buSzPct val="120000"/>
              <a:buFont typeface="Calibri Light" panose="020F0302020204030204" pitchFamily="34" charset="0"/>
              <a:buChar char="­"/>
              <a:defRPr sz="1300" kern="1200">
                <a:solidFill>
                  <a:srgbClr val="001639"/>
                </a:solidFill>
                <a:latin typeface="+mn-lt"/>
                <a:ea typeface="+mn-ea"/>
                <a:cs typeface="+mn-cs"/>
              </a:defRPr>
            </a:lvl4pPr>
            <a:lvl5pPr marL="990198" indent="-198040" algn="l" defTabSz="914446" rtl="0" eaLnBrk="1" latinLnBrk="0" hangingPunct="1">
              <a:lnSpc>
                <a:spcPct val="100000"/>
              </a:lnSpc>
              <a:spcBef>
                <a:spcPts val="500"/>
              </a:spcBef>
              <a:buSzPct val="120000"/>
              <a:buFont typeface="Calibri Light" panose="020F0302020204030204" pitchFamily="34" charset="0"/>
              <a:buChar char="­"/>
              <a:defRPr sz="1200" kern="1200">
                <a:solidFill>
                  <a:srgbClr val="001639"/>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DELIVER SOLUTIONS</a:t>
            </a:r>
            <a:endParaRPr lang="nb-NO" dirty="0"/>
          </a:p>
        </p:txBody>
      </p:sp>
    </p:spTree>
    <p:extLst>
      <p:ext uri="{BB962C8B-B14F-4D97-AF65-F5344CB8AC3E}">
        <p14:creationId xmlns:p14="http://schemas.microsoft.com/office/powerpoint/2010/main" val="4338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612" y="818988"/>
            <a:ext cx="13574975" cy="461729"/>
          </a:xfrm>
        </p:spPr>
        <p:txBody>
          <a:bodyPr/>
          <a:lstStyle/>
          <a:p>
            <a:r>
              <a:rPr lang="en-US" sz="2667" dirty="0"/>
              <a:t>K-MATE: Odin</a:t>
            </a:r>
          </a:p>
        </p:txBody>
      </p:sp>
      <p:sp>
        <p:nvSpPr>
          <p:cNvPr id="333" name="Text Placeholder 332"/>
          <p:cNvSpPr>
            <a:spLocks noGrp="1"/>
          </p:cNvSpPr>
          <p:nvPr>
            <p:ph type="body" sz="quarter" idx="22"/>
          </p:nvPr>
        </p:nvSpPr>
        <p:spPr/>
        <p:txBody>
          <a:bodyPr/>
          <a:lstStyle/>
          <a:p>
            <a:endParaRPr lang="en-US"/>
          </a:p>
        </p:txBody>
      </p:sp>
      <p:sp>
        <p:nvSpPr>
          <p:cNvPr id="6" name="Date Placeholder 5"/>
          <p:cNvSpPr>
            <a:spLocks noGrp="1"/>
          </p:cNvSpPr>
          <p:nvPr>
            <p:ph type="dt" sz="half" idx="2"/>
          </p:nvPr>
        </p:nvSpPr>
        <p:spPr/>
        <p:txBody>
          <a:bodyPr/>
          <a:lstStyle/>
          <a:p>
            <a:fld id="{224B7939-B760-4D13-8F17-9F52E2A65C31}" type="datetime1">
              <a:rPr lang="nb-NO" smtClean="0">
                <a:solidFill>
                  <a:prstClr val="black">
                    <a:tint val="75000"/>
                  </a:prstClr>
                </a:solidFill>
              </a:rPr>
              <a:pPr/>
              <a:t>27.04.2019</a:t>
            </a:fld>
            <a:endParaRPr lang="en-GB" dirty="0">
              <a:solidFill>
                <a:prstClr val="black">
                  <a:tint val="75000"/>
                </a:prstClr>
              </a:solidFill>
            </a:endParaRPr>
          </a:p>
        </p:txBody>
      </p:sp>
      <p:sp>
        <p:nvSpPr>
          <p:cNvPr id="7" name="Slide Number Placeholder 6"/>
          <p:cNvSpPr>
            <a:spLocks noGrp="1"/>
          </p:cNvSpPr>
          <p:nvPr>
            <p:ph type="sldNum" sz="quarter" idx="4"/>
          </p:nvPr>
        </p:nvSpPr>
        <p:spPr/>
        <p:txBody>
          <a:bodyPr/>
          <a:lstStyle/>
          <a:p>
            <a:r>
              <a:rPr lang="en-GB">
                <a:solidFill>
                  <a:prstClr val="black">
                    <a:tint val="75000"/>
                  </a:prstClr>
                </a:solidFill>
              </a:rPr>
              <a:t>Page </a:t>
            </a:r>
            <a:fld id="{024B331B-EC80-4993-B848-09EE40C61000}" type="slidenum">
              <a:rPr lang="en-GB" smtClean="0">
                <a:solidFill>
                  <a:prstClr val="black">
                    <a:tint val="75000"/>
                  </a:prstClr>
                </a:solidFill>
              </a:rPr>
              <a:pPr/>
              <a:t>30</a:t>
            </a:fld>
            <a:endParaRPr lang="en-GB" dirty="0">
              <a:solidFill>
                <a:prstClr val="black">
                  <a:tint val="75000"/>
                </a:prstClr>
              </a:solidFill>
            </a:endParaRPr>
          </a:p>
        </p:txBody>
      </p:sp>
      <p:sp>
        <p:nvSpPr>
          <p:cNvPr id="8" name="Footer Placeholder 7"/>
          <p:cNvSpPr>
            <a:spLocks noGrp="1"/>
          </p:cNvSpPr>
          <p:nvPr>
            <p:ph type="ftr" sz="quarter" idx="3"/>
          </p:nvPr>
        </p:nvSpPr>
        <p:spPr/>
        <p:txBody>
          <a:bodyPr/>
          <a:lstStyle/>
          <a:p>
            <a:r>
              <a:rPr lang="en-US">
                <a:solidFill>
                  <a:prstClr val="black">
                    <a:tint val="75000"/>
                  </a:prstClr>
                </a:solidFill>
              </a:rPr>
              <a:t>WORLD CLASS - through people, technology and dedication</a:t>
            </a:r>
            <a:endParaRPr lang="en-GB" dirty="0">
              <a:solidFill>
                <a:prstClr val="black">
                  <a:tint val="75000"/>
                </a:prstClr>
              </a:solidFill>
            </a:endParaRPr>
          </a:p>
        </p:txBody>
      </p:sp>
      <p:pic>
        <p:nvPicPr>
          <p:cNvPr id="15" name="Picture 2" descr="C:\Users\reina\AppData\Local\Microsoft\Windows\Temporary Internet Files\Content.Outlook\O1SSHCIL\15008-000 1 15 04(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0655" y="298341"/>
            <a:ext cx="8505561" cy="60158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bwMode="auto">
          <a:xfrm>
            <a:off x="211202" y="1316765"/>
            <a:ext cx="5903977" cy="42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spcBef>
                <a:spcPct val="20000"/>
              </a:spcBef>
              <a:buFont typeface="Arial" panose="020B0604020202020204" pitchFamily="34" charset="0"/>
              <a:buChar char="•"/>
              <a:defRPr>
                <a:solidFill>
                  <a:schemeClr val="tx1"/>
                </a:solidFill>
                <a:latin typeface="Arial" panose="020B0604020202020204" pitchFamily="34" charset="0"/>
              </a:defRPr>
            </a:lvl1pPr>
            <a:lvl2pPr marL="544513" indent="-284163">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836063" lvl="2" indent="-207428">
              <a:buNone/>
              <a:defRPr/>
            </a:pPr>
            <a:endParaRPr lang="en-US" altLang="en-US" sz="2667" b="1" dirty="0"/>
          </a:p>
          <a:p>
            <a:pPr marL="836063" lvl="2" indent="-207428">
              <a:buNone/>
              <a:defRPr/>
            </a:pPr>
            <a:r>
              <a:rPr lang="en-US" altLang="en-US" sz="2667" b="1" dirty="0"/>
              <a:t>Proyecto:</a:t>
            </a:r>
          </a:p>
          <a:p>
            <a:pPr marL="809605" lvl="2" indent="-180970">
              <a:defRPr/>
            </a:pPr>
            <a:r>
              <a:rPr lang="en-US" altLang="en-US" sz="1200" dirty="0"/>
              <a:t>Desarrollo conjunto entre KM y FFI (Dept Desarrollo de la </a:t>
            </a:r>
            <a:r>
              <a:rPr lang="en-US" altLang="en-US" sz="1200" dirty="0" err="1"/>
              <a:t>Defensa</a:t>
            </a:r>
            <a:r>
              <a:rPr lang="en-US" altLang="en-US" sz="1200" dirty="0"/>
              <a:t>)</a:t>
            </a:r>
          </a:p>
          <a:p>
            <a:pPr marL="809605" lvl="2" indent="-180970">
              <a:defRPr/>
            </a:pPr>
            <a:r>
              <a:rPr lang="en-US" altLang="en-US" sz="1200" dirty="0"/>
              <a:t>Se </a:t>
            </a:r>
            <a:r>
              <a:rPr lang="en-US" altLang="en-US" sz="1200" dirty="0" err="1"/>
              <a:t>puede</a:t>
            </a:r>
            <a:r>
              <a:rPr lang="en-US" altLang="en-US" sz="1200" dirty="0"/>
              <a:t> </a:t>
            </a:r>
            <a:r>
              <a:rPr lang="en-US" altLang="en-US" sz="1200" dirty="0" err="1"/>
              <a:t>manipular</a:t>
            </a:r>
            <a:r>
              <a:rPr lang="en-US" altLang="en-US" sz="1200" dirty="0"/>
              <a:t> o </a:t>
            </a:r>
            <a:r>
              <a:rPr lang="en-US" altLang="en-US" sz="1200" dirty="0" err="1"/>
              <a:t>operación</a:t>
            </a:r>
            <a:r>
              <a:rPr lang="en-US" altLang="en-US" sz="1200" dirty="0"/>
              <a:t> </a:t>
            </a:r>
            <a:r>
              <a:rPr lang="en-US" altLang="en-US" sz="1200" dirty="0" err="1"/>
              <a:t>remota</a:t>
            </a:r>
            <a:endParaRPr lang="en-US" altLang="en-US" sz="1200" dirty="0"/>
          </a:p>
          <a:p>
            <a:pPr marL="809605" lvl="2" indent="-180970">
              <a:defRPr/>
            </a:pPr>
            <a:r>
              <a:rPr lang="en-US" altLang="en-US" sz="1200" dirty="0" err="1"/>
              <a:t>Plataforma</a:t>
            </a:r>
            <a:r>
              <a:rPr lang="en-US" altLang="en-US" sz="1200" dirty="0"/>
              <a:t> </a:t>
            </a:r>
            <a:r>
              <a:rPr lang="en-US" altLang="en-US" sz="1200" dirty="0" err="1"/>
              <a:t>Multipropósito</a:t>
            </a:r>
            <a:r>
              <a:rPr lang="en-US" altLang="en-US" sz="1200" dirty="0"/>
              <a:t> para </a:t>
            </a:r>
            <a:r>
              <a:rPr lang="en-US" altLang="en-US" sz="1200" dirty="0" err="1"/>
              <a:t>investigación</a:t>
            </a:r>
            <a:r>
              <a:rPr lang="en-US" altLang="en-US" sz="1200" dirty="0"/>
              <a:t> de la </a:t>
            </a:r>
            <a:r>
              <a:rPr lang="en-US" altLang="en-US" sz="1200" dirty="0" err="1"/>
              <a:t>defensa</a:t>
            </a:r>
            <a:endParaRPr lang="en-US" altLang="en-US" sz="1200" dirty="0"/>
          </a:p>
          <a:p>
            <a:pPr marL="1419190" lvl="3" indent="-180970">
              <a:defRPr/>
            </a:pPr>
            <a:r>
              <a:rPr lang="en-US" altLang="en-US" sz="1200" dirty="0" err="1"/>
              <a:t>Hidrografía</a:t>
            </a:r>
            <a:endParaRPr lang="en-US" altLang="en-US" sz="1200" dirty="0"/>
          </a:p>
          <a:p>
            <a:pPr marL="1419190" lvl="3" indent="-180970">
              <a:defRPr/>
            </a:pPr>
            <a:r>
              <a:rPr lang="en-US" altLang="en-US" sz="1200" dirty="0" err="1"/>
              <a:t>Propección</a:t>
            </a:r>
            <a:r>
              <a:rPr lang="en-US" altLang="en-US" sz="1200" dirty="0"/>
              <a:t> de </a:t>
            </a:r>
            <a:r>
              <a:rPr lang="en-US" altLang="en-US" sz="1200" dirty="0" err="1"/>
              <a:t>Medidas</a:t>
            </a:r>
            <a:r>
              <a:rPr lang="en-US" altLang="en-US" sz="1200" dirty="0"/>
              <a:t> </a:t>
            </a:r>
            <a:r>
              <a:rPr lang="en-US" altLang="en-US" sz="1200" dirty="0" err="1"/>
              <a:t>Contraminas</a:t>
            </a:r>
            <a:r>
              <a:rPr lang="en-US" altLang="en-US" sz="1200" dirty="0"/>
              <a:t> </a:t>
            </a:r>
          </a:p>
          <a:p>
            <a:pPr marL="1419190" lvl="3" indent="-180970">
              <a:defRPr/>
            </a:pPr>
            <a:r>
              <a:rPr lang="en-US" altLang="en-US" sz="1200" dirty="0" err="1"/>
              <a:t>Lanzamiento</a:t>
            </a:r>
            <a:r>
              <a:rPr lang="en-US" altLang="en-US" sz="1200" dirty="0"/>
              <a:t> y </a:t>
            </a:r>
            <a:r>
              <a:rPr lang="en-US" altLang="en-US" sz="1200" dirty="0" err="1"/>
              <a:t>Recogida</a:t>
            </a:r>
            <a:r>
              <a:rPr lang="en-US" altLang="en-US" sz="1200" dirty="0"/>
              <a:t> AUV</a:t>
            </a:r>
          </a:p>
          <a:p>
            <a:pPr marL="809605" lvl="2" indent="-180970">
              <a:defRPr/>
            </a:pPr>
            <a:r>
              <a:rPr lang="en-US" altLang="en-US" sz="1200" dirty="0" err="1"/>
              <a:t>Configurado</a:t>
            </a:r>
            <a:r>
              <a:rPr lang="en-US" altLang="en-US" sz="1200" dirty="0"/>
              <a:t> para </a:t>
            </a:r>
            <a:r>
              <a:rPr lang="en-US" altLang="en-US" sz="1200" dirty="0" err="1"/>
              <a:t>portar</a:t>
            </a:r>
            <a:r>
              <a:rPr lang="en-US" altLang="en-US" sz="1200" dirty="0"/>
              <a:t> un AUV</a:t>
            </a:r>
          </a:p>
          <a:p>
            <a:pPr marL="628635" lvl="2" indent="0">
              <a:buNone/>
              <a:defRPr/>
            </a:pPr>
            <a:r>
              <a:rPr lang="en-US" altLang="en-US" sz="2667" b="1" dirty="0" err="1"/>
              <a:t>Equipos</a:t>
            </a:r>
            <a:r>
              <a:rPr lang="en-US" altLang="en-US" sz="2667" b="1" dirty="0"/>
              <a:t>:</a:t>
            </a:r>
          </a:p>
          <a:p>
            <a:pPr marL="809605" lvl="2" indent="-180970">
              <a:defRPr/>
            </a:pPr>
            <a:r>
              <a:rPr lang="en-US" altLang="en-US" sz="1200" dirty="0"/>
              <a:t>Sistemas:</a:t>
            </a:r>
          </a:p>
          <a:p>
            <a:pPr marL="1419190" lvl="3" indent="-180970">
              <a:defRPr/>
            </a:pPr>
            <a:r>
              <a:rPr lang="en-US" altLang="en-US" sz="1200" dirty="0"/>
              <a:t>Dos </a:t>
            </a:r>
            <a:r>
              <a:rPr lang="en-US" altLang="en-US" sz="1200" dirty="0" err="1"/>
              <a:t>motores</a:t>
            </a:r>
            <a:endParaRPr lang="en-US" altLang="en-US" sz="1200" dirty="0"/>
          </a:p>
          <a:p>
            <a:pPr marL="1419190" lvl="3" indent="-180970">
              <a:defRPr/>
            </a:pPr>
            <a:r>
              <a:rPr lang="en-US" altLang="en-US" sz="1200" dirty="0" err="1"/>
              <a:t>Ancla</a:t>
            </a:r>
            <a:r>
              <a:rPr lang="en-US" altLang="en-US" sz="1200" dirty="0"/>
              <a:t> </a:t>
            </a:r>
            <a:r>
              <a:rPr lang="en-US" altLang="en-US" sz="1200" dirty="0" err="1"/>
              <a:t>Electrónica</a:t>
            </a:r>
            <a:endParaRPr lang="en-US" altLang="en-US" sz="1200" dirty="0"/>
          </a:p>
          <a:p>
            <a:pPr marL="809605" lvl="2" indent="-180970">
              <a:defRPr/>
            </a:pPr>
            <a:r>
              <a:rPr lang="en-US" altLang="en-US" sz="1200" dirty="0" err="1"/>
              <a:t>Navegación</a:t>
            </a:r>
            <a:r>
              <a:rPr lang="en-US" altLang="en-US" sz="1200" dirty="0"/>
              <a:t>, </a:t>
            </a:r>
            <a:r>
              <a:rPr lang="en-US" altLang="en-US" sz="1200" dirty="0" err="1"/>
              <a:t>Comunicación</a:t>
            </a:r>
            <a:r>
              <a:rPr lang="en-US" altLang="en-US" sz="1200" dirty="0"/>
              <a:t> y </a:t>
            </a:r>
            <a:r>
              <a:rPr lang="en-US" altLang="en-US" sz="1200" dirty="0" err="1"/>
              <a:t>Prevención</a:t>
            </a:r>
            <a:r>
              <a:rPr lang="en-US" altLang="en-US" sz="1200" dirty="0"/>
              <a:t> a la </a:t>
            </a:r>
            <a:r>
              <a:rPr lang="en-US" altLang="en-US" sz="1200" dirty="0" err="1"/>
              <a:t>Colisión</a:t>
            </a:r>
            <a:r>
              <a:rPr lang="en-US" altLang="en-US" sz="1200" dirty="0"/>
              <a:t>:</a:t>
            </a:r>
          </a:p>
          <a:p>
            <a:pPr marL="1419190" lvl="3" indent="-180970">
              <a:defRPr/>
            </a:pPr>
            <a:r>
              <a:rPr lang="en-US" altLang="en-US" sz="1200" dirty="0"/>
              <a:t>Sistema de </a:t>
            </a:r>
            <a:r>
              <a:rPr lang="en-US" altLang="en-US" sz="1200" dirty="0" err="1"/>
              <a:t>Referencia</a:t>
            </a:r>
            <a:r>
              <a:rPr lang="en-US" altLang="en-US" sz="1200" dirty="0"/>
              <a:t> </a:t>
            </a:r>
            <a:r>
              <a:rPr lang="en-US" altLang="en-US" sz="1200" dirty="0" err="1"/>
              <a:t>Seapath</a:t>
            </a:r>
            <a:r>
              <a:rPr lang="en-US" altLang="en-US" sz="1200" dirty="0"/>
              <a:t> 136</a:t>
            </a:r>
          </a:p>
          <a:p>
            <a:pPr marL="1419190" lvl="3" indent="-180970">
              <a:defRPr/>
            </a:pPr>
            <a:r>
              <a:rPr lang="en-US" altLang="en-US" sz="1200" dirty="0"/>
              <a:t>AIS 300</a:t>
            </a:r>
          </a:p>
          <a:p>
            <a:pPr marL="1419190" lvl="3" indent="-180970">
              <a:defRPr/>
            </a:pPr>
            <a:r>
              <a:rPr lang="en-US" altLang="en-US" sz="1200" dirty="0"/>
              <a:t>Radar, </a:t>
            </a:r>
            <a:r>
              <a:rPr lang="en-US" altLang="en-US" sz="1200" dirty="0" err="1"/>
              <a:t>Camara</a:t>
            </a:r>
            <a:r>
              <a:rPr lang="en-US" altLang="en-US" sz="1200" dirty="0"/>
              <a:t> &amp; LIDAR</a:t>
            </a:r>
          </a:p>
          <a:p>
            <a:pPr marL="1419190" lvl="3" indent="-180970">
              <a:defRPr/>
            </a:pPr>
            <a:r>
              <a:rPr lang="en-US" altLang="en-US" sz="1200" dirty="0"/>
              <a:t>MBR – Radio de Banda </a:t>
            </a:r>
            <a:r>
              <a:rPr lang="en-US" altLang="en-US" sz="1200" dirty="0" err="1"/>
              <a:t>Ancha</a:t>
            </a:r>
            <a:endParaRPr lang="en-US" altLang="en-US" sz="1200" dirty="0"/>
          </a:p>
          <a:p>
            <a:pPr marL="1419190" lvl="3" indent="-180970">
              <a:defRPr/>
            </a:pPr>
            <a:r>
              <a:rPr lang="en-US" altLang="en-US" sz="1200" dirty="0"/>
              <a:t>Iridium</a:t>
            </a:r>
          </a:p>
          <a:p>
            <a:pPr marL="809605" lvl="2" indent="-180970">
              <a:defRPr/>
            </a:pPr>
            <a:endParaRPr lang="en-US" altLang="en-US" sz="1200" dirty="0">
              <a:solidFill>
                <a:schemeClr val="bg1"/>
              </a:solidFill>
            </a:endParaRPr>
          </a:p>
        </p:txBody>
      </p:sp>
    </p:spTree>
    <p:extLst>
      <p:ext uri="{BB962C8B-B14F-4D97-AF65-F5344CB8AC3E}">
        <p14:creationId xmlns:p14="http://schemas.microsoft.com/office/powerpoint/2010/main" val="32343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107" y="703288"/>
            <a:ext cx="13574975" cy="461729"/>
          </a:xfrm>
        </p:spPr>
        <p:txBody>
          <a:bodyPr/>
          <a:lstStyle/>
          <a:p>
            <a:r>
              <a:rPr lang="en-US" sz="2667" dirty="0"/>
              <a:t>K-MATE: SEA-KIT </a:t>
            </a:r>
            <a:r>
              <a:rPr lang="en-US" sz="2667" dirty="0" err="1"/>
              <a:t>Batimetria</a:t>
            </a:r>
            <a:r>
              <a:rPr lang="en-US" sz="2667" dirty="0"/>
              <a:t> </a:t>
            </a:r>
          </a:p>
        </p:txBody>
      </p:sp>
      <p:sp>
        <p:nvSpPr>
          <p:cNvPr id="333" name="Text Placeholder 332"/>
          <p:cNvSpPr>
            <a:spLocks noGrp="1"/>
          </p:cNvSpPr>
          <p:nvPr>
            <p:ph type="body" sz="quarter" idx="22"/>
          </p:nvPr>
        </p:nvSpPr>
        <p:spPr/>
        <p:txBody>
          <a:bodyPr/>
          <a:lstStyle/>
          <a:p>
            <a:endParaRPr lang="en-US"/>
          </a:p>
        </p:txBody>
      </p:sp>
      <p:sp>
        <p:nvSpPr>
          <p:cNvPr id="6" name="Date Placeholder 5"/>
          <p:cNvSpPr>
            <a:spLocks noGrp="1"/>
          </p:cNvSpPr>
          <p:nvPr>
            <p:ph type="dt" sz="half" idx="2"/>
          </p:nvPr>
        </p:nvSpPr>
        <p:spPr/>
        <p:txBody>
          <a:bodyPr/>
          <a:lstStyle/>
          <a:p>
            <a:fld id="{224B7939-B760-4D13-8F17-9F52E2A65C31}" type="datetime1">
              <a:rPr lang="nb-NO" smtClean="0">
                <a:solidFill>
                  <a:prstClr val="black">
                    <a:tint val="75000"/>
                  </a:prstClr>
                </a:solidFill>
              </a:rPr>
              <a:pPr/>
              <a:t>27.04.2019</a:t>
            </a:fld>
            <a:endParaRPr lang="en-GB" dirty="0">
              <a:solidFill>
                <a:prstClr val="black">
                  <a:tint val="75000"/>
                </a:prstClr>
              </a:solidFill>
            </a:endParaRPr>
          </a:p>
        </p:txBody>
      </p:sp>
      <p:sp>
        <p:nvSpPr>
          <p:cNvPr id="7" name="Slide Number Placeholder 6"/>
          <p:cNvSpPr>
            <a:spLocks noGrp="1"/>
          </p:cNvSpPr>
          <p:nvPr>
            <p:ph type="sldNum" sz="quarter" idx="4"/>
          </p:nvPr>
        </p:nvSpPr>
        <p:spPr/>
        <p:txBody>
          <a:bodyPr/>
          <a:lstStyle/>
          <a:p>
            <a:r>
              <a:rPr lang="en-GB">
                <a:solidFill>
                  <a:prstClr val="black">
                    <a:tint val="75000"/>
                  </a:prstClr>
                </a:solidFill>
              </a:rPr>
              <a:t>Page </a:t>
            </a:r>
            <a:fld id="{024B331B-EC80-4993-B848-09EE40C61000}" type="slidenum">
              <a:rPr lang="en-GB" smtClean="0">
                <a:solidFill>
                  <a:prstClr val="black">
                    <a:tint val="75000"/>
                  </a:prstClr>
                </a:solidFill>
              </a:rPr>
              <a:pPr/>
              <a:t>31</a:t>
            </a:fld>
            <a:endParaRPr lang="en-GB" dirty="0">
              <a:solidFill>
                <a:prstClr val="black">
                  <a:tint val="75000"/>
                </a:prstClr>
              </a:solidFill>
            </a:endParaRPr>
          </a:p>
        </p:txBody>
      </p:sp>
      <p:sp>
        <p:nvSpPr>
          <p:cNvPr id="8" name="Footer Placeholder 7"/>
          <p:cNvSpPr>
            <a:spLocks noGrp="1"/>
          </p:cNvSpPr>
          <p:nvPr>
            <p:ph type="ftr" sz="quarter" idx="3"/>
          </p:nvPr>
        </p:nvSpPr>
        <p:spPr/>
        <p:txBody>
          <a:bodyPr/>
          <a:lstStyle/>
          <a:p>
            <a:r>
              <a:rPr lang="en-US">
                <a:solidFill>
                  <a:prstClr val="black">
                    <a:tint val="75000"/>
                  </a:prstClr>
                </a:solidFill>
              </a:rPr>
              <a:t>WORLD CLASS - through people, technology and dedication</a:t>
            </a:r>
            <a:endParaRPr lang="en-GB" dirty="0">
              <a:solidFill>
                <a:prstClr val="black">
                  <a:tint val="75000"/>
                </a:prstClr>
              </a:solidFill>
            </a:endParaRPr>
          </a:p>
        </p:txBody>
      </p:sp>
      <p:sp>
        <p:nvSpPr>
          <p:cNvPr id="9" name="Rectangle 3"/>
          <p:cNvSpPr txBox="1">
            <a:spLocks noChangeArrowheads="1"/>
          </p:cNvSpPr>
          <p:nvPr/>
        </p:nvSpPr>
        <p:spPr bwMode="auto">
          <a:xfrm>
            <a:off x="192023" y="1539956"/>
            <a:ext cx="5903977" cy="347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spcBef>
                <a:spcPct val="20000"/>
              </a:spcBef>
              <a:buFont typeface="Arial" panose="020B0604020202020204" pitchFamily="34" charset="0"/>
              <a:buChar char="•"/>
              <a:defRPr>
                <a:solidFill>
                  <a:schemeClr val="tx1"/>
                </a:solidFill>
                <a:latin typeface="Arial" panose="020B0604020202020204" pitchFamily="34" charset="0"/>
              </a:defRPr>
            </a:lvl1pPr>
            <a:lvl2pPr marL="544513" indent="-284163">
              <a:spcBef>
                <a:spcPct val="20000"/>
              </a:spcBef>
              <a:buFont typeface="Arial" panose="020B0604020202020204" pitchFamily="34" charset="0"/>
              <a:buChar char="–"/>
              <a:defRPr>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836063" lvl="2" indent="-207428">
              <a:buNone/>
              <a:defRPr/>
            </a:pPr>
            <a:r>
              <a:rPr lang="en-US" altLang="en-US" sz="1400" dirty="0" err="1"/>
              <a:t>Dimensiones</a:t>
            </a:r>
            <a:r>
              <a:rPr lang="en-US" altLang="en-US" sz="1400" dirty="0"/>
              <a:t>:</a:t>
            </a:r>
          </a:p>
          <a:p>
            <a:pPr marL="809605" lvl="2" indent="-180970">
              <a:defRPr/>
            </a:pPr>
            <a:r>
              <a:rPr lang="en-US" altLang="en-US" sz="1200" dirty="0" err="1"/>
              <a:t>Eslora</a:t>
            </a:r>
            <a:r>
              <a:rPr lang="en-US" altLang="en-US" sz="1200" dirty="0"/>
              <a:t>: 11 m</a:t>
            </a:r>
          </a:p>
          <a:p>
            <a:pPr marL="809605" lvl="2" indent="-180970">
              <a:defRPr/>
            </a:pPr>
            <a:r>
              <a:rPr lang="en-US" altLang="en-US" sz="1200" dirty="0"/>
              <a:t>Manga: 3 m</a:t>
            </a:r>
          </a:p>
          <a:p>
            <a:pPr marL="809605" lvl="2" indent="-180970">
              <a:defRPr/>
            </a:pPr>
            <a:r>
              <a:rPr lang="en-US" altLang="en-US" sz="1200" dirty="0"/>
              <a:t>Altura: 3 m</a:t>
            </a:r>
          </a:p>
          <a:p>
            <a:pPr marL="809605" lvl="2" indent="-180970">
              <a:defRPr/>
            </a:pPr>
            <a:r>
              <a:rPr lang="en-US" altLang="en-US" sz="1200" dirty="0" err="1"/>
              <a:t>Deseñado</a:t>
            </a:r>
            <a:r>
              <a:rPr lang="en-US" altLang="en-US" sz="1200" dirty="0"/>
              <a:t> para </a:t>
            </a:r>
            <a:r>
              <a:rPr lang="en-US" altLang="en-US" sz="1200" dirty="0" err="1"/>
              <a:t>portar</a:t>
            </a:r>
            <a:r>
              <a:rPr lang="en-US" altLang="en-US" sz="1200" dirty="0"/>
              <a:t> un HUGIN AUV</a:t>
            </a:r>
          </a:p>
          <a:p>
            <a:pPr marL="628635" lvl="2" indent="0">
              <a:buNone/>
              <a:defRPr/>
            </a:pPr>
            <a:r>
              <a:rPr lang="en-US" altLang="en-US" sz="1400" dirty="0" err="1"/>
              <a:t>Operación</a:t>
            </a:r>
            <a:r>
              <a:rPr lang="en-US" altLang="en-US" sz="1400" dirty="0"/>
              <a:t>:</a:t>
            </a:r>
          </a:p>
          <a:p>
            <a:pPr marL="809605" lvl="2" indent="-180970">
              <a:defRPr/>
            </a:pPr>
            <a:r>
              <a:rPr lang="en-US" altLang="en-US" sz="1200" dirty="0" err="1"/>
              <a:t>Autonomia</a:t>
            </a:r>
            <a:r>
              <a:rPr lang="en-US" altLang="en-US" sz="1200" dirty="0"/>
              <a:t>:</a:t>
            </a:r>
          </a:p>
          <a:p>
            <a:pPr marL="1419190" lvl="3" indent="-180970">
              <a:defRPr/>
            </a:pPr>
            <a:r>
              <a:rPr lang="en-US" altLang="en-US" sz="1200" dirty="0" err="1"/>
              <a:t>Estandar</a:t>
            </a:r>
            <a:r>
              <a:rPr lang="en-US" altLang="en-US" sz="1200" dirty="0"/>
              <a:t>: &gt;30 </a:t>
            </a:r>
            <a:r>
              <a:rPr lang="en-US" altLang="en-US" sz="1200" dirty="0" err="1"/>
              <a:t>días</a:t>
            </a:r>
            <a:endParaRPr lang="en-US" altLang="en-US" sz="1200" dirty="0"/>
          </a:p>
          <a:p>
            <a:pPr marL="1419190" lvl="3" indent="-180970">
              <a:defRPr/>
            </a:pPr>
            <a:r>
              <a:rPr lang="en-US" altLang="en-US" sz="1200" dirty="0" err="1"/>
              <a:t>Mejorado</a:t>
            </a:r>
            <a:r>
              <a:rPr lang="en-US" altLang="en-US" sz="1200" dirty="0"/>
              <a:t>: &gt;300 </a:t>
            </a:r>
            <a:r>
              <a:rPr lang="en-US" altLang="en-US" sz="1200" dirty="0" err="1"/>
              <a:t>días</a:t>
            </a:r>
            <a:endParaRPr lang="en-US" altLang="en-US" sz="1200" dirty="0"/>
          </a:p>
          <a:p>
            <a:pPr marL="809605" lvl="2" indent="-180970">
              <a:defRPr/>
            </a:pPr>
            <a:r>
              <a:rPr lang="en-US" altLang="en-US" sz="1200" dirty="0" err="1"/>
              <a:t>Velocidad</a:t>
            </a:r>
            <a:r>
              <a:rPr lang="en-US" altLang="en-US" sz="1200" dirty="0"/>
              <a:t>: &lt;8 </a:t>
            </a:r>
            <a:r>
              <a:rPr lang="en-US" altLang="en-US" sz="1200" dirty="0" err="1"/>
              <a:t>Nudos</a:t>
            </a:r>
            <a:endParaRPr lang="en-US" altLang="en-US" sz="1200" dirty="0"/>
          </a:p>
          <a:p>
            <a:pPr marL="628635" lvl="2" indent="0">
              <a:buNone/>
              <a:defRPr/>
            </a:pPr>
            <a:r>
              <a:rPr lang="en-US" altLang="en-US" sz="1400" dirty="0" err="1"/>
              <a:t>Equipos</a:t>
            </a:r>
            <a:r>
              <a:rPr lang="en-US" altLang="en-US" sz="1400" dirty="0"/>
              <a:t>:</a:t>
            </a:r>
          </a:p>
          <a:p>
            <a:pPr marL="809605" lvl="2" indent="-180970">
              <a:defRPr/>
            </a:pPr>
            <a:r>
              <a:rPr lang="en-US" altLang="en-US" sz="1200" dirty="0"/>
              <a:t>Sistemas:</a:t>
            </a:r>
          </a:p>
          <a:p>
            <a:pPr marL="1419190" lvl="3" indent="-180970">
              <a:defRPr/>
            </a:pPr>
            <a:r>
              <a:rPr lang="en-US" altLang="en-US" sz="1200" dirty="0"/>
              <a:t>Dos </a:t>
            </a:r>
            <a:r>
              <a:rPr lang="en-US" altLang="en-US" sz="1200" dirty="0" err="1"/>
              <a:t>Generadores</a:t>
            </a:r>
            <a:r>
              <a:rPr lang="en-US" altLang="en-US" sz="1200" dirty="0"/>
              <a:t> Diesel </a:t>
            </a:r>
            <a:r>
              <a:rPr lang="en-US" altLang="en-US" sz="1200" dirty="0" err="1"/>
              <a:t>Electricos</a:t>
            </a:r>
            <a:endParaRPr lang="en-US" altLang="en-US" sz="1200" dirty="0"/>
          </a:p>
          <a:p>
            <a:pPr marL="1419190" lvl="3" indent="-180970">
              <a:defRPr/>
            </a:pPr>
            <a:r>
              <a:rPr lang="en-US" altLang="en-US" sz="1200" dirty="0"/>
              <a:t>Dos Helices de </a:t>
            </a:r>
            <a:r>
              <a:rPr lang="en-US" altLang="en-US" sz="1200" dirty="0" err="1"/>
              <a:t>popa</a:t>
            </a:r>
            <a:r>
              <a:rPr lang="en-US" altLang="en-US" sz="1200" dirty="0"/>
              <a:t> </a:t>
            </a:r>
            <a:r>
              <a:rPr lang="en-US" altLang="en-US" sz="1200" dirty="0" err="1"/>
              <a:t>más</a:t>
            </a:r>
            <a:r>
              <a:rPr lang="en-US" altLang="en-US" sz="1200" dirty="0"/>
              <a:t> una </a:t>
            </a:r>
            <a:r>
              <a:rPr lang="en-US" altLang="en-US" sz="1200" dirty="0" err="1"/>
              <a:t>en</a:t>
            </a:r>
            <a:r>
              <a:rPr lang="en-US" altLang="en-US" sz="1200" dirty="0"/>
              <a:t> </a:t>
            </a:r>
            <a:r>
              <a:rPr lang="en-US" altLang="en-US" sz="1200" dirty="0" err="1"/>
              <a:t>proa</a:t>
            </a:r>
            <a:endParaRPr lang="en-US" altLang="en-US" sz="1200" dirty="0"/>
          </a:p>
          <a:p>
            <a:pPr marL="1419190" lvl="3" indent="-180970">
              <a:defRPr/>
            </a:pPr>
            <a:r>
              <a:rPr lang="en-US" altLang="en-US" sz="1200" dirty="0" err="1"/>
              <a:t>Ancla</a:t>
            </a:r>
            <a:r>
              <a:rPr lang="en-US" altLang="en-US" sz="1200" dirty="0"/>
              <a:t> Electronica</a:t>
            </a:r>
          </a:p>
          <a:p>
            <a:pPr marL="809605" lvl="2" indent="-180970">
              <a:defRPr/>
            </a:pPr>
            <a:r>
              <a:rPr lang="en-US" altLang="en-US" sz="1200" dirty="0" err="1"/>
              <a:t>Navegación</a:t>
            </a:r>
            <a:r>
              <a:rPr lang="en-US" altLang="en-US" sz="1200" dirty="0"/>
              <a:t>, </a:t>
            </a:r>
            <a:r>
              <a:rPr lang="en-US" altLang="en-US" sz="1200" dirty="0" err="1"/>
              <a:t>Comunicación</a:t>
            </a:r>
            <a:r>
              <a:rPr lang="en-US" altLang="en-US" sz="1200" dirty="0"/>
              <a:t> y </a:t>
            </a:r>
            <a:r>
              <a:rPr lang="en-US" altLang="en-US" sz="1200" dirty="0" err="1"/>
              <a:t>Prevención</a:t>
            </a:r>
            <a:r>
              <a:rPr lang="en-US" altLang="en-US" sz="1200" dirty="0"/>
              <a:t> de </a:t>
            </a:r>
            <a:r>
              <a:rPr lang="en-US" altLang="en-US" sz="1200" dirty="0" err="1"/>
              <a:t>Colision</a:t>
            </a:r>
            <a:r>
              <a:rPr lang="en-US" altLang="en-US" sz="1200" dirty="0"/>
              <a:t>:</a:t>
            </a:r>
          </a:p>
          <a:p>
            <a:pPr marL="1419190" lvl="3" indent="-180970">
              <a:defRPr/>
            </a:pPr>
            <a:r>
              <a:rPr lang="en-US" altLang="en-US" sz="1200" dirty="0"/>
              <a:t>Sistema de </a:t>
            </a:r>
            <a:r>
              <a:rPr lang="en-US" altLang="en-US" sz="1200" dirty="0" err="1"/>
              <a:t>Referencia</a:t>
            </a:r>
            <a:r>
              <a:rPr lang="en-US" altLang="en-US" sz="1200" dirty="0"/>
              <a:t> </a:t>
            </a:r>
            <a:r>
              <a:rPr lang="en-US" altLang="en-US" sz="1200" dirty="0" err="1"/>
              <a:t>Seapath</a:t>
            </a:r>
            <a:r>
              <a:rPr lang="en-US" altLang="en-US" sz="1200" dirty="0"/>
              <a:t> 136</a:t>
            </a:r>
          </a:p>
          <a:p>
            <a:pPr marL="1419190" lvl="3" indent="-180970">
              <a:defRPr/>
            </a:pPr>
            <a:r>
              <a:rPr lang="en-US" altLang="en-US" sz="1200" dirty="0"/>
              <a:t>AIS 300</a:t>
            </a:r>
          </a:p>
          <a:p>
            <a:pPr marL="1419190" lvl="3" indent="-180970">
              <a:defRPr/>
            </a:pPr>
            <a:r>
              <a:rPr lang="en-US" altLang="en-US" sz="1200" dirty="0"/>
              <a:t>Radar y </a:t>
            </a:r>
            <a:r>
              <a:rPr lang="en-US" altLang="en-US" sz="1200" dirty="0" err="1"/>
              <a:t>Camara</a:t>
            </a:r>
            <a:endParaRPr lang="en-US" altLang="en-US" sz="1200" dirty="0"/>
          </a:p>
          <a:p>
            <a:pPr marL="1419190" lvl="3" indent="-180970">
              <a:defRPr/>
            </a:pPr>
            <a:r>
              <a:rPr lang="en-US" altLang="en-US" sz="1200" dirty="0"/>
              <a:t>MBR – Radio de Banda </a:t>
            </a:r>
            <a:r>
              <a:rPr lang="en-US" altLang="en-US" sz="1200" dirty="0" err="1"/>
              <a:t>Ancha</a:t>
            </a:r>
            <a:endParaRPr lang="en-US" altLang="en-US" sz="1200" dirty="0"/>
          </a:p>
          <a:p>
            <a:pPr marL="1419190" lvl="3" indent="-180970">
              <a:defRPr/>
            </a:pPr>
            <a:r>
              <a:rPr lang="en-US" altLang="en-US" sz="1200" dirty="0"/>
              <a:t>INMARSAT &amp; Iridium</a:t>
            </a:r>
          </a:p>
          <a:p>
            <a:pPr marL="809605" lvl="2" indent="-180970">
              <a:defRPr/>
            </a:pPr>
            <a:endParaRPr lang="en-US" altLang="en-US" sz="1200" dirty="0">
              <a:solidFill>
                <a:schemeClr val="bg1"/>
              </a:solidFill>
            </a:endParaRPr>
          </a:p>
        </p:txBody>
      </p:sp>
      <p:pic>
        <p:nvPicPr>
          <p:cNvPr id="12290"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4240" y="1446847"/>
            <a:ext cx="7014632" cy="394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4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BA19BE7-8607-407F-9401-BB14BF59BDF2}"/>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3780419" y="750180"/>
            <a:ext cx="8047112" cy="5360813"/>
          </a:xfrm>
        </p:spPr>
      </p:pic>
      <p:sp>
        <p:nvSpPr>
          <p:cNvPr id="5" name="Text Placeholder 4">
            <a:extLst>
              <a:ext uri="{FF2B5EF4-FFF2-40B4-BE49-F238E27FC236}">
                <a16:creationId xmlns:a16="http://schemas.microsoft.com/office/drawing/2014/main" id="{F628A303-B1A9-41DF-B740-8B913DD238BB}"/>
              </a:ext>
            </a:extLst>
          </p:cNvPr>
          <p:cNvSpPr>
            <a:spLocks noGrp="1"/>
          </p:cNvSpPr>
          <p:nvPr>
            <p:ph type="body" sz="quarter" idx="16"/>
          </p:nvPr>
        </p:nvSpPr>
        <p:spPr/>
        <p:txBody>
          <a:bodyPr/>
          <a:lstStyle/>
          <a:p>
            <a:endParaRPr lang="nb-NO" dirty="0"/>
          </a:p>
        </p:txBody>
      </p:sp>
      <p:sp>
        <p:nvSpPr>
          <p:cNvPr id="4" name="Text Placeholder 3">
            <a:extLst>
              <a:ext uri="{FF2B5EF4-FFF2-40B4-BE49-F238E27FC236}">
                <a16:creationId xmlns:a16="http://schemas.microsoft.com/office/drawing/2014/main" id="{6C943233-502C-4B7E-933D-76AEAED8EED1}"/>
              </a:ext>
            </a:extLst>
          </p:cNvPr>
          <p:cNvSpPr>
            <a:spLocks noGrp="1"/>
          </p:cNvSpPr>
          <p:nvPr>
            <p:ph type="body" sz="quarter" idx="15"/>
          </p:nvPr>
        </p:nvSpPr>
        <p:spPr/>
        <p:txBody>
          <a:bodyPr/>
          <a:lstStyle/>
          <a:p>
            <a:r>
              <a:rPr lang="nb-NO" dirty="0"/>
              <a:t>Product </a:t>
            </a:r>
            <a:r>
              <a:rPr lang="nb-NO" dirty="0" err="1"/>
              <a:t>Overview</a:t>
            </a:r>
            <a:endParaRPr lang="nb-NO" dirty="0"/>
          </a:p>
        </p:txBody>
      </p:sp>
      <p:sp>
        <p:nvSpPr>
          <p:cNvPr id="2" name="Slide Number Placeholder 1">
            <a:extLst>
              <a:ext uri="{FF2B5EF4-FFF2-40B4-BE49-F238E27FC236}">
                <a16:creationId xmlns:a16="http://schemas.microsoft.com/office/drawing/2014/main" id="{B5D55A33-A480-4B3F-8449-CF0540DD42E6}"/>
              </a:ext>
            </a:extLst>
          </p:cNvPr>
          <p:cNvSpPr>
            <a:spLocks noGrp="1"/>
          </p:cNvSpPr>
          <p:nvPr>
            <p:ph type="sldNum" sz="quarter" idx="4294967295"/>
          </p:nvPr>
        </p:nvSpPr>
        <p:spPr>
          <a:xfrm>
            <a:off x="11430000" y="6288088"/>
            <a:ext cx="762000" cy="365125"/>
          </a:xfrm>
          <a:prstGeom prst="rect">
            <a:avLst/>
          </a:prstGeom>
        </p:spPr>
        <p:txBody>
          <a:bodyPr/>
          <a:lstStyle/>
          <a:p>
            <a:pPr defTabSz="228594"/>
            <a:fld id="{7A3F00B2-786C-401B-9EB3-42A9D0DD4A9F}" type="slidenum">
              <a:rPr lang="nb-NO"/>
              <a:pPr defTabSz="228594"/>
              <a:t>32</a:t>
            </a:fld>
            <a:endParaRPr lang="nb-NO" dirty="0"/>
          </a:p>
        </p:txBody>
      </p:sp>
      <p:pic>
        <p:nvPicPr>
          <p:cNvPr id="10" name="Picture 9">
            <a:extLst>
              <a:ext uri="{FF2B5EF4-FFF2-40B4-BE49-F238E27FC236}">
                <a16:creationId xmlns:a16="http://schemas.microsoft.com/office/drawing/2014/main" id="{EC61D6CC-B6B8-481F-BF1A-C00D44D460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486" y="2978704"/>
            <a:ext cx="3273452" cy="860785"/>
          </a:xfrm>
          <a:prstGeom prst="rect">
            <a:avLst/>
          </a:prstGeom>
        </p:spPr>
      </p:pic>
      <p:sp>
        <p:nvSpPr>
          <p:cNvPr id="11" name="TextBox 10">
            <a:extLst>
              <a:ext uri="{FF2B5EF4-FFF2-40B4-BE49-F238E27FC236}">
                <a16:creationId xmlns:a16="http://schemas.microsoft.com/office/drawing/2014/main" id="{E5AFEFBB-88CE-471F-92F8-ACBA8B557CC8}"/>
              </a:ext>
            </a:extLst>
          </p:cNvPr>
          <p:cNvSpPr txBox="1"/>
          <p:nvPr/>
        </p:nvSpPr>
        <p:spPr>
          <a:xfrm>
            <a:off x="1012486" y="3990110"/>
            <a:ext cx="3273452"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228594"/>
            <a:r>
              <a:rPr lang="nb-NO" sz="4000" dirty="0">
                <a:solidFill>
                  <a:prstClr val="white"/>
                </a:solidFill>
                <a:latin typeface="Calibri Light"/>
              </a:rPr>
              <a:t>SISTEMA USV </a:t>
            </a:r>
          </a:p>
        </p:txBody>
      </p:sp>
    </p:spTree>
    <p:extLst>
      <p:ext uri="{BB962C8B-B14F-4D97-AF65-F5344CB8AC3E}">
        <p14:creationId xmlns:p14="http://schemas.microsoft.com/office/powerpoint/2010/main" val="1462365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7DDF9D-498A-49E1-8B97-29FF7A36C52E}"/>
              </a:ext>
            </a:extLst>
          </p:cNvPr>
          <p:cNvSpPr>
            <a:spLocks noGrp="1"/>
          </p:cNvSpPr>
          <p:nvPr>
            <p:ph type="sldNum" sz="quarter" idx="11"/>
          </p:nvPr>
        </p:nvSpPr>
        <p:spPr/>
        <p:txBody>
          <a:bodyPr/>
          <a:lstStyle/>
          <a:p>
            <a:pPr defTabSz="228594"/>
            <a:fld id="{7A3F00B2-786C-401B-9EB3-42A9D0DD4A9F}" type="slidenum">
              <a:rPr lang="nb-NO"/>
              <a:pPr defTabSz="228594"/>
              <a:t>33</a:t>
            </a:fld>
            <a:endParaRPr lang="nb-NO" dirty="0"/>
          </a:p>
        </p:txBody>
      </p:sp>
      <p:sp>
        <p:nvSpPr>
          <p:cNvPr id="7" name="TextBox 6">
            <a:extLst>
              <a:ext uri="{FF2B5EF4-FFF2-40B4-BE49-F238E27FC236}">
                <a16:creationId xmlns:a16="http://schemas.microsoft.com/office/drawing/2014/main" id="{C1A199A1-8924-42A9-85DF-7F55BA3E2844}"/>
              </a:ext>
            </a:extLst>
          </p:cNvPr>
          <p:cNvSpPr txBox="1"/>
          <p:nvPr/>
        </p:nvSpPr>
        <p:spPr>
          <a:xfrm>
            <a:off x="589219" y="4894118"/>
            <a:ext cx="4395475" cy="584775"/>
          </a:xfrm>
          <a:prstGeom prst="rect">
            <a:avLst/>
          </a:prstGeom>
          <a:noFill/>
        </p:spPr>
        <p:txBody>
          <a:bodyPr wrap="square" rtlCol="0">
            <a:spAutoFit/>
          </a:bodyPr>
          <a:lstStyle/>
          <a:p>
            <a:pPr defTabSz="228594"/>
            <a:r>
              <a:rPr lang="nb-NO" sz="3200" b="1" dirty="0">
                <a:solidFill>
                  <a:prstClr val="white"/>
                </a:solidFill>
                <a:latin typeface="Calibri Light"/>
              </a:rPr>
              <a:t>La </a:t>
            </a:r>
            <a:r>
              <a:rPr lang="nb-NO" sz="3200" b="1" dirty="0" err="1">
                <a:solidFill>
                  <a:prstClr val="white"/>
                </a:solidFill>
                <a:latin typeface="Calibri Light"/>
              </a:rPr>
              <a:t>clave</a:t>
            </a:r>
            <a:r>
              <a:rPr lang="nb-NO" sz="3200" b="1" dirty="0">
                <a:solidFill>
                  <a:prstClr val="white"/>
                </a:solidFill>
                <a:latin typeface="Calibri Light"/>
              </a:rPr>
              <a:t> </a:t>
            </a:r>
            <a:r>
              <a:rPr lang="nb-NO" sz="3200" b="1" dirty="0" err="1">
                <a:solidFill>
                  <a:prstClr val="white"/>
                </a:solidFill>
                <a:latin typeface="Calibri Light"/>
              </a:rPr>
              <a:t>esta</a:t>
            </a:r>
            <a:r>
              <a:rPr lang="nb-NO" sz="3200" b="1" dirty="0">
                <a:solidFill>
                  <a:prstClr val="white"/>
                </a:solidFill>
                <a:latin typeface="Calibri Light"/>
              </a:rPr>
              <a:t> en los datos</a:t>
            </a:r>
          </a:p>
        </p:txBody>
      </p:sp>
      <p:pic>
        <p:nvPicPr>
          <p:cNvPr id="9" name="Picture 8">
            <a:extLst>
              <a:ext uri="{FF2B5EF4-FFF2-40B4-BE49-F238E27FC236}">
                <a16:creationId xmlns:a16="http://schemas.microsoft.com/office/drawing/2014/main" id="{EAB4CC6F-E7C5-4D78-97D6-F040289E86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091" y="3752779"/>
            <a:ext cx="3937055" cy="1035287"/>
          </a:xfrm>
          <a:prstGeom prst="rect">
            <a:avLst/>
          </a:prstGeom>
        </p:spPr>
      </p:pic>
      <p:pic>
        <p:nvPicPr>
          <p:cNvPr id="11" name="Picture 10">
            <a:extLst>
              <a:ext uri="{FF2B5EF4-FFF2-40B4-BE49-F238E27FC236}">
                <a16:creationId xmlns:a16="http://schemas.microsoft.com/office/drawing/2014/main" id="{554D66CD-CAEF-48CF-B412-BF1AFC8C3A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1643" y="5117306"/>
            <a:ext cx="1167640" cy="1171055"/>
          </a:xfrm>
          <a:prstGeom prst="rect">
            <a:avLst/>
          </a:prstGeom>
        </p:spPr>
      </p:pic>
    </p:spTree>
    <p:extLst>
      <p:ext uri="{BB962C8B-B14F-4D97-AF65-F5344CB8AC3E}">
        <p14:creationId xmlns:p14="http://schemas.microsoft.com/office/powerpoint/2010/main" val="4151625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EF35496-467C-4711-B76F-259AD96F504C}"/>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747590"/>
            <a:ext cx="12192000" cy="5362821"/>
          </a:xfrm>
        </p:spPr>
      </p:pic>
      <p:sp>
        <p:nvSpPr>
          <p:cNvPr id="7" name="Text Placeholder 6">
            <a:extLst>
              <a:ext uri="{FF2B5EF4-FFF2-40B4-BE49-F238E27FC236}">
                <a16:creationId xmlns:a16="http://schemas.microsoft.com/office/drawing/2014/main" id="{6A6DFC1E-C13B-4A31-A54D-7DC2FBBA28F4}"/>
              </a:ext>
            </a:extLst>
          </p:cNvPr>
          <p:cNvSpPr>
            <a:spLocks noGrp="1"/>
          </p:cNvSpPr>
          <p:nvPr>
            <p:ph type="body" sz="quarter" idx="11"/>
          </p:nvPr>
        </p:nvSpPr>
        <p:spPr>
          <a:xfrm>
            <a:off x="2569387" y="1656318"/>
            <a:ext cx="7053228" cy="3557606"/>
          </a:xfrm>
        </p:spPr>
        <p:txBody>
          <a:bodyPr/>
          <a:lstStyle/>
          <a:p>
            <a:r>
              <a:rPr lang="nb-NO" dirty="0"/>
              <a:t>El </a:t>
            </a:r>
            <a:r>
              <a:rPr lang="nb-NO" dirty="0" err="1"/>
              <a:t>sistema</a:t>
            </a:r>
            <a:r>
              <a:rPr lang="nb-NO" dirty="0"/>
              <a:t> USV Sounder </a:t>
            </a:r>
            <a:r>
              <a:rPr lang="nb-NO" dirty="0" err="1"/>
              <a:t>proporciona</a:t>
            </a:r>
            <a:r>
              <a:rPr lang="nb-NO" dirty="0"/>
              <a:t> </a:t>
            </a:r>
            <a:r>
              <a:rPr lang="nb-NO" dirty="0" err="1"/>
              <a:t>detección</a:t>
            </a:r>
            <a:r>
              <a:rPr lang="nb-NO" dirty="0"/>
              <a:t> y </a:t>
            </a:r>
            <a:r>
              <a:rPr lang="nb-NO" dirty="0" err="1"/>
              <a:t>clasificación</a:t>
            </a:r>
            <a:r>
              <a:rPr lang="nb-NO" dirty="0"/>
              <a:t> de </a:t>
            </a:r>
            <a:r>
              <a:rPr lang="nb-NO" dirty="0" err="1"/>
              <a:t>bancos</a:t>
            </a:r>
            <a:r>
              <a:rPr lang="nb-NO" dirty="0"/>
              <a:t> de </a:t>
            </a:r>
            <a:r>
              <a:rPr lang="nb-NO" dirty="0" err="1"/>
              <a:t>peces</a:t>
            </a:r>
            <a:r>
              <a:rPr lang="nb-NO" dirty="0"/>
              <a:t> a </a:t>
            </a:r>
            <a:r>
              <a:rPr lang="nb-NO" dirty="0" err="1"/>
              <a:t>menos</a:t>
            </a:r>
            <a:r>
              <a:rPr lang="nb-NO" dirty="0"/>
              <a:t> de $50 de </a:t>
            </a:r>
            <a:r>
              <a:rPr lang="nb-NO" dirty="0" err="1"/>
              <a:t>coste</a:t>
            </a:r>
            <a:r>
              <a:rPr lang="nb-NO" dirty="0"/>
              <a:t> de </a:t>
            </a:r>
            <a:r>
              <a:rPr lang="nb-NO" dirty="0" err="1"/>
              <a:t>combustible</a:t>
            </a:r>
            <a:r>
              <a:rPr lang="nb-NO" dirty="0"/>
              <a:t> </a:t>
            </a:r>
            <a:r>
              <a:rPr lang="nb-NO" dirty="0" err="1"/>
              <a:t>diarios</a:t>
            </a:r>
            <a:endParaRPr lang="nb-NO" dirty="0"/>
          </a:p>
        </p:txBody>
      </p:sp>
      <p:sp>
        <p:nvSpPr>
          <p:cNvPr id="2" name="Slide Number Placeholder 1">
            <a:extLst>
              <a:ext uri="{FF2B5EF4-FFF2-40B4-BE49-F238E27FC236}">
                <a16:creationId xmlns:a16="http://schemas.microsoft.com/office/drawing/2014/main" id="{DCA97262-52E7-4CC1-B521-F8D0514C4970}"/>
              </a:ext>
            </a:extLst>
          </p:cNvPr>
          <p:cNvSpPr>
            <a:spLocks noGrp="1"/>
          </p:cNvSpPr>
          <p:nvPr>
            <p:ph type="sldNum" sz="quarter" idx="13"/>
          </p:nvPr>
        </p:nvSpPr>
        <p:spPr/>
        <p:txBody>
          <a:bodyPr/>
          <a:lstStyle/>
          <a:p>
            <a:pPr defTabSz="228594"/>
            <a:fld id="{7A3F00B2-786C-401B-9EB3-42A9D0DD4A9F}" type="slidenum">
              <a:rPr lang="nb-NO"/>
              <a:pPr defTabSz="228594"/>
              <a:t>34</a:t>
            </a:fld>
            <a:endParaRPr lang="nb-NO" dirty="0"/>
          </a:p>
        </p:txBody>
      </p:sp>
    </p:spTree>
    <p:extLst>
      <p:ext uri="{BB962C8B-B14F-4D97-AF65-F5344CB8AC3E}">
        <p14:creationId xmlns:p14="http://schemas.microsoft.com/office/powerpoint/2010/main" val="310538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1F77175-A31D-4E2B-99E6-A925F33E08B0}"/>
              </a:ext>
            </a:extLst>
          </p:cNvPr>
          <p:cNvSpPr>
            <a:spLocks noGrp="1"/>
          </p:cNvSpPr>
          <p:nvPr>
            <p:ph type="title"/>
          </p:nvPr>
        </p:nvSpPr>
        <p:spPr>
          <a:xfrm>
            <a:off x="640163" y="2866945"/>
            <a:ext cx="3959107" cy="507960"/>
          </a:xfrm>
        </p:spPr>
        <p:txBody>
          <a:bodyPr/>
          <a:lstStyle/>
          <a:p>
            <a:r>
              <a:rPr lang="nb-NO" dirty="0" err="1"/>
              <a:t>Aplicaciones</a:t>
            </a:r>
            <a:r>
              <a:rPr lang="nb-NO" dirty="0"/>
              <a:t> de </a:t>
            </a:r>
            <a:r>
              <a:rPr lang="nb-NO" dirty="0" err="1"/>
              <a:t>Mapeo</a:t>
            </a:r>
            <a:endParaRPr lang="nb-NO" dirty="0"/>
          </a:p>
        </p:txBody>
      </p:sp>
      <p:sp>
        <p:nvSpPr>
          <p:cNvPr id="12" name="Text Placeholder 11">
            <a:extLst>
              <a:ext uri="{FF2B5EF4-FFF2-40B4-BE49-F238E27FC236}">
                <a16:creationId xmlns:a16="http://schemas.microsoft.com/office/drawing/2014/main" id="{E57EAB92-F906-41DF-985E-43E6A85C832E}"/>
              </a:ext>
            </a:extLst>
          </p:cNvPr>
          <p:cNvSpPr>
            <a:spLocks noGrp="1"/>
          </p:cNvSpPr>
          <p:nvPr>
            <p:ph type="body" sz="quarter" idx="16"/>
          </p:nvPr>
        </p:nvSpPr>
        <p:spPr/>
        <p:txBody>
          <a:bodyPr/>
          <a:lstStyle/>
          <a:p>
            <a:r>
              <a:rPr lang="nb-NO" dirty="0"/>
              <a:t>El </a:t>
            </a:r>
            <a:r>
              <a:rPr lang="nb-NO" dirty="0" err="1"/>
              <a:t>sistema</a:t>
            </a:r>
            <a:r>
              <a:rPr lang="nb-NO" dirty="0"/>
              <a:t> USV Sounder se </a:t>
            </a:r>
            <a:r>
              <a:rPr lang="nb-NO" dirty="0" err="1"/>
              <a:t>puede</a:t>
            </a:r>
            <a:r>
              <a:rPr lang="nb-NO" dirty="0"/>
              <a:t> </a:t>
            </a:r>
            <a:r>
              <a:rPr lang="nb-NO" dirty="0" err="1"/>
              <a:t>equipar</a:t>
            </a:r>
            <a:r>
              <a:rPr lang="nb-NO" dirty="0"/>
              <a:t> para </a:t>
            </a:r>
            <a:r>
              <a:rPr lang="nb-NO" dirty="0" err="1"/>
              <a:t>aplicaciones</a:t>
            </a:r>
            <a:r>
              <a:rPr lang="nb-NO" dirty="0"/>
              <a:t> de </a:t>
            </a:r>
            <a:r>
              <a:rPr lang="nb-NO" dirty="0" err="1"/>
              <a:t>batimetria</a:t>
            </a:r>
            <a:r>
              <a:rPr lang="nb-NO" dirty="0"/>
              <a:t> con </a:t>
            </a:r>
            <a:r>
              <a:rPr lang="nb-NO" dirty="0" err="1"/>
              <a:t>sonda</a:t>
            </a:r>
            <a:r>
              <a:rPr lang="nb-NO" dirty="0"/>
              <a:t> </a:t>
            </a:r>
            <a:r>
              <a:rPr lang="nb-NO" dirty="0" err="1"/>
              <a:t>multihaz</a:t>
            </a:r>
            <a:r>
              <a:rPr lang="nb-NO" dirty="0"/>
              <a:t> EM2040</a:t>
            </a:r>
          </a:p>
        </p:txBody>
      </p:sp>
      <p:pic>
        <p:nvPicPr>
          <p:cNvPr id="15" name="Content Placeholder 14">
            <a:extLst>
              <a:ext uri="{FF2B5EF4-FFF2-40B4-BE49-F238E27FC236}">
                <a16:creationId xmlns:a16="http://schemas.microsoft.com/office/drawing/2014/main" id="{52FDAB2D-0893-4DB6-B4B6-650033AE7A3B}"/>
              </a:ext>
            </a:extLst>
          </p:cNvPr>
          <p:cNvPicPr>
            <a:picLocks noGrp="1" noChangeAspect="1"/>
          </p:cNvPicPr>
          <p:nvPr>
            <p:ph sz="half" idx="20"/>
          </p:nvPr>
        </p:nvPicPr>
        <p:blipFill rotWithShape="1">
          <a:blip r:embed="rId2" cstate="email">
            <a:extLst>
              <a:ext uri="{28A0092B-C50C-407E-A947-70E740481C1C}">
                <a14:useLocalDpi xmlns:a14="http://schemas.microsoft.com/office/drawing/2010/main"/>
              </a:ext>
            </a:extLst>
          </a:blip>
          <a:srcRect r="-153"/>
          <a:stretch/>
        </p:blipFill>
        <p:spPr>
          <a:xfrm>
            <a:off x="4599269" y="1156416"/>
            <a:ext cx="6809951" cy="4465067"/>
          </a:xfrm>
        </p:spPr>
      </p:pic>
      <p:sp>
        <p:nvSpPr>
          <p:cNvPr id="5" name="Slide Number Placeholder 2">
            <a:extLst>
              <a:ext uri="{FF2B5EF4-FFF2-40B4-BE49-F238E27FC236}">
                <a16:creationId xmlns:a16="http://schemas.microsoft.com/office/drawing/2014/main" id="{7DE225B4-4D02-4ABF-B4E4-66F5C5835757}"/>
              </a:ext>
            </a:extLst>
          </p:cNvPr>
          <p:cNvSpPr>
            <a:spLocks noGrp="1"/>
          </p:cNvSpPr>
          <p:nvPr>
            <p:ph type="sldNum" sz="quarter" idx="4294967295"/>
          </p:nvPr>
        </p:nvSpPr>
        <p:spPr>
          <a:xfrm>
            <a:off x="10840862" y="6288360"/>
            <a:ext cx="761921" cy="365125"/>
          </a:xfrm>
          <a:prstGeom prst="rect">
            <a:avLst/>
          </a:prstGeom>
        </p:spPr>
        <p:txBody>
          <a:bodyPr/>
          <a:lstStyle/>
          <a:p>
            <a:pPr defTabSz="228594"/>
            <a:fld id="{7A3F00B2-786C-401B-9EB3-42A9D0DD4A9F}" type="slidenum">
              <a:rPr lang="nb-NO"/>
              <a:pPr defTabSz="228594"/>
              <a:t>35</a:t>
            </a:fld>
            <a:endParaRPr lang="nb-NO" dirty="0"/>
          </a:p>
        </p:txBody>
      </p:sp>
      <p:sp>
        <p:nvSpPr>
          <p:cNvPr id="6" name="TextBox 5">
            <a:extLst>
              <a:ext uri="{FF2B5EF4-FFF2-40B4-BE49-F238E27FC236}">
                <a16:creationId xmlns:a16="http://schemas.microsoft.com/office/drawing/2014/main" id="{56110472-5548-4C35-A3F8-C42AD1918336}"/>
              </a:ext>
            </a:extLst>
          </p:cNvPr>
          <p:cNvSpPr txBox="1"/>
          <p:nvPr/>
        </p:nvSpPr>
        <p:spPr>
          <a:xfrm>
            <a:off x="10840862" y="6288359"/>
            <a:ext cx="761921" cy="230832"/>
          </a:xfrm>
          <a:prstGeom prst="rect">
            <a:avLst/>
          </a:prstGeom>
          <a:solidFill>
            <a:schemeClr val="bg1"/>
          </a:solidFill>
        </p:spPr>
        <p:txBody>
          <a:bodyPr wrap="square" rtlCol="0">
            <a:spAutoFit/>
          </a:bodyPr>
          <a:lstStyle/>
          <a:p>
            <a:pPr defTabSz="228594"/>
            <a:endParaRPr lang="nb-NO" dirty="0">
              <a:solidFill>
                <a:prstClr val="black"/>
              </a:solidFill>
              <a:latin typeface="Calibri Light"/>
            </a:endParaRPr>
          </a:p>
        </p:txBody>
      </p:sp>
      <p:pic>
        <p:nvPicPr>
          <p:cNvPr id="7" name="Picture 6">
            <a:extLst>
              <a:ext uri="{FF2B5EF4-FFF2-40B4-BE49-F238E27FC236}">
                <a16:creationId xmlns:a16="http://schemas.microsoft.com/office/drawing/2014/main" id="{BA299098-C35D-444E-BAC5-EE6AB14DB6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20265" y="6107133"/>
            <a:ext cx="1682519" cy="442435"/>
          </a:xfrm>
          <a:prstGeom prst="rect">
            <a:avLst/>
          </a:prstGeom>
        </p:spPr>
      </p:pic>
    </p:spTree>
    <p:extLst>
      <p:ext uri="{BB962C8B-B14F-4D97-AF65-F5344CB8AC3E}">
        <p14:creationId xmlns:p14="http://schemas.microsoft.com/office/powerpoint/2010/main" val="249813804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228594"/>
            <a:fld id="{7A3F00B2-786C-401B-9EB3-42A9D0DD4A9F}" type="slidenum">
              <a:rPr lang="nb-NO"/>
              <a:pPr defTabSz="228594"/>
              <a:t>36</a:t>
            </a:fld>
            <a:endParaRPr lang="nb-NO" dirty="0"/>
          </a:p>
        </p:txBody>
      </p:sp>
      <p:sp>
        <p:nvSpPr>
          <p:cNvPr id="3" name="Title 2">
            <a:extLst>
              <a:ext uri="{FF2B5EF4-FFF2-40B4-BE49-F238E27FC236}">
                <a16:creationId xmlns:a16="http://schemas.microsoft.com/office/drawing/2014/main" id="{AD901560-4C9C-4C0F-94AE-77B4A19C48AE}"/>
              </a:ext>
            </a:extLst>
          </p:cNvPr>
          <p:cNvSpPr>
            <a:spLocks noGrp="1"/>
          </p:cNvSpPr>
          <p:nvPr>
            <p:ph type="title"/>
          </p:nvPr>
        </p:nvSpPr>
        <p:spPr>
          <a:xfrm>
            <a:off x="640163" y="2534546"/>
            <a:ext cx="3959107" cy="840358"/>
          </a:xfrm>
        </p:spPr>
        <p:txBody>
          <a:bodyPr/>
          <a:lstStyle/>
          <a:p>
            <a:br>
              <a:rPr lang="nb-NO" dirty="0">
                <a:solidFill>
                  <a:schemeClr val="tx1"/>
                </a:solidFill>
              </a:rPr>
            </a:br>
            <a:r>
              <a:rPr lang="nb-NO" sz="2400" dirty="0" err="1">
                <a:solidFill>
                  <a:schemeClr val="tx1"/>
                </a:solidFill>
              </a:rPr>
              <a:t>Sistema</a:t>
            </a:r>
            <a:r>
              <a:rPr lang="nb-NO" sz="2400" dirty="0">
                <a:solidFill>
                  <a:schemeClr val="tx1"/>
                </a:solidFill>
              </a:rPr>
              <a:t> </a:t>
            </a:r>
            <a:r>
              <a:rPr lang="nb-NO" sz="2400" dirty="0" err="1">
                <a:solidFill>
                  <a:schemeClr val="tx1"/>
                </a:solidFill>
              </a:rPr>
              <a:t>Completo</a:t>
            </a:r>
            <a:endParaRPr lang="nb-NO" dirty="0">
              <a:solidFill>
                <a:schemeClr val="tx1"/>
              </a:solidFill>
            </a:endParaRPr>
          </a:p>
        </p:txBody>
      </p:sp>
      <p:sp>
        <p:nvSpPr>
          <p:cNvPr id="5" name="Text Placeholder 4">
            <a:extLst>
              <a:ext uri="{FF2B5EF4-FFF2-40B4-BE49-F238E27FC236}">
                <a16:creationId xmlns:a16="http://schemas.microsoft.com/office/drawing/2014/main" id="{FC0AFBFF-6FE0-4509-ACE4-679D4930778E}"/>
              </a:ext>
            </a:extLst>
          </p:cNvPr>
          <p:cNvSpPr>
            <a:spLocks noGrp="1"/>
          </p:cNvSpPr>
          <p:nvPr>
            <p:ph type="body" sz="quarter" idx="16"/>
          </p:nvPr>
        </p:nvSpPr>
        <p:spPr>
          <a:xfrm>
            <a:off x="640163" y="3361839"/>
            <a:ext cx="3959107" cy="2592000"/>
          </a:xfrm>
        </p:spPr>
        <p:txBody>
          <a:bodyPr/>
          <a:lstStyle/>
          <a:p>
            <a:r>
              <a:rPr lang="en-GB" sz="1800" dirty="0">
                <a:solidFill>
                  <a:schemeClr val="tx1"/>
                </a:solidFill>
              </a:rPr>
              <a:t>USV Sounder </a:t>
            </a:r>
            <a:br>
              <a:rPr lang="en-GB" sz="1800" dirty="0">
                <a:solidFill>
                  <a:schemeClr val="tx1"/>
                </a:solidFill>
              </a:rPr>
            </a:br>
            <a:r>
              <a:rPr lang="en-GB" sz="1800" dirty="0" err="1">
                <a:solidFill>
                  <a:schemeClr val="tx1"/>
                </a:solidFill>
              </a:rPr>
              <a:t>Cerebro</a:t>
            </a:r>
            <a:r>
              <a:rPr lang="en-GB" sz="1800" dirty="0">
                <a:solidFill>
                  <a:schemeClr val="tx1"/>
                </a:solidFill>
              </a:rPr>
              <a:t> </a:t>
            </a:r>
            <a:r>
              <a:rPr lang="en-GB" sz="1800" dirty="0" err="1">
                <a:solidFill>
                  <a:schemeClr val="tx1"/>
                </a:solidFill>
              </a:rPr>
              <a:t>Autonomo</a:t>
            </a:r>
            <a:r>
              <a:rPr lang="en-GB" sz="1800" dirty="0">
                <a:solidFill>
                  <a:schemeClr val="tx1"/>
                </a:solidFill>
              </a:rPr>
              <a:t> K-MATE</a:t>
            </a:r>
            <a:br>
              <a:rPr lang="en-GB" sz="1800" dirty="0">
                <a:solidFill>
                  <a:schemeClr val="tx1"/>
                </a:solidFill>
              </a:rPr>
            </a:br>
            <a:r>
              <a:rPr lang="en-GB" sz="1800" dirty="0">
                <a:solidFill>
                  <a:schemeClr val="tx1"/>
                </a:solidFill>
              </a:rPr>
              <a:t>Sistema de </a:t>
            </a:r>
            <a:r>
              <a:rPr lang="en-GB" sz="1800" dirty="0" err="1">
                <a:solidFill>
                  <a:schemeClr val="tx1"/>
                </a:solidFill>
              </a:rPr>
              <a:t>Lanzamiento</a:t>
            </a:r>
            <a:r>
              <a:rPr lang="en-GB" sz="1800" dirty="0">
                <a:solidFill>
                  <a:schemeClr val="tx1"/>
                </a:solidFill>
              </a:rPr>
              <a:t> y </a:t>
            </a:r>
            <a:r>
              <a:rPr lang="en-GB" sz="1800" dirty="0" err="1">
                <a:solidFill>
                  <a:schemeClr val="tx1"/>
                </a:solidFill>
              </a:rPr>
              <a:t>Recogida</a:t>
            </a:r>
            <a:br>
              <a:rPr lang="en-GB" sz="1800" dirty="0">
                <a:solidFill>
                  <a:schemeClr val="tx1"/>
                </a:solidFill>
              </a:rPr>
            </a:br>
            <a:r>
              <a:rPr lang="en-GB" sz="1800" dirty="0" err="1">
                <a:solidFill>
                  <a:schemeClr val="tx1"/>
                </a:solidFill>
              </a:rPr>
              <a:t>Contenedores</a:t>
            </a:r>
            <a:r>
              <a:rPr lang="en-GB" sz="1800" dirty="0">
                <a:solidFill>
                  <a:schemeClr val="tx1"/>
                </a:solidFill>
              </a:rPr>
              <a:t> de </a:t>
            </a:r>
            <a:r>
              <a:rPr lang="en-GB" sz="1800" dirty="0" err="1">
                <a:solidFill>
                  <a:schemeClr val="tx1"/>
                </a:solidFill>
              </a:rPr>
              <a:t>transporte</a:t>
            </a:r>
            <a:br>
              <a:rPr lang="en-GB" sz="1800" dirty="0">
                <a:solidFill>
                  <a:schemeClr val="tx1"/>
                </a:solidFill>
              </a:rPr>
            </a:br>
            <a:r>
              <a:rPr lang="en-GB" sz="1800" dirty="0" err="1">
                <a:solidFill>
                  <a:schemeClr val="tx1"/>
                </a:solidFill>
              </a:rPr>
              <a:t>Estacion</a:t>
            </a:r>
            <a:r>
              <a:rPr lang="en-GB" sz="1800" dirty="0">
                <a:solidFill>
                  <a:schemeClr val="tx1"/>
                </a:solidFill>
              </a:rPr>
              <a:t> de </a:t>
            </a:r>
            <a:r>
              <a:rPr lang="en-GB" sz="1800" dirty="0" err="1">
                <a:solidFill>
                  <a:schemeClr val="tx1"/>
                </a:solidFill>
              </a:rPr>
              <a:t>Operación</a:t>
            </a:r>
            <a:r>
              <a:rPr lang="en-GB" sz="1800" dirty="0">
                <a:solidFill>
                  <a:schemeClr val="tx1"/>
                </a:solidFill>
              </a:rPr>
              <a:t> </a:t>
            </a:r>
            <a:r>
              <a:rPr lang="en-GB" sz="1800" dirty="0" err="1">
                <a:solidFill>
                  <a:schemeClr val="tx1"/>
                </a:solidFill>
              </a:rPr>
              <a:t>en</a:t>
            </a:r>
            <a:r>
              <a:rPr lang="en-GB" sz="1800" dirty="0">
                <a:solidFill>
                  <a:schemeClr val="tx1"/>
                </a:solidFill>
              </a:rPr>
              <a:t> Tierra o a </a:t>
            </a:r>
            <a:r>
              <a:rPr lang="en-GB" sz="1800" dirty="0" err="1">
                <a:solidFill>
                  <a:schemeClr val="tx1"/>
                </a:solidFill>
              </a:rPr>
              <a:t>Bordo</a:t>
            </a:r>
            <a:br>
              <a:rPr lang="en-GB" sz="1800" dirty="0">
                <a:solidFill>
                  <a:schemeClr val="tx1"/>
                </a:solidFill>
              </a:rPr>
            </a:br>
            <a:r>
              <a:rPr lang="en-GB" sz="1800" dirty="0" err="1">
                <a:solidFill>
                  <a:schemeClr val="tx1"/>
                </a:solidFill>
              </a:rPr>
              <a:t>Dirección</a:t>
            </a:r>
            <a:r>
              <a:rPr lang="en-GB" sz="1800" dirty="0">
                <a:solidFill>
                  <a:schemeClr val="tx1"/>
                </a:solidFill>
              </a:rPr>
              <a:t> de </a:t>
            </a:r>
            <a:r>
              <a:rPr lang="en-GB" sz="1800" dirty="0" err="1">
                <a:solidFill>
                  <a:schemeClr val="tx1"/>
                </a:solidFill>
              </a:rPr>
              <a:t>Flotas</a:t>
            </a:r>
            <a:r>
              <a:rPr lang="en-GB" sz="1800" dirty="0">
                <a:solidFill>
                  <a:schemeClr val="tx1"/>
                </a:solidFill>
              </a:rPr>
              <a:t> USV </a:t>
            </a:r>
            <a:br>
              <a:rPr lang="en-GB" sz="1800" dirty="0">
                <a:solidFill>
                  <a:schemeClr val="tx1"/>
                </a:solidFill>
              </a:rPr>
            </a:br>
            <a:r>
              <a:rPr lang="en-GB" sz="1800" dirty="0" err="1">
                <a:solidFill>
                  <a:schemeClr val="tx1"/>
                </a:solidFill>
              </a:rPr>
              <a:t>Sensores</a:t>
            </a:r>
            <a:r>
              <a:rPr lang="en-GB" sz="1800" dirty="0">
                <a:solidFill>
                  <a:schemeClr val="tx1"/>
                </a:solidFill>
              </a:rPr>
              <a:t> de </a:t>
            </a:r>
            <a:r>
              <a:rPr lang="en-GB" sz="1800" dirty="0" err="1">
                <a:solidFill>
                  <a:schemeClr val="tx1"/>
                </a:solidFill>
              </a:rPr>
              <a:t>Montaje</a:t>
            </a:r>
            <a:br>
              <a:rPr lang="en-GB" sz="1800" dirty="0">
                <a:solidFill>
                  <a:schemeClr val="tx1"/>
                </a:solidFill>
              </a:rPr>
            </a:br>
            <a:r>
              <a:rPr lang="en-GB" sz="1800" dirty="0" err="1">
                <a:solidFill>
                  <a:schemeClr val="tx1"/>
                </a:solidFill>
              </a:rPr>
              <a:t>Mantenimiento</a:t>
            </a:r>
            <a:r>
              <a:rPr lang="en-GB" sz="1800" dirty="0">
                <a:solidFill>
                  <a:schemeClr val="tx1"/>
                </a:solidFill>
              </a:rPr>
              <a:t> y conjunto de </a:t>
            </a:r>
            <a:r>
              <a:rPr lang="en-GB" sz="1800" dirty="0" err="1">
                <a:solidFill>
                  <a:schemeClr val="tx1"/>
                </a:solidFill>
              </a:rPr>
              <a:t>repuestos</a:t>
            </a:r>
            <a:br>
              <a:rPr lang="en-GB" sz="1800" dirty="0">
                <a:solidFill>
                  <a:schemeClr val="tx1"/>
                </a:solidFill>
              </a:rPr>
            </a:br>
            <a:r>
              <a:rPr lang="en-GB" sz="1800" dirty="0" err="1">
                <a:solidFill>
                  <a:schemeClr val="tx1"/>
                </a:solidFill>
              </a:rPr>
              <a:t>Soporte</a:t>
            </a:r>
            <a:r>
              <a:rPr lang="en-GB" sz="1800" dirty="0">
                <a:solidFill>
                  <a:schemeClr val="tx1"/>
                </a:solidFill>
              </a:rPr>
              <a:t> 24/7-365 </a:t>
            </a:r>
            <a:r>
              <a:rPr lang="en-GB" sz="1800" dirty="0" err="1">
                <a:solidFill>
                  <a:schemeClr val="tx1"/>
                </a:solidFill>
              </a:rPr>
              <a:t>Internacional</a:t>
            </a:r>
            <a:br>
              <a:rPr lang="en-GB" sz="1800" dirty="0"/>
            </a:br>
            <a:endParaRPr lang="en-GB" sz="1800" dirty="0"/>
          </a:p>
        </p:txBody>
      </p:sp>
      <p:pic>
        <p:nvPicPr>
          <p:cNvPr id="7" name="Content Placeholder 6">
            <a:extLst>
              <a:ext uri="{FF2B5EF4-FFF2-40B4-BE49-F238E27FC236}">
                <a16:creationId xmlns:a16="http://schemas.microsoft.com/office/drawing/2014/main" id="{FF073F2C-2618-4A55-9447-0AD9843B9CD6}"/>
              </a:ext>
            </a:extLst>
          </p:cNvPr>
          <p:cNvPicPr>
            <a:picLocks noGrp="1" noChangeAspect="1"/>
          </p:cNvPicPr>
          <p:nvPr>
            <p:ph sz="half" idx="20"/>
          </p:nvPr>
        </p:nvPicPr>
        <p:blipFill rotWithShape="1">
          <a:blip r:embed="rId2" cstate="email">
            <a:extLst>
              <a:ext uri="{28A0092B-C50C-407E-A947-70E740481C1C}">
                <a14:useLocalDpi xmlns:a14="http://schemas.microsoft.com/office/drawing/2010/main"/>
              </a:ext>
            </a:extLst>
          </a:blip>
          <a:srcRect/>
          <a:stretch/>
        </p:blipFill>
        <p:spPr>
          <a:xfrm>
            <a:off x="4787523" y="872913"/>
            <a:ext cx="6772652" cy="5122643"/>
          </a:xfrm>
        </p:spPr>
      </p:pic>
      <p:pic>
        <p:nvPicPr>
          <p:cNvPr id="9" name="Picture 8">
            <a:extLst>
              <a:ext uri="{FF2B5EF4-FFF2-40B4-BE49-F238E27FC236}">
                <a16:creationId xmlns:a16="http://schemas.microsoft.com/office/drawing/2014/main" id="{AA2840FF-D80F-4CE7-9846-DEF0CA98F8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826" y="1849798"/>
            <a:ext cx="3782716" cy="994701"/>
          </a:xfrm>
          <a:prstGeom prst="rect">
            <a:avLst/>
          </a:prstGeom>
        </p:spPr>
      </p:pic>
    </p:spTree>
    <p:extLst>
      <p:ext uri="{BB962C8B-B14F-4D97-AF65-F5344CB8AC3E}">
        <p14:creationId xmlns:p14="http://schemas.microsoft.com/office/powerpoint/2010/main" val="363208383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228594"/>
            <a:fld id="{7A3F00B2-786C-401B-9EB3-42A9D0DD4A9F}" type="slidenum">
              <a:rPr lang="nb-NO"/>
              <a:pPr defTabSz="228594"/>
              <a:t>37</a:t>
            </a:fld>
            <a:endParaRPr lang="nb-NO" dirty="0"/>
          </a:p>
        </p:txBody>
      </p:sp>
      <p:sp>
        <p:nvSpPr>
          <p:cNvPr id="3" name="Title 2">
            <a:extLst>
              <a:ext uri="{FF2B5EF4-FFF2-40B4-BE49-F238E27FC236}">
                <a16:creationId xmlns:a16="http://schemas.microsoft.com/office/drawing/2014/main" id="{23A925DA-3CAF-438B-A9CD-8EEE22DD7F76}"/>
              </a:ext>
            </a:extLst>
          </p:cNvPr>
          <p:cNvSpPr>
            <a:spLocks noGrp="1"/>
          </p:cNvSpPr>
          <p:nvPr>
            <p:ph type="title"/>
          </p:nvPr>
        </p:nvSpPr>
        <p:spPr>
          <a:xfrm>
            <a:off x="640163" y="2004786"/>
            <a:ext cx="3959107" cy="1370119"/>
          </a:xfrm>
        </p:spPr>
        <p:txBody>
          <a:bodyPr/>
          <a:lstStyle/>
          <a:p>
            <a:r>
              <a:rPr lang="nb-NO" dirty="0" err="1"/>
              <a:t>Percepción</a:t>
            </a:r>
            <a:r>
              <a:rPr lang="nb-NO" dirty="0"/>
              <a:t> de la </a:t>
            </a:r>
            <a:r>
              <a:rPr lang="nb-NO" dirty="0" err="1"/>
              <a:t>Situación</a:t>
            </a:r>
            <a:r>
              <a:rPr lang="nb-NO" dirty="0"/>
              <a:t> y </a:t>
            </a:r>
            <a:r>
              <a:rPr lang="nb-NO" dirty="0" err="1"/>
              <a:t>Previsión</a:t>
            </a:r>
            <a:r>
              <a:rPr lang="nb-NO" dirty="0"/>
              <a:t> de Anti-</a:t>
            </a:r>
            <a:r>
              <a:rPr lang="nb-NO" dirty="0" err="1"/>
              <a:t>Colisión</a:t>
            </a:r>
            <a:endParaRPr lang="nb-NO" dirty="0"/>
          </a:p>
        </p:txBody>
      </p:sp>
      <p:sp>
        <p:nvSpPr>
          <p:cNvPr id="5" name="Text Placeholder 4">
            <a:extLst>
              <a:ext uri="{FF2B5EF4-FFF2-40B4-BE49-F238E27FC236}">
                <a16:creationId xmlns:a16="http://schemas.microsoft.com/office/drawing/2014/main" id="{FC0AFBFF-6FE0-4509-ACE4-679D4930778E}"/>
              </a:ext>
            </a:extLst>
          </p:cNvPr>
          <p:cNvSpPr>
            <a:spLocks noGrp="1"/>
          </p:cNvSpPr>
          <p:nvPr>
            <p:ph type="body" sz="quarter" idx="16"/>
          </p:nvPr>
        </p:nvSpPr>
        <p:spPr>
          <a:xfrm>
            <a:off x="640163" y="3361841"/>
            <a:ext cx="3959107" cy="2745273"/>
          </a:xfrm>
        </p:spPr>
        <p:txBody>
          <a:bodyPr/>
          <a:lstStyle/>
          <a:p>
            <a:r>
              <a:rPr lang="en-GB" dirty="0"/>
              <a:t>El </a:t>
            </a:r>
            <a:r>
              <a:rPr lang="en-GB" dirty="0" err="1"/>
              <a:t>sistema</a:t>
            </a:r>
            <a:r>
              <a:rPr lang="en-GB" dirty="0"/>
              <a:t> USV Sounder </a:t>
            </a:r>
            <a:r>
              <a:rPr lang="es-ES" dirty="0"/>
              <a:t>cuenta con un sistema de vanguardia para el análisis y conocimiento de la situación que permite evitar colisiones. </a:t>
            </a:r>
            <a:endParaRPr lang="en-GB" dirty="0"/>
          </a:p>
        </p:txBody>
      </p:sp>
      <p:pic>
        <p:nvPicPr>
          <p:cNvPr id="7" name="Content Placeholder 6">
            <a:extLst>
              <a:ext uri="{FF2B5EF4-FFF2-40B4-BE49-F238E27FC236}">
                <a16:creationId xmlns:a16="http://schemas.microsoft.com/office/drawing/2014/main" id="{FE80D70A-0980-4E89-A1E0-FFB61253640D}"/>
              </a:ext>
            </a:extLst>
          </p:cNvPr>
          <p:cNvPicPr>
            <a:picLocks noGrp="1" noChangeAspect="1"/>
          </p:cNvPicPr>
          <p:nvPr>
            <p:ph sz="half" idx="20"/>
          </p:nvPr>
        </p:nvPicPr>
        <p:blipFill rotWithShape="1">
          <a:blip r:embed="rId2" cstate="email">
            <a:extLst>
              <a:ext uri="{28A0092B-C50C-407E-A947-70E740481C1C}">
                <a14:useLocalDpi xmlns:a14="http://schemas.microsoft.com/office/drawing/2010/main"/>
              </a:ext>
            </a:extLst>
          </a:blip>
          <a:srcRect/>
          <a:stretch/>
        </p:blipFill>
        <p:spPr>
          <a:xfrm>
            <a:off x="4686300" y="742951"/>
            <a:ext cx="6865539" cy="5364163"/>
          </a:xfrm>
        </p:spPr>
      </p:pic>
    </p:spTree>
    <p:extLst>
      <p:ext uri="{BB962C8B-B14F-4D97-AF65-F5344CB8AC3E}">
        <p14:creationId xmlns:p14="http://schemas.microsoft.com/office/powerpoint/2010/main" val="39461576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9799EDC-E16B-4A78-8565-34DADEA60444}"/>
              </a:ext>
            </a:extLst>
          </p:cNvPr>
          <p:cNvSpPr>
            <a:spLocks noGrp="1"/>
          </p:cNvSpPr>
          <p:nvPr>
            <p:ph type="title"/>
          </p:nvPr>
        </p:nvSpPr>
        <p:spPr/>
        <p:txBody>
          <a:bodyPr/>
          <a:lstStyle/>
          <a:p>
            <a:endParaRPr lang="nb-NO"/>
          </a:p>
        </p:txBody>
      </p:sp>
      <p:sp>
        <p:nvSpPr>
          <p:cNvPr id="13" name="Picture Placeholder 12">
            <a:extLst>
              <a:ext uri="{FF2B5EF4-FFF2-40B4-BE49-F238E27FC236}">
                <a16:creationId xmlns:a16="http://schemas.microsoft.com/office/drawing/2014/main" id="{817FB1F1-C143-4D9E-A925-AA3716A4D82C}"/>
              </a:ext>
            </a:extLst>
          </p:cNvPr>
          <p:cNvSpPr>
            <a:spLocks noGrp="1"/>
          </p:cNvSpPr>
          <p:nvPr>
            <p:ph type="pic" sz="quarter" idx="13"/>
          </p:nvPr>
        </p:nvSpPr>
        <p:spPr/>
      </p:sp>
      <p:sp>
        <p:nvSpPr>
          <p:cNvPr id="9" name="Slide Number Placeholder 8">
            <a:extLst>
              <a:ext uri="{FF2B5EF4-FFF2-40B4-BE49-F238E27FC236}">
                <a16:creationId xmlns:a16="http://schemas.microsoft.com/office/drawing/2014/main" id="{88779EE7-3F30-484F-B03F-9A7F1647B6BE}"/>
              </a:ext>
            </a:extLst>
          </p:cNvPr>
          <p:cNvSpPr>
            <a:spLocks noGrp="1"/>
          </p:cNvSpPr>
          <p:nvPr>
            <p:ph type="sldNum" sz="quarter" idx="15"/>
          </p:nvPr>
        </p:nvSpPr>
        <p:spPr/>
        <p:txBody>
          <a:bodyPr/>
          <a:lstStyle/>
          <a:p>
            <a:pPr defTabSz="228594"/>
            <a:fld id="{7A3F00B2-786C-401B-9EB3-42A9D0DD4A9F}" type="slidenum">
              <a:rPr lang="nb-NO"/>
              <a:pPr defTabSz="228594"/>
              <a:t>38</a:t>
            </a:fld>
            <a:endParaRPr lang="nb-NO" dirty="0"/>
          </a:p>
        </p:txBody>
      </p:sp>
      <p:sp>
        <p:nvSpPr>
          <p:cNvPr id="14" name="Text Placeholder 13">
            <a:extLst>
              <a:ext uri="{FF2B5EF4-FFF2-40B4-BE49-F238E27FC236}">
                <a16:creationId xmlns:a16="http://schemas.microsoft.com/office/drawing/2014/main" id="{E7DAB0F7-A5D4-4323-A7F0-AAAEF1B14D5A}"/>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774384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EC012C-F076-47A5-9FA4-29B0D7F17BF4}"/>
              </a:ext>
            </a:extLst>
          </p:cNvPr>
          <p:cNvSpPr>
            <a:spLocks noGrp="1"/>
          </p:cNvSpPr>
          <p:nvPr>
            <p:ph sz="half" idx="1"/>
          </p:nvPr>
        </p:nvSpPr>
        <p:spPr>
          <a:xfrm>
            <a:off x="640163" y="1807190"/>
            <a:ext cx="6733147" cy="3953025"/>
          </a:xfrm>
        </p:spPr>
        <p:txBody>
          <a:bodyPr/>
          <a:lstStyle/>
          <a:p>
            <a:pPr marL="0" indent="0">
              <a:buNone/>
            </a:pPr>
            <a:r>
              <a:rPr lang="nb-NO" b="1" dirty="0" err="1"/>
              <a:t>Operación</a:t>
            </a:r>
            <a:endParaRPr lang="nb-NO" b="1" dirty="0"/>
          </a:p>
          <a:p>
            <a:pPr marL="228641" lvl="1" indent="0">
              <a:buNone/>
            </a:pPr>
            <a:r>
              <a:rPr lang="nb-NO" sz="1600" dirty="0" err="1"/>
              <a:t>Autonomía</a:t>
            </a:r>
            <a:r>
              <a:rPr lang="nb-NO" sz="1600" dirty="0"/>
              <a:t>: 	10 </a:t>
            </a:r>
            <a:r>
              <a:rPr lang="nb-NO" sz="1600" dirty="0" err="1"/>
              <a:t>días</a:t>
            </a:r>
            <a:r>
              <a:rPr lang="nb-NO" sz="1600" dirty="0"/>
              <a:t> @ 4 </a:t>
            </a:r>
            <a:r>
              <a:rPr lang="nb-NO" sz="1600" dirty="0" err="1"/>
              <a:t>nudos</a:t>
            </a:r>
            <a:r>
              <a:rPr lang="nb-NO" sz="1600" dirty="0"/>
              <a:t> 	(300L </a:t>
            </a:r>
            <a:r>
              <a:rPr lang="nb-NO" sz="1600" dirty="0" err="1"/>
              <a:t>Tanque</a:t>
            </a:r>
            <a:r>
              <a:rPr lang="nb-NO" sz="1600" dirty="0"/>
              <a:t> de </a:t>
            </a:r>
            <a:r>
              <a:rPr lang="nb-NO" sz="1600" dirty="0" err="1"/>
              <a:t>Combustible</a:t>
            </a:r>
            <a:r>
              <a:rPr lang="nb-NO" sz="1600" dirty="0"/>
              <a:t>)</a:t>
            </a:r>
          </a:p>
          <a:p>
            <a:pPr marL="228641" lvl="1" indent="0">
              <a:buNone/>
            </a:pPr>
            <a:r>
              <a:rPr lang="nb-NO" sz="1600" dirty="0" err="1"/>
              <a:t>Velocidad</a:t>
            </a:r>
            <a:r>
              <a:rPr lang="nb-NO" sz="1600" dirty="0"/>
              <a:t> </a:t>
            </a:r>
            <a:r>
              <a:rPr lang="nb-NO" sz="1600" dirty="0" err="1"/>
              <a:t>Maxima</a:t>
            </a:r>
            <a:r>
              <a:rPr lang="nb-NO" sz="1600" dirty="0"/>
              <a:t>:	12 </a:t>
            </a:r>
            <a:r>
              <a:rPr lang="nb-NO" sz="1600" dirty="0" err="1"/>
              <a:t>nudos</a:t>
            </a:r>
            <a:r>
              <a:rPr lang="nb-NO" sz="1600" dirty="0"/>
              <a:t> 		(Sin </a:t>
            </a:r>
            <a:r>
              <a:rPr lang="nb-NO" sz="1600" dirty="0" err="1"/>
              <a:t>Carga</a:t>
            </a:r>
            <a:r>
              <a:rPr lang="nb-NO" sz="1600" dirty="0"/>
              <a:t>)</a:t>
            </a:r>
          </a:p>
          <a:p>
            <a:pPr marL="228641" lvl="1" indent="0">
              <a:buNone/>
            </a:pPr>
            <a:r>
              <a:rPr lang="nb-NO" sz="1600" dirty="0" err="1"/>
              <a:t>Relación</a:t>
            </a:r>
            <a:r>
              <a:rPr lang="nb-NO" sz="1600" dirty="0"/>
              <a:t> de Giro	15 m @ 11 knots</a:t>
            </a:r>
          </a:p>
          <a:p>
            <a:pPr marL="31318" indent="0">
              <a:buNone/>
            </a:pPr>
            <a:r>
              <a:rPr lang="nb-NO" b="1" dirty="0" err="1"/>
              <a:t>Caracteristicas</a:t>
            </a:r>
            <a:r>
              <a:rPr lang="nb-NO" b="1" dirty="0"/>
              <a:t> </a:t>
            </a:r>
            <a:r>
              <a:rPr lang="nb-NO" b="1" dirty="0" err="1"/>
              <a:t>Especiales</a:t>
            </a:r>
            <a:endParaRPr lang="nb-NO" b="1" dirty="0"/>
          </a:p>
          <a:p>
            <a:pPr marL="228641" lvl="1" indent="0">
              <a:buNone/>
            </a:pPr>
            <a:r>
              <a:rPr lang="nb-NO" sz="1600" dirty="0"/>
              <a:t>Moon pool</a:t>
            </a:r>
          </a:p>
          <a:p>
            <a:pPr marL="228641" lvl="1" indent="0">
              <a:buNone/>
            </a:pPr>
            <a:r>
              <a:rPr lang="nb-NO" sz="1600" dirty="0" err="1"/>
              <a:t>Guinche</a:t>
            </a:r>
            <a:r>
              <a:rPr lang="nb-NO" sz="1600" dirty="0"/>
              <a:t> CTD </a:t>
            </a:r>
          </a:p>
          <a:p>
            <a:pPr marL="228641" lvl="1" indent="0">
              <a:buNone/>
            </a:pPr>
            <a:r>
              <a:rPr lang="nb-NO" sz="1600" dirty="0" err="1"/>
              <a:t>Refuerzo</a:t>
            </a:r>
            <a:r>
              <a:rPr lang="nb-NO" sz="1600" dirty="0"/>
              <a:t> de </a:t>
            </a:r>
            <a:r>
              <a:rPr lang="nb-NO" sz="1600" dirty="0" err="1"/>
              <a:t>Acero</a:t>
            </a:r>
            <a:r>
              <a:rPr lang="nb-NO" sz="1600" dirty="0"/>
              <a:t> para </a:t>
            </a:r>
            <a:r>
              <a:rPr lang="nb-NO" sz="1600" dirty="0" err="1"/>
              <a:t>equipos</a:t>
            </a:r>
            <a:r>
              <a:rPr lang="nb-NO" sz="1600" dirty="0"/>
              <a:t> </a:t>
            </a:r>
            <a:r>
              <a:rPr lang="nb-NO" sz="1600" dirty="0" err="1"/>
              <a:t>montados</a:t>
            </a:r>
            <a:r>
              <a:rPr lang="nb-NO" sz="1600" dirty="0"/>
              <a:t> en proa</a:t>
            </a:r>
          </a:p>
          <a:p>
            <a:pPr marL="228641" lvl="1" indent="0">
              <a:buNone/>
            </a:pPr>
            <a:r>
              <a:rPr lang="nb-NO" sz="1600" dirty="0" err="1"/>
              <a:t>Mastil</a:t>
            </a:r>
            <a:r>
              <a:rPr lang="nb-NO" sz="1600" dirty="0"/>
              <a:t> </a:t>
            </a:r>
            <a:r>
              <a:rPr lang="nb-NO" sz="1600" dirty="0" err="1"/>
              <a:t>abatible</a:t>
            </a:r>
            <a:endParaRPr lang="nb-NO" sz="1600" dirty="0"/>
          </a:p>
          <a:p>
            <a:pPr marL="228641" lvl="1" indent="0">
              <a:buNone/>
            </a:pPr>
            <a:r>
              <a:rPr lang="nb-NO" sz="1600" dirty="0" err="1"/>
              <a:t>Diseño</a:t>
            </a:r>
            <a:r>
              <a:rPr lang="nb-NO" sz="1600" dirty="0"/>
              <a:t> </a:t>
            </a:r>
            <a:r>
              <a:rPr lang="nb-NO" sz="1600" dirty="0" err="1"/>
              <a:t>único</a:t>
            </a:r>
            <a:r>
              <a:rPr lang="nb-NO" sz="1600" dirty="0"/>
              <a:t> para l a </a:t>
            </a:r>
            <a:r>
              <a:rPr lang="nb-NO" sz="1600" dirty="0" err="1"/>
              <a:t>estabilidad</a:t>
            </a:r>
            <a:r>
              <a:rPr lang="nb-NO" sz="1600" dirty="0"/>
              <a:t> y la </a:t>
            </a:r>
            <a:r>
              <a:rPr lang="nb-NO" sz="1600" dirty="0" err="1"/>
              <a:t>operación</a:t>
            </a:r>
            <a:r>
              <a:rPr lang="nb-NO" sz="1600" dirty="0"/>
              <a:t> </a:t>
            </a:r>
            <a:r>
              <a:rPr lang="nb-NO" sz="1600" dirty="0" err="1"/>
              <a:t>hidroacústica</a:t>
            </a:r>
            <a:r>
              <a:rPr lang="nb-NO" sz="1600" dirty="0"/>
              <a:t> optima</a:t>
            </a:r>
          </a:p>
          <a:p>
            <a:pPr marL="228641" lvl="1" indent="0">
              <a:buNone/>
            </a:pPr>
            <a:r>
              <a:rPr lang="nb-NO" sz="1600" dirty="0"/>
              <a:t>Rack </a:t>
            </a:r>
            <a:r>
              <a:rPr lang="nb-NO" sz="1600" dirty="0" err="1"/>
              <a:t>desmotable</a:t>
            </a:r>
            <a:r>
              <a:rPr lang="nb-NO" sz="1600" dirty="0"/>
              <a:t>  de 19’ para </a:t>
            </a:r>
            <a:r>
              <a:rPr lang="nb-NO" sz="1600" dirty="0" err="1"/>
              <a:t>equipamiento</a:t>
            </a:r>
            <a:endParaRPr lang="nb-NO" sz="1600" dirty="0"/>
          </a:p>
          <a:p>
            <a:pPr marL="228641" lvl="1" indent="0">
              <a:buNone/>
            </a:pPr>
            <a:r>
              <a:rPr lang="nb-NO" sz="1600" dirty="0" err="1"/>
              <a:t>Un</a:t>
            </a:r>
            <a:r>
              <a:rPr lang="nb-NO" sz="1600" dirty="0"/>
              <a:t> </a:t>
            </a:r>
            <a:r>
              <a:rPr lang="nb-NO" sz="1600" dirty="0" err="1"/>
              <a:t>único</a:t>
            </a:r>
            <a:r>
              <a:rPr lang="nb-NO" sz="1600" dirty="0"/>
              <a:t> </a:t>
            </a:r>
            <a:r>
              <a:rPr lang="nb-NO" sz="1600" dirty="0" err="1"/>
              <a:t>punto</a:t>
            </a:r>
            <a:r>
              <a:rPr lang="nb-NO" sz="1600" dirty="0"/>
              <a:t> de </a:t>
            </a:r>
            <a:r>
              <a:rPr lang="nb-NO" sz="1600" dirty="0" err="1"/>
              <a:t>enganche</a:t>
            </a:r>
            <a:r>
              <a:rPr lang="nb-NO" sz="1600" dirty="0"/>
              <a:t> para </a:t>
            </a:r>
            <a:r>
              <a:rPr lang="nb-NO" sz="1600" dirty="0" err="1"/>
              <a:t>carga</a:t>
            </a:r>
            <a:r>
              <a:rPr lang="nb-NO" sz="1600" dirty="0"/>
              <a:t> y </a:t>
            </a:r>
            <a:r>
              <a:rPr lang="nb-NO" sz="1600" dirty="0" err="1"/>
              <a:t>descarga</a:t>
            </a:r>
            <a:endParaRPr lang="nb-NO" sz="1600" dirty="0"/>
          </a:p>
          <a:p>
            <a:pPr marL="228641" lvl="1" indent="0">
              <a:buNone/>
            </a:pPr>
            <a:endParaRPr lang="nb-NO" sz="1600" dirty="0"/>
          </a:p>
          <a:p>
            <a:pPr marL="228641" lvl="1" indent="0">
              <a:buNone/>
            </a:pPr>
            <a:endParaRPr lang="nb-NO" sz="1600" b="1" dirty="0"/>
          </a:p>
          <a:p>
            <a:pPr marL="228641" lvl="1" indent="0">
              <a:buNone/>
            </a:pPr>
            <a:endParaRPr lang="nb-NO" sz="1600" dirty="0"/>
          </a:p>
          <a:p>
            <a:pPr lvl="1"/>
            <a:endParaRPr lang="nb-NO" sz="1600" b="1" dirty="0"/>
          </a:p>
          <a:p>
            <a:endParaRPr lang="nb-NO" b="1" dirty="0"/>
          </a:p>
        </p:txBody>
      </p:sp>
      <p:sp>
        <p:nvSpPr>
          <p:cNvPr id="3" name="Slide Number Placeholder 2">
            <a:extLst>
              <a:ext uri="{FF2B5EF4-FFF2-40B4-BE49-F238E27FC236}">
                <a16:creationId xmlns:a16="http://schemas.microsoft.com/office/drawing/2014/main" id="{5193663D-09E4-4A91-8A9F-09D500078138}"/>
              </a:ext>
            </a:extLst>
          </p:cNvPr>
          <p:cNvSpPr>
            <a:spLocks noGrp="1"/>
          </p:cNvSpPr>
          <p:nvPr>
            <p:ph type="sldNum" sz="quarter" idx="18"/>
          </p:nvPr>
        </p:nvSpPr>
        <p:spPr/>
        <p:txBody>
          <a:bodyPr/>
          <a:lstStyle/>
          <a:p>
            <a:pPr defTabSz="228594"/>
            <a:fld id="{7A3F00B2-786C-401B-9EB3-42A9D0DD4A9F}" type="slidenum">
              <a:rPr lang="nb-NO"/>
              <a:pPr defTabSz="228594"/>
              <a:t>39</a:t>
            </a:fld>
            <a:endParaRPr lang="nb-NO" dirty="0"/>
          </a:p>
        </p:txBody>
      </p:sp>
      <p:sp>
        <p:nvSpPr>
          <p:cNvPr id="4" name="Title 3">
            <a:extLst>
              <a:ext uri="{FF2B5EF4-FFF2-40B4-BE49-F238E27FC236}">
                <a16:creationId xmlns:a16="http://schemas.microsoft.com/office/drawing/2014/main" id="{12815C9F-A03D-4700-ADAC-521AFB6C96CE}"/>
              </a:ext>
            </a:extLst>
          </p:cNvPr>
          <p:cNvSpPr>
            <a:spLocks noGrp="1"/>
          </p:cNvSpPr>
          <p:nvPr>
            <p:ph type="title"/>
          </p:nvPr>
        </p:nvSpPr>
        <p:spPr/>
        <p:txBody>
          <a:bodyPr/>
          <a:lstStyle/>
          <a:p>
            <a:r>
              <a:rPr lang="nb-NO" dirty="0" err="1"/>
              <a:t>Sistema</a:t>
            </a:r>
            <a:r>
              <a:rPr lang="nb-NO" dirty="0"/>
              <a:t> USV Sounder</a:t>
            </a:r>
          </a:p>
        </p:txBody>
      </p:sp>
      <p:sp>
        <p:nvSpPr>
          <p:cNvPr id="5" name="Text Placeholder 4">
            <a:extLst>
              <a:ext uri="{FF2B5EF4-FFF2-40B4-BE49-F238E27FC236}">
                <a16:creationId xmlns:a16="http://schemas.microsoft.com/office/drawing/2014/main" id="{0982376C-1B5C-46D2-9EFE-7DDDC93543AF}"/>
              </a:ext>
            </a:extLst>
          </p:cNvPr>
          <p:cNvSpPr>
            <a:spLocks noGrp="1"/>
          </p:cNvSpPr>
          <p:nvPr>
            <p:ph type="body" sz="quarter" idx="16"/>
          </p:nvPr>
        </p:nvSpPr>
        <p:spPr/>
        <p:txBody>
          <a:bodyPr/>
          <a:lstStyle/>
          <a:p>
            <a:r>
              <a:rPr lang="nb-NO" dirty="0" err="1"/>
              <a:t>Especificaciones</a:t>
            </a:r>
            <a:r>
              <a:rPr lang="nb-NO" dirty="0"/>
              <a:t> </a:t>
            </a:r>
            <a:r>
              <a:rPr lang="nb-NO" dirty="0" err="1"/>
              <a:t>Técnicas</a:t>
            </a:r>
            <a:endParaRPr lang="nb-NO" dirty="0"/>
          </a:p>
        </p:txBody>
      </p:sp>
      <p:pic>
        <p:nvPicPr>
          <p:cNvPr id="8" name="Content Placeholder 7">
            <a:extLst>
              <a:ext uri="{FF2B5EF4-FFF2-40B4-BE49-F238E27FC236}">
                <a16:creationId xmlns:a16="http://schemas.microsoft.com/office/drawing/2014/main" id="{66BD858E-1537-4B8E-8043-F26169B2F7F3}"/>
              </a:ext>
            </a:extLst>
          </p:cNvPr>
          <p:cNvPicPr>
            <a:picLocks noGrp="1" noChangeAspect="1"/>
          </p:cNvPicPr>
          <p:nvPr>
            <p:ph sz="half" idx="19"/>
          </p:nvPr>
        </p:nvPicPr>
        <p:blipFill>
          <a:blip r:embed="rId2" cstate="email">
            <a:extLst>
              <a:ext uri="{28A0092B-C50C-407E-A947-70E740481C1C}">
                <a14:useLocalDpi xmlns:a14="http://schemas.microsoft.com/office/drawing/2010/main"/>
              </a:ext>
            </a:extLst>
          </a:blip>
          <a:stretch>
            <a:fillRect/>
          </a:stretch>
        </p:blipFill>
        <p:spPr>
          <a:xfrm>
            <a:off x="7955288" y="442373"/>
            <a:ext cx="3711293" cy="6107195"/>
          </a:xfrm>
        </p:spPr>
      </p:pic>
      <p:pic>
        <p:nvPicPr>
          <p:cNvPr id="7" name="Picture 6">
            <a:extLst>
              <a:ext uri="{FF2B5EF4-FFF2-40B4-BE49-F238E27FC236}">
                <a16:creationId xmlns:a16="http://schemas.microsoft.com/office/drawing/2014/main" id="{8EAF77C6-F9EB-49BD-A61A-9361BE3ED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20265" y="6107133"/>
            <a:ext cx="1682519" cy="442435"/>
          </a:xfrm>
          <a:prstGeom prst="rect">
            <a:avLst/>
          </a:prstGeom>
        </p:spPr>
      </p:pic>
    </p:spTree>
    <p:extLst>
      <p:ext uri="{BB962C8B-B14F-4D97-AF65-F5344CB8AC3E}">
        <p14:creationId xmlns:p14="http://schemas.microsoft.com/office/powerpoint/2010/main" val="93019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025650" y="2154943"/>
            <a:ext cx="2568575" cy="2568575"/>
          </a:xfrm>
        </p:spPr>
      </p:pic>
      <p:sp>
        <p:nvSpPr>
          <p:cNvPr id="3" name="Slide Number Placeholder 2"/>
          <p:cNvSpPr>
            <a:spLocks noGrp="1"/>
          </p:cNvSpPr>
          <p:nvPr>
            <p:ph type="sldNum" sz="quarter" idx="18"/>
          </p:nvPr>
        </p:nvSpPr>
        <p:spPr/>
        <p:txBody>
          <a:bodyPr/>
          <a:lstStyle/>
          <a:p>
            <a:fld id="{7A3F00B2-786C-401B-9EB3-42A9D0DD4A9F}" type="slidenum">
              <a:rPr lang="nb-NO" smtClean="0"/>
              <a:pPr/>
              <a:t>4</a:t>
            </a:fld>
            <a:endParaRPr lang="nb-NO" dirty="0"/>
          </a:p>
        </p:txBody>
      </p:sp>
      <p:sp>
        <p:nvSpPr>
          <p:cNvPr id="4" name="Title 3"/>
          <p:cNvSpPr>
            <a:spLocks noGrp="1"/>
          </p:cNvSpPr>
          <p:nvPr>
            <p:ph type="title"/>
          </p:nvPr>
        </p:nvSpPr>
        <p:spPr/>
        <p:txBody>
          <a:bodyPr/>
          <a:lstStyle/>
          <a:p>
            <a:r>
              <a:rPr lang="nb-NO" dirty="0"/>
              <a:t>Business Areas</a:t>
            </a:r>
          </a:p>
        </p:txBody>
      </p:sp>
      <p:sp>
        <p:nvSpPr>
          <p:cNvPr id="5" name="Text Placeholder 4"/>
          <p:cNvSpPr>
            <a:spLocks noGrp="1"/>
          </p:cNvSpPr>
          <p:nvPr>
            <p:ph type="body" sz="quarter" idx="16"/>
          </p:nvPr>
        </p:nvSpPr>
        <p:spPr/>
        <p:txBody>
          <a:bodyPr/>
          <a:lstStyle/>
          <a:p>
            <a:r>
              <a:rPr lang="nb-NO" dirty="0"/>
              <a:t>Technology is </a:t>
            </a:r>
            <a:r>
              <a:rPr lang="nb-NO" dirty="0" err="1"/>
              <a:t>our</a:t>
            </a:r>
            <a:r>
              <a:rPr lang="nb-NO" dirty="0"/>
              <a:t> </a:t>
            </a:r>
            <a:r>
              <a:rPr lang="nb-NO" dirty="0" err="1"/>
              <a:t>common</a:t>
            </a:r>
            <a:r>
              <a:rPr lang="nb-NO" dirty="0"/>
              <a:t> </a:t>
            </a:r>
            <a:r>
              <a:rPr lang="nb-NO" dirty="0" err="1"/>
              <a:t>core</a:t>
            </a:r>
            <a:endParaRPr lang="nb-NO" dirty="0"/>
          </a:p>
        </p:txBody>
      </p:sp>
      <p:pic>
        <p:nvPicPr>
          <p:cNvPr id="15" name="Content Placeholder 14"/>
          <p:cNvPicPr>
            <a:picLocks noGrp="1" noChangeAspect="1"/>
          </p:cNvPicPr>
          <p:nvPr>
            <p:ph sz="half" idx="19"/>
          </p:nvPr>
        </p:nvPicPr>
        <p:blipFill rotWithShape="1">
          <a:blip r:embed="rId4" cstate="email">
            <a:extLst>
              <a:ext uri="{28A0092B-C50C-407E-A947-70E740481C1C}">
                <a14:useLocalDpi xmlns:a14="http://schemas.microsoft.com/office/drawing/2010/main"/>
              </a:ext>
            </a:extLst>
          </a:blip>
          <a:srcRect/>
          <a:stretch/>
        </p:blipFill>
        <p:spPr>
          <a:xfrm>
            <a:off x="4811318" y="2154238"/>
            <a:ext cx="2569364" cy="2570162"/>
          </a:xfrm>
        </p:spPr>
      </p:pic>
      <p:pic>
        <p:nvPicPr>
          <p:cNvPr id="17" name="Content Placeholder 16"/>
          <p:cNvPicPr>
            <a:picLocks noGrp="1" noChangeAspect="1"/>
          </p:cNvPicPr>
          <p:nvPr>
            <p:ph sz="half" idx="20"/>
          </p:nvPr>
        </p:nvPicPr>
        <p:blipFill>
          <a:blip r:embed="rId5" cstate="email">
            <a:extLst>
              <a:ext uri="{28A0092B-C50C-407E-A947-70E740481C1C}">
                <a14:useLocalDpi xmlns:a14="http://schemas.microsoft.com/office/drawing/2010/main"/>
              </a:ext>
            </a:extLst>
          </a:blip>
          <a:stretch>
            <a:fillRect/>
          </a:stretch>
        </p:blipFill>
        <p:spPr>
          <a:xfrm>
            <a:off x="7597630" y="2154637"/>
            <a:ext cx="2569364" cy="2569364"/>
          </a:xfrm>
        </p:spPr>
      </p:pic>
      <p:sp>
        <p:nvSpPr>
          <p:cNvPr id="8" name="Text Placeholder 7"/>
          <p:cNvSpPr>
            <a:spLocks noGrp="1"/>
          </p:cNvSpPr>
          <p:nvPr>
            <p:ph type="body" sz="quarter" idx="21"/>
          </p:nvPr>
        </p:nvSpPr>
        <p:spPr/>
        <p:txBody>
          <a:bodyPr/>
          <a:lstStyle/>
          <a:p>
            <a:r>
              <a:rPr lang="nb-NO" dirty="0"/>
              <a:t>KONGSBERG DIGITAL</a:t>
            </a:r>
          </a:p>
        </p:txBody>
      </p:sp>
      <p:sp>
        <p:nvSpPr>
          <p:cNvPr id="9" name="Text Placeholder 8"/>
          <p:cNvSpPr>
            <a:spLocks noGrp="1"/>
          </p:cNvSpPr>
          <p:nvPr>
            <p:ph type="body" sz="quarter" idx="22"/>
          </p:nvPr>
        </p:nvSpPr>
        <p:spPr/>
        <p:txBody>
          <a:bodyPr/>
          <a:lstStyle/>
          <a:p>
            <a:r>
              <a:rPr lang="en-GB" sz="1200" dirty="0"/>
              <a:t>Maritime simulation</a:t>
            </a:r>
          </a:p>
          <a:p>
            <a:r>
              <a:rPr lang="en-GB" sz="1200" dirty="0"/>
              <a:t>Industrial digitalization</a:t>
            </a:r>
          </a:p>
          <a:p>
            <a:endParaRPr lang="nb-NO" dirty="0"/>
          </a:p>
        </p:txBody>
      </p:sp>
      <p:sp>
        <p:nvSpPr>
          <p:cNvPr id="10" name="Text Placeholder 9"/>
          <p:cNvSpPr>
            <a:spLocks noGrp="1"/>
          </p:cNvSpPr>
          <p:nvPr>
            <p:ph type="body" sz="quarter" idx="23"/>
          </p:nvPr>
        </p:nvSpPr>
        <p:spPr/>
        <p:txBody>
          <a:bodyPr/>
          <a:lstStyle/>
          <a:p>
            <a:r>
              <a:rPr lang="en-US" dirty="0"/>
              <a:t>KONGSBERG MARITIME</a:t>
            </a:r>
            <a:endParaRPr lang="nb-NO" dirty="0"/>
          </a:p>
        </p:txBody>
      </p:sp>
      <p:sp>
        <p:nvSpPr>
          <p:cNvPr id="11" name="Text Placeholder 10"/>
          <p:cNvSpPr>
            <a:spLocks noGrp="1"/>
          </p:cNvSpPr>
          <p:nvPr>
            <p:ph type="body" sz="quarter" idx="24"/>
          </p:nvPr>
        </p:nvSpPr>
        <p:spPr/>
        <p:txBody>
          <a:bodyPr/>
          <a:lstStyle/>
          <a:p>
            <a:r>
              <a:rPr lang="en-US" sz="1200" dirty="0"/>
              <a:t>Seaborne transportation</a:t>
            </a:r>
          </a:p>
          <a:p>
            <a:r>
              <a:rPr lang="en-US" sz="1200" dirty="0"/>
              <a:t>Robotics and Sensors</a:t>
            </a:r>
          </a:p>
          <a:p>
            <a:r>
              <a:rPr lang="en-US" sz="1200" dirty="0"/>
              <a:t>Offshore, Oil &amp; Gas</a:t>
            </a:r>
          </a:p>
        </p:txBody>
      </p:sp>
      <p:sp>
        <p:nvSpPr>
          <p:cNvPr id="12" name="Text Placeholder 11"/>
          <p:cNvSpPr>
            <a:spLocks noGrp="1"/>
          </p:cNvSpPr>
          <p:nvPr>
            <p:ph type="body" sz="quarter" idx="25"/>
          </p:nvPr>
        </p:nvSpPr>
        <p:spPr>
          <a:xfrm>
            <a:off x="7518408" y="4891654"/>
            <a:ext cx="2727807" cy="430887"/>
          </a:xfrm>
        </p:spPr>
        <p:txBody>
          <a:bodyPr/>
          <a:lstStyle/>
          <a:p>
            <a:r>
              <a:rPr lang="en-US" dirty="0"/>
              <a:t>KONGSBERG DEFENCE &amp; AEROSPACE</a:t>
            </a:r>
            <a:endParaRPr lang="nb-NO" dirty="0"/>
          </a:p>
        </p:txBody>
      </p:sp>
      <p:sp>
        <p:nvSpPr>
          <p:cNvPr id="13" name="Text Placeholder 12"/>
          <p:cNvSpPr>
            <a:spLocks noGrp="1"/>
          </p:cNvSpPr>
          <p:nvPr>
            <p:ph type="body" sz="quarter" idx="26"/>
          </p:nvPr>
        </p:nvSpPr>
        <p:spPr>
          <a:xfrm>
            <a:off x="7597629" y="5231418"/>
            <a:ext cx="2569364" cy="876719"/>
          </a:xfrm>
        </p:spPr>
        <p:txBody>
          <a:bodyPr/>
          <a:lstStyle/>
          <a:p>
            <a:r>
              <a:rPr lang="en-GB" sz="1200" dirty="0">
                <a:solidFill>
                  <a:schemeClr val="accent1"/>
                </a:solidFill>
              </a:rPr>
              <a:t>Defence</a:t>
            </a:r>
          </a:p>
          <a:p>
            <a:r>
              <a:rPr lang="en-GB" sz="1200" dirty="0">
                <a:solidFill>
                  <a:schemeClr val="accent1"/>
                </a:solidFill>
              </a:rPr>
              <a:t>Space and Surveillance</a:t>
            </a:r>
          </a:p>
        </p:txBody>
      </p:sp>
    </p:spTree>
    <p:extLst>
      <p:ext uri="{BB962C8B-B14F-4D97-AF65-F5344CB8AC3E}">
        <p14:creationId xmlns:p14="http://schemas.microsoft.com/office/powerpoint/2010/main" val="8615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819506" y="301659"/>
            <a:ext cx="4377307" cy="5908892"/>
          </a:xfrm>
        </p:spPr>
        <p:txBody>
          <a:bodyPr/>
          <a:lstStyle/>
          <a:p>
            <a:endParaRPr lang="nb-NO" dirty="0"/>
          </a:p>
        </p:txBody>
      </p:sp>
      <p:sp>
        <p:nvSpPr>
          <p:cNvPr id="7" name="Subtitle 6"/>
          <p:cNvSpPr>
            <a:spLocks noGrp="1"/>
          </p:cNvSpPr>
          <p:nvPr>
            <p:ph type="subTitle" idx="1"/>
          </p:nvPr>
        </p:nvSpPr>
        <p:spPr>
          <a:xfrm>
            <a:off x="2160840" y="1387609"/>
            <a:ext cx="3694641" cy="215468"/>
          </a:xfrm>
        </p:spPr>
        <p:txBody>
          <a:bodyPr/>
          <a:lstStyle/>
          <a:p>
            <a:r>
              <a:rPr lang="nb-NO" dirty="0"/>
              <a:t>Kongsberg Maritime</a:t>
            </a:r>
          </a:p>
        </p:txBody>
      </p:sp>
      <p:sp>
        <p:nvSpPr>
          <p:cNvPr id="4" name="Date Placeholder 3"/>
          <p:cNvSpPr>
            <a:spLocks noGrp="1"/>
          </p:cNvSpPr>
          <p:nvPr>
            <p:ph type="dt" sz="half" idx="10"/>
          </p:nvPr>
        </p:nvSpPr>
        <p:spPr>
          <a:xfrm>
            <a:off x="2160844" y="6541856"/>
            <a:ext cx="3694641" cy="307777"/>
          </a:xfrm>
        </p:spPr>
        <p:txBody>
          <a:bodyPr/>
          <a:lstStyle/>
          <a:p>
            <a:fld id="{2B7489E5-72CC-4085-8A48-F641872D3FF9}" type="datetime1">
              <a:rPr lang="en-GB" smtClean="0"/>
              <a:t>27/04/2019</a:t>
            </a:fld>
            <a:endParaRPr lang="nb-NO" dirty="0"/>
          </a:p>
        </p:txBody>
      </p:sp>
      <p:sp>
        <p:nvSpPr>
          <p:cNvPr id="9" name="Text Placeholder 8"/>
          <p:cNvSpPr>
            <a:spLocks noGrp="1"/>
          </p:cNvSpPr>
          <p:nvPr>
            <p:ph type="body" sz="quarter" idx="13"/>
          </p:nvPr>
        </p:nvSpPr>
        <p:spPr>
          <a:xfrm>
            <a:off x="3595103" y="500528"/>
            <a:ext cx="826117" cy="829153"/>
          </a:xfrm>
        </p:spPr>
        <p:txBody>
          <a:bodyPr/>
          <a:lstStyle/>
          <a:p>
            <a:endParaRPr lang="nb-NO" dirty="0"/>
          </a:p>
        </p:txBody>
      </p:sp>
      <p:sp>
        <p:nvSpPr>
          <p:cNvPr id="10" name="Subtitle 6">
            <a:extLst>
              <a:ext uri="{FF2B5EF4-FFF2-40B4-BE49-F238E27FC236}">
                <a16:creationId xmlns:a16="http://schemas.microsoft.com/office/drawing/2014/main" id="{F9499376-B4FB-4538-A9C7-C82B02778EB2}"/>
              </a:ext>
            </a:extLst>
          </p:cNvPr>
          <p:cNvSpPr txBox="1">
            <a:spLocks/>
          </p:cNvSpPr>
          <p:nvPr/>
        </p:nvSpPr>
        <p:spPr>
          <a:xfrm>
            <a:off x="1990487" y="3075817"/>
            <a:ext cx="4105513" cy="553998"/>
          </a:xfrm>
          <a:prstGeom prst="rect">
            <a:avLst/>
          </a:prstGeom>
          <a:noFill/>
        </p:spPr>
        <p:txBody>
          <a:bodyPr vert="horz" wrap="square" lIns="0" tIns="0" rIns="0" bIns="0" rtlCol="0" anchor="b" anchorCtr="0">
            <a:spAutoFit/>
          </a:bodyPr>
          <a:lstStyle>
            <a:lvl1pPr marL="0" indent="0" algn="ctr" defTabSz="914446" rtl="0" eaLnBrk="1" latinLnBrk="0" hangingPunct="1">
              <a:lnSpc>
                <a:spcPct val="100000"/>
              </a:lnSpc>
              <a:spcBef>
                <a:spcPts val="2250"/>
              </a:spcBef>
              <a:buSzPct val="80000"/>
              <a:buFont typeface="Wingdings" panose="05000000000000000000" pitchFamily="2" charset="2"/>
              <a:buNone/>
              <a:defRPr sz="1400" kern="1200" cap="all" spc="105" baseline="0">
                <a:solidFill>
                  <a:schemeClr val="bg1"/>
                </a:solidFill>
                <a:latin typeface="Calibri" panose="020F0502020204030204" pitchFamily="34" charset="0"/>
                <a:ea typeface="+mn-ea"/>
                <a:cs typeface="Calibri" panose="020F0502020204030204" pitchFamily="34" charset="0"/>
              </a:defRPr>
            </a:lvl1pPr>
            <a:lvl2pPr marL="457223" indent="0" algn="ctr" defTabSz="914446" rtl="0" eaLnBrk="1" latinLnBrk="0" hangingPunct="1">
              <a:lnSpc>
                <a:spcPct val="100000"/>
              </a:lnSpc>
              <a:spcBef>
                <a:spcPts val="500"/>
              </a:spcBef>
              <a:buSzPct val="120000"/>
              <a:buFont typeface="Calibri Light" panose="020F0302020204030204" pitchFamily="34" charset="0"/>
              <a:buNone/>
              <a:defRPr sz="2000" kern="1200">
                <a:solidFill>
                  <a:srgbClr val="001639"/>
                </a:solidFill>
                <a:latin typeface="+mn-lt"/>
                <a:ea typeface="+mn-ea"/>
                <a:cs typeface="+mn-cs"/>
              </a:defRPr>
            </a:lvl2pPr>
            <a:lvl3pPr marL="914446" indent="0" algn="ctr" defTabSz="914446" rtl="0" eaLnBrk="1" latinLnBrk="0" hangingPunct="1">
              <a:lnSpc>
                <a:spcPct val="100000"/>
              </a:lnSpc>
              <a:spcBef>
                <a:spcPts val="500"/>
              </a:spcBef>
              <a:buSzPct val="120000"/>
              <a:buFont typeface="Calibri Light" panose="020F0302020204030204" pitchFamily="34" charset="0"/>
              <a:buNone/>
              <a:defRPr sz="1800" kern="1200">
                <a:solidFill>
                  <a:srgbClr val="001639"/>
                </a:solidFill>
                <a:latin typeface="+mn-lt"/>
                <a:ea typeface="+mn-ea"/>
                <a:cs typeface="+mn-cs"/>
              </a:defRPr>
            </a:lvl3pPr>
            <a:lvl4pPr marL="1371669"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4pPr>
            <a:lvl5pPr marL="1828891"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KOGNIFAI</a:t>
            </a:r>
            <a:endParaRPr lang="en-US" sz="3600" dirty="0"/>
          </a:p>
        </p:txBody>
      </p:sp>
      <p:sp>
        <p:nvSpPr>
          <p:cNvPr id="11" name="Subtitle 6">
            <a:extLst>
              <a:ext uri="{FF2B5EF4-FFF2-40B4-BE49-F238E27FC236}">
                <a16:creationId xmlns:a16="http://schemas.microsoft.com/office/drawing/2014/main" id="{067EEF98-3030-4154-B787-3DF9AF65E130}"/>
              </a:ext>
            </a:extLst>
          </p:cNvPr>
          <p:cNvSpPr txBox="1">
            <a:spLocks/>
          </p:cNvSpPr>
          <p:nvPr/>
        </p:nvSpPr>
        <p:spPr>
          <a:xfrm>
            <a:off x="1990487" y="2771643"/>
            <a:ext cx="4105513" cy="307777"/>
          </a:xfrm>
          <a:prstGeom prst="rect">
            <a:avLst/>
          </a:prstGeom>
          <a:noFill/>
        </p:spPr>
        <p:txBody>
          <a:bodyPr vert="horz" wrap="square" lIns="0" tIns="0" rIns="0" bIns="0" rtlCol="0" anchor="b" anchorCtr="0">
            <a:spAutoFit/>
          </a:bodyPr>
          <a:lstStyle>
            <a:lvl1pPr marL="0" indent="0" algn="ctr" defTabSz="914446" rtl="0" eaLnBrk="1" latinLnBrk="0" hangingPunct="1">
              <a:lnSpc>
                <a:spcPct val="100000"/>
              </a:lnSpc>
              <a:spcBef>
                <a:spcPts val="2250"/>
              </a:spcBef>
              <a:buSzPct val="80000"/>
              <a:buFont typeface="Wingdings" panose="05000000000000000000" pitchFamily="2" charset="2"/>
              <a:buNone/>
              <a:defRPr sz="1400" kern="1200" cap="all" spc="105" baseline="0">
                <a:solidFill>
                  <a:schemeClr val="bg1"/>
                </a:solidFill>
                <a:latin typeface="Calibri" panose="020F0502020204030204" pitchFamily="34" charset="0"/>
                <a:ea typeface="+mn-ea"/>
                <a:cs typeface="Calibri" panose="020F0502020204030204" pitchFamily="34" charset="0"/>
              </a:defRPr>
            </a:lvl1pPr>
            <a:lvl2pPr marL="457223" indent="0" algn="ctr" defTabSz="914446" rtl="0" eaLnBrk="1" latinLnBrk="0" hangingPunct="1">
              <a:lnSpc>
                <a:spcPct val="100000"/>
              </a:lnSpc>
              <a:spcBef>
                <a:spcPts val="500"/>
              </a:spcBef>
              <a:buSzPct val="120000"/>
              <a:buFont typeface="Calibri Light" panose="020F0302020204030204" pitchFamily="34" charset="0"/>
              <a:buNone/>
              <a:defRPr sz="2000" kern="1200">
                <a:solidFill>
                  <a:srgbClr val="001639"/>
                </a:solidFill>
                <a:latin typeface="+mn-lt"/>
                <a:ea typeface="+mn-ea"/>
                <a:cs typeface="+mn-cs"/>
              </a:defRPr>
            </a:lvl2pPr>
            <a:lvl3pPr marL="914446" indent="0" algn="ctr" defTabSz="914446" rtl="0" eaLnBrk="1" latinLnBrk="0" hangingPunct="1">
              <a:lnSpc>
                <a:spcPct val="100000"/>
              </a:lnSpc>
              <a:spcBef>
                <a:spcPts val="500"/>
              </a:spcBef>
              <a:buSzPct val="120000"/>
              <a:buFont typeface="Calibri Light" panose="020F0302020204030204" pitchFamily="34" charset="0"/>
              <a:buNone/>
              <a:defRPr sz="1800" kern="1200">
                <a:solidFill>
                  <a:srgbClr val="001639"/>
                </a:solidFill>
                <a:latin typeface="+mn-lt"/>
                <a:ea typeface="+mn-ea"/>
                <a:cs typeface="+mn-cs"/>
              </a:defRPr>
            </a:lvl3pPr>
            <a:lvl4pPr marL="1371669"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4pPr>
            <a:lvl5pPr marL="1828891" indent="0" algn="ctr" defTabSz="914446" rtl="0" eaLnBrk="1" latinLnBrk="0" hangingPunct="1">
              <a:lnSpc>
                <a:spcPct val="100000"/>
              </a:lnSpc>
              <a:spcBef>
                <a:spcPts val="500"/>
              </a:spcBef>
              <a:buSzPct val="120000"/>
              <a:buFont typeface="Calibri Light" panose="020F0302020204030204" pitchFamily="34" charset="0"/>
              <a:buNone/>
              <a:defRPr sz="1600" kern="1200">
                <a:solidFill>
                  <a:srgbClr val="001639"/>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t>STORAGE, PROCESS, VISUALIZE</a:t>
            </a:r>
            <a:endParaRPr lang="en-US" sz="2000" dirty="0"/>
          </a:p>
        </p:txBody>
      </p:sp>
    </p:spTree>
    <p:extLst>
      <p:ext uri="{BB962C8B-B14F-4D97-AF65-F5344CB8AC3E}">
        <p14:creationId xmlns:p14="http://schemas.microsoft.com/office/powerpoint/2010/main" val="4292797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93663D-09E4-4A91-8A9F-09D500078138}"/>
              </a:ext>
            </a:extLst>
          </p:cNvPr>
          <p:cNvSpPr>
            <a:spLocks noGrp="1"/>
          </p:cNvSpPr>
          <p:nvPr>
            <p:ph type="sldNum" sz="quarter" idx="18"/>
          </p:nvPr>
        </p:nvSpPr>
        <p:spPr/>
        <p:txBody>
          <a:bodyPr/>
          <a:lstStyle/>
          <a:p>
            <a:pPr defTabSz="228594"/>
            <a:fld id="{7A3F00B2-786C-401B-9EB3-42A9D0DD4A9F}" type="slidenum">
              <a:rPr lang="nb-NO"/>
              <a:pPr defTabSz="228594"/>
              <a:t>41</a:t>
            </a:fld>
            <a:endParaRPr lang="nb-NO" dirty="0"/>
          </a:p>
        </p:txBody>
      </p:sp>
      <p:sp>
        <p:nvSpPr>
          <p:cNvPr id="4" name="Title 3">
            <a:extLst>
              <a:ext uri="{FF2B5EF4-FFF2-40B4-BE49-F238E27FC236}">
                <a16:creationId xmlns:a16="http://schemas.microsoft.com/office/drawing/2014/main" id="{12815C9F-A03D-4700-ADAC-521AFB6C96CE}"/>
              </a:ext>
            </a:extLst>
          </p:cNvPr>
          <p:cNvSpPr>
            <a:spLocks noGrp="1"/>
          </p:cNvSpPr>
          <p:nvPr>
            <p:ph type="title"/>
          </p:nvPr>
        </p:nvSpPr>
        <p:spPr/>
        <p:txBody>
          <a:bodyPr/>
          <a:lstStyle/>
          <a:p>
            <a:r>
              <a:rPr lang="nb-NO" dirty="0" err="1"/>
              <a:t>Kognifai</a:t>
            </a:r>
            <a:endParaRPr lang="nb-NO" dirty="0"/>
          </a:p>
        </p:txBody>
      </p:sp>
      <p:sp>
        <p:nvSpPr>
          <p:cNvPr id="5" name="Text Placeholder 4">
            <a:extLst>
              <a:ext uri="{FF2B5EF4-FFF2-40B4-BE49-F238E27FC236}">
                <a16:creationId xmlns:a16="http://schemas.microsoft.com/office/drawing/2014/main" id="{0982376C-1B5C-46D2-9EFE-7DDDC93543AF}"/>
              </a:ext>
            </a:extLst>
          </p:cNvPr>
          <p:cNvSpPr>
            <a:spLocks noGrp="1"/>
          </p:cNvSpPr>
          <p:nvPr>
            <p:ph type="body" sz="quarter" idx="16"/>
          </p:nvPr>
        </p:nvSpPr>
        <p:spPr/>
        <p:txBody>
          <a:bodyPr/>
          <a:lstStyle/>
          <a:p>
            <a:r>
              <a:rPr lang="es-ES" dirty="0" err="1"/>
              <a:t>Kongsberg’s</a:t>
            </a:r>
            <a:r>
              <a:rPr lang="es-ES" dirty="0"/>
              <a:t> Open Digital </a:t>
            </a:r>
            <a:r>
              <a:rPr lang="es-ES" dirty="0" err="1"/>
              <a:t>Environment</a:t>
            </a:r>
            <a:endParaRPr lang="nb-NO" dirty="0"/>
          </a:p>
        </p:txBody>
      </p:sp>
      <p:sp>
        <p:nvSpPr>
          <p:cNvPr id="9" name="Content Placeholder 8">
            <a:extLst>
              <a:ext uri="{FF2B5EF4-FFF2-40B4-BE49-F238E27FC236}">
                <a16:creationId xmlns:a16="http://schemas.microsoft.com/office/drawing/2014/main" id="{D3BFE719-9DF4-4BD6-B344-272210FA5C09}"/>
              </a:ext>
            </a:extLst>
          </p:cNvPr>
          <p:cNvSpPr>
            <a:spLocks noGrp="1"/>
          </p:cNvSpPr>
          <p:nvPr>
            <p:ph sz="half" idx="1"/>
          </p:nvPr>
        </p:nvSpPr>
        <p:spPr>
          <a:xfrm>
            <a:off x="1486894" y="1806199"/>
            <a:ext cx="9218212" cy="3953025"/>
          </a:xfrm>
        </p:spPr>
        <p:txBody>
          <a:bodyPr/>
          <a:lstStyle/>
          <a:p>
            <a:pPr marL="0" indent="0">
              <a:buNone/>
            </a:pPr>
            <a:r>
              <a:rPr lang="es-ES" sz="1800" dirty="0"/>
              <a:t>▪  Data </a:t>
            </a:r>
            <a:r>
              <a:rPr lang="es-ES" sz="1800" dirty="0" err="1"/>
              <a:t>upload</a:t>
            </a:r>
            <a:endParaRPr lang="es-ES" sz="1800" dirty="0"/>
          </a:p>
          <a:p>
            <a:pPr marL="0" indent="0">
              <a:buNone/>
            </a:pPr>
            <a:r>
              <a:rPr lang="es-ES" sz="1800" dirty="0"/>
              <a:t>▪  Data </a:t>
            </a:r>
            <a:r>
              <a:rPr lang="es-ES" sz="1800" dirty="0" err="1"/>
              <a:t>sharing</a:t>
            </a:r>
            <a:endParaRPr lang="es-ES" sz="1800" dirty="0"/>
          </a:p>
          <a:p>
            <a:pPr marL="0" indent="0">
              <a:buNone/>
            </a:pPr>
            <a:r>
              <a:rPr lang="es-ES" sz="1800" dirty="0"/>
              <a:t>▪  </a:t>
            </a:r>
            <a:r>
              <a:rPr lang="es-ES" sz="1800" dirty="0" err="1"/>
              <a:t>Combining</a:t>
            </a:r>
            <a:r>
              <a:rPr lang="es-ES" sz="1800" dirty="0"/>
              <a:t> data </a:t>
            </a:r>
            <a:r>
              <a:rPr lang="es-ES" sz="1800" dirty="0" err="1"/>
              <a:t>from</a:t>
            </a:r>
            <a:r>
              <a:rPr lang="es-ES" sz="1800" dirty="0"/>
              <a:t> </a:t>
            </a:r>
            <a:r>
              <a:rPr lang="es-ES" sz="1800" dirty="0" err="1"/>
              <a:t>many</a:t>
            </a:r>
            <a:r>
              <a:rPr lang="es-ES" sz="1800" dirty="0"/>
              <a:t> </a:t>
            </a:r>
            <a:r>
              <a:rPr lang="es-ES" sz="1800" dirty="0" err="1"/>
              <a:t>sources</a:t>
            </a:r>
            <a:endParaRPr lang="es-ES" sz="1800" dirty="0"/>
          </a:p>
          <a:p>
            <a:pPr marL="0" indent="0">
              <a:buNone/>
            </a:pPr>
            <a:r>
              <a:rPr lang="es-ES" sz="1800" dirty="0"/>
              <a:t>▪  Big Data </a:t>
            </a:r>
            <a:r>
              <a:rPr lang="es-ES" sz="1800" dirty="0" err="1"/>
              <a:t>makes</a:t>
            </a:r>
            <a:r>
              <a:rPr lang="es-ES" sz="1800" dirty="0"/>
              <a:t> Machine </a:t>
            </a:r>
            <a:r>
              <a:rPr lang="es-ES" sz="1800" dirty="0" err="1"/>
              <a:t>Learning</a:t>
            </a:r>
            <a:r>
              <a:rPr lang="es-ES" sz="1800" dirty="0"/>
              <a:t> </a:t>
            </a:r>
            <a:r>
              <a:rPr lang="es-ES" sz="1800" dirty="0" err="1"/>
              <a:t>possible</a:t>
            </a:r>
            <a:endParaRPr lang="es-ES" sz="1800" dirty="0"/>
          </a:p>
          <a:p>
            <a:pPr marL="0" indent="0">
              <a:buNone/>
            </a:pPr>
            <a:r>
              <a:rPr lang="es-ES" sz="1800" dirty="0"/>
              <a:t>▪  </a:t>
            </a:r>
            <a:r>
              <a:rPr lang="es-ES" sz="1800" dirty="0" err="1"/>
              <a:t>Scalable</a:t>
            </a:r>
            <a:r>
              <a:rPr lang="es-ES" sz="1800" dirty="0"/>
              <a:t> </a:t>
            </a:r>
            <a:r>
              <a:rPr lang="es-ES" sz="1800" dirty="0" err="1"/>
              <a:t>computer</a:t>
            </a:r>
            <a:r>
              <a:rPr lang="es-ES" sz="1800" dirty="0"/>
              <a:t> </a:t>
            </a:r>
            <a:r>
              <a:rPr lang="es-ES" sz="1800" dirty="0" err="1"/>
              <a:t>resources</a:t>
            </a:r>
            <a:endParaRPr lang="es-ES" sz="1800" dirty="0"/>
          </a:p>
          <a:p>
            <a:pPr marL="0" indent="0">
              <a:buNone/>
            </a:pPr>
            <a:r>
              <a:rPr lang="es-ES" sz="1800" dirty="0"/>
              <a:t>▪  Easy </a:t>
            </a:r>
            <a:r>
              <a:rPr lang="es-ES" sz="1800" dirty="0" err="1"/>
              <a:t>access</a:t>
            </a:r>
            <a:r>
              <a:rPr lang="es-ES" sz="1800" dirty="0"/>
              <a:t> </a:t>
            </a:r>
            <a:r>
              <a:rPr lang="es-ES" sz="1800" dirty="0" err="1"/>
              <a:t>to</a:t>
            </a:r>
            <a:r>
              <a:rPr lang="es-ES" sz="1800" dirty="0"/>
              <a:t> </a:t>
            </a:r>
            <a:r>
              <a:rPr lang="es-ES" sz="1800" dirty="0" err="1"/>
              <a:t>Kognifai</a:t>
            </a:r>
            <a:endParaRPr lang="es-ES" sz="1800" dirty="0"/>
          </a:p>
          <a:p>
            <a:pPr marL="0" indent="0">
              <a:buNone/>
            </a:pPr>
            <a:r>
              <a:rPr lang="es-ES" sz="1800" dirty="0"/>
              <a:t>▪  </a:t>
            </a:r>
            <a:r>
              <a:rPr lang="es-ES" sz="1800" dirty="0" err="1"/>
              <a:t>Secure</a:t>
            </a:r>
            <a:r>
              <a:rPr lang="es-ES" sz="1800" dirty="0"/>
              <a:t> </a:t>
            </a:r>
            <a:r>
              <a:rPr lang="es-ES" sz="1800" dirty="0" err="1"/>
              <a:t>storage</a:t>
            </a:r>
            <a:endParaRPr lang="es-ES" sz="1800" dirty="0"/>
          </a:p>
          <a:p>
            <a:pPr marL="0" indent="0">
              <a:buNone/>
            </a:pPr>
            <a:r>
              <a:rPr lang="es-ES" sz="1800" dirty="0"/>
              <a:t>▪  </a:t>
            </a:r>
            <a:r>
              <a:rPr lang="es-ES" sz="1800" dirty="0" err="1"/>
              <a:t>Hybrid</a:t>
            </a:r>
            <a:r>
              <a:rPr lang="es-ES" sz="1800" dirty="0"/>
              <a:t> Cloud</a:t>
            </a:r>
          </a:p>
          <a:p>
            <a:pPr marL="0" indent="0">
              <a:buNone/>
            </a:pPr>
            <a:endParaRPr lang="es-ES" sz="1800" dirty="0"/>
          </a:p>
        </p:txBody>
      </p:sp>
      <p:sp>
        <p:nvSpPr>
          <p:cNvPr id="7" name="Content Placeholder 8">
            <a:extLst>
              <a:ext uri="{FF2B5EF4-FFF2-40B4-BE49-F238E27FC236}">
                <a16:creationId xmlns:a16="http://schemas.microsoft.com/office/drawing/2014/main" id="{6A43A0C5-DFA6-49F6-8FDC-55757052B446}"/>
              </a:ext>
            </a:extLst>
          </p:cNvPr>
          <p:cNvSpPr txBox="1">
            <a:spLocks/>
          </p:cNvSpPr>
          <p:nvPr/>
        </p:nvSpPr>
        <p:spPr>
          <a:xfrm>
            <a:off x="5850338" y="2213277"/>
            <a:ext cx="9218212" cy="3953025"/>
          </a:xfrm>
          <a:prstGeom prst="rect">
            <a:avLst/>
          </a:prstGeom>
          <a:noFill/>
        </p:spPr>
        <p:txBody>
          <a:bodyPr vert="horz" lIns="0" tIns="0" rIns="0" bIns="0" rtlCol="0">
            <a:noAutofit/>
          </a:bodyPr>
          <a:lstStyle>
            <a:lvl1pPr indent="0" defTabSz="914446">
              <a:lnSpc>
                <a:spcPct val="100000"/>
              </a:lnSpc>
              <a:spcBef>
                <a:spcPts val="2250"/>
              </a:spcBef>
              <a:buSzPct val="80000"/>
              <a:buFont typeface="Wingdings" panose="05000000000000000000" pitchFamily="2" charset="2"/>
              <a:buNone/>
              <a:defRPr sz="1800">
                <a:solidFill>
                  <a:srgbClr val="001639"/>
                </a:solidFill>
              </a:defRPr>
            </a:lvl1pPr>
            <a:lvl2pPr marL="395367" indent="-166721" defTabSz="914446">
              <a:lnSpc>
                <a:spcPct val="100000"/>
              </a:lnSpc>
              <a:spcBef>
                <a:spcPts val="500"/>
              </a:spcBef>
              <a:buSzPct val="120000"/>
              <a:buFont typeface="Calibri Light" panose="020F0302020204030204" pitchFamily="34" charset="0"/>
              <a:buChar char="­"/>
              <a:defRPr sz="1500">
                <a:solidFill>
                  <a:srgbClr val="001639"/>
                </a:solidFill>
              </a:defRPr>
            </a:lvl2pPr>
            <a:lvl3pPr marL="594119" indent="-198040" defTabSz="914446">
              <a:lnSpc>
                <a:spcPct val="100000"/>
              </a:lnSpc>
              <a:spcBef>
                <a:spcPts val="500"/>
              </a:spcBef>
              <a:buSzPct val="120000"/>
              <a:buFont typeface="Calibri Light" panose="020F0302020204030204" pitchFamily="34" charset="0"/>
              <a:buChar char="­"/>
              <a:defRPr sz="1400">
                <a:solidFill>
                  <a:srgbClr val="001639"/>
                </a:solidFill>
              </a:defRPr>
            </a:lvl3pPr>
            <a:lvl4pPr marL="792158" indent="-198040" defTabSz="914446">
              <a:lnSpc>
                <a:spcPct val="100000"/>
              </a:lnSpc>
              <a:spcBef>
                <a:spcPts val="500"/>
              </a:spcBef>
              <a:buSzPct val="120000"/>
              <a:buFont typeface="Calibri Light" panose="020F0302020204030204" pitchFamily="34" charset="0"/>
              <a:buChar char="­"/>
              <a:defRPr sz="1300">
                <a:solidFill>
                  <a:srgbClr val="001639"/>
                </a:solidFill>
              </a:defRPr>
            </a:lvl4pPr>
            <a:lvl5pPr marL="990198" indent="-198040" defTabSz="914446">
              <a:lnSpc>
                <a:spcPct val="100000"/>
              </a:lnSpc>
              <a:spcBef>
                <a:spcPts val="500"/>
              </a:spcBef>
              <a:buSzPct val="120000"/>
              <a:buFont typeface="Calibri Light" panose="020F0302020204030204" pitchFamily="34" charset="0"/>
              <a:buChar char="­"/>
              <a:defRPr sz="1200">
                <a:solidFill>
                  <a:srgbClr val="001639"/>
                </a:solidFill>
              </a:defRPr>
            </a:lvl5pPr>
            <a:lvl6pPr marL="2514726" indent="-228611" defTabSz="914446">
              <a:lnSpc>
                <a:spcPct val="90000"/>
              </a:lnSpc>
              <a:spcBef>
                <a:spcPts val="500"/>
              </a:spcBef>
              <a:buFont typeface="Arial" panose="020B0604020202020204" pitchFamily="34" charset="0"/>
              <a:buChar char="•"/>
              <a:defRPr sz="1800"/>
            </a:lvl6pPr>
            <a:lvl7pPr marL="2971948" indent="-228611" defTabSz="914446">
              <a:lnSpc>
                <a:spcPct val="90000"/>
              </a:lnSpc>
              <a:spcBef>
                <a:spcPts val="500"/>
              </a:spcBef>
              <a:buFont typeface="Arial" panose="020B0604020202020204" pitchFamily="34" charset="0"/>
              <a:buChar char="•"/>
              <a:defRPr sz="1800"/>
            </a:lvl7pPr>
            <a:lvl8pPr marL="3429171" indent="-228611" defTabSz="914446">
              <a:lnSpc>
                <a:spcPct val="90000"/>
              </a:lnSpc>
              <a:spcBef>
                <a:spcPts val="500"/>
              </a:spcBef>
              <a:buFont typeface="Arial" panose="020B0604020202020204" pitchFamily="34" charset="0"/>
              <a:buChar char="•"/>
              <a:defRPr sz="1800"/>
            </a:lvl8pPr>
            <a:lvl9pPr marL="3886394" indent="-228611" defTabSz="914446">
              <a:lnSpc>
                <a:spcPct val="90000"/>
              </a:lnSpc>
              <a:spcBef>
                <a:spcPts val="500"/>
              </a:spcBef>
              <a:buFont typeface="Arial" panose="020B0604020202020204" pitchFamily="34" charset="0"/>
              <a:buChar char="•"/>
              <a:defRPr sz="1800"/>
            </a:lvl9pPr>
          </a:lstStyle>
          <a:p>
            <a:r>
              <a:rPr lang="es-ES" dirty="0"/>
              <a:t>▪  Software Development Kit </a:t>
            </a:r>
            <a:r>
              <a:rPr lang="es-ES" dirty="0" err="1"/>
              <a:t>for</a:t>
            </a:r>
            <a:r>
              <a:rPr lang="es-ES" dirty="0"/>
              <a:t> </a:t>
            </a:r>
            <a:r>
              <a:rPr lang="es-ES" dirty="0" err="1"/>
              <a:t>developers</a:t>
            </a:r>
            <a:endParaRPr lang="es-ES" dirty="0"/>
          </a:p>
          <a:p>
            <a:r>
              <a:rPr lang="es-ES" dirty="0"/>
              <a:t>▪  Virtual PC</a:t>
            </a:r>
          </a:p>
          <a:p>
            <a:r>
              <a:rPr lang="es-ES" dirty="0"/>
              <a:t>▪  Processing </a:t>
            </a:r>
            <a:r>
              <a:rPr lang="es-ES" dirty="0" err="1"/>
              <a:t>on</a:t>
            </a:r>
            <a:r>
              <a:rPr lang="es-ES" dirty="0"/>
              <a:t> </a:t>
            </a:r>
            <a:r>
              <a:rPr lang="es-ES" dirty="0" err="1"/>
              <a:t>site</a:t>
            </a:r>
            <a:r>
              <a:rPr lang="es-ES" dirty="0"/>
              <a:t>/</a:t>
            </a:r>
            <a:r>
              <a:rPr lang="es-ES" dirty="0" err="1"/>
              <a:t>boat</a:t>
            </a:r>
            <a:endParaRPr lang="es-ES" dirty="0"/>
          </a:p>
          <a:p>
            <a:r>
              <a:rPr lang="es-ES" dirty="0"/>
              <a:t>-  Reduce data </a:t>
            </a:r>
            <a:r>
              <a:rPr lang="es-ES" dirty="0" err="1"/>
              <a:t>volume</a:t>
            </a:r>
            <a:r>
              <a:rPr lang="es-ES" dirty="0"/>
              <a:t> </a:t>
            </a:r>
            <a:r>
              <a:rPr lang="es-ES" dirty="0" err="1"/>
              <a:t>to</a:t>
            </a:r>
            <a:r>
              <a:rPr lang="es-ES" dirty="0"/>
              <a:t> be </a:t>
            </a:r>
            <a:r>
              <a:rPr lang="es-ES" dirty="0" err="1"/>
              <a:t>transmitted</a:t>
            </a:r>
            <a:r>
              <a:rPr lang="es-ES" dirty="0"/>
              <a:t> </a:t>
            </a:r>
            <a:r>
              <a:rPr lang="es-ES" dirty="0" err="1"/>
              <a:t>into</a:t>
            </a:r>
            <a:r>
              <a:rPr lang="es-ES" dirty="0"/>
              <a:t> Storage</a:t>
            </a:r>
          </a:p>
          <a:p>
            <a:r>
              <a:rPr lang="es-ES" dirty="0"/>
              <a:t>-  </a:t>
            </a:r>
            <a:r>
              <a:rPr lang="es-ES" dirty="0" err="1"/>
              <a:t>Adapt</a:t>
            </a:r>
            <a:r>
              <a:rPr lang="es-ES" dirty="0"/>
              <a:t> data </a:t>
            </a:r>
            <a:r>
              <a:rPr lang="es-ES" dirty="0" err="1"/>
              <a:t>volume</a:t>
            </a:r>
            <a:r>
              <a:rPr lang="es-ES" dirty="0"/>
              <a:t> </a:t>
            </a:r>
            <a:r>
              <a:rPr lang="es-ES" dirty="0" err="1"/>
              <a:t>to</a:t>
            </a:r>
            <a:r>
              <a:rPr lang="es-ES" dirty="0"/>
              <a:t> </a:t>
            </a:r>
            <a:r>
              <a:rPr lang="es-ES" dirty="0" err="1"/>
              <a:t>available</a:t>
            </a:r>
            <a:r>
              <a:rPr lang="es-ES" dirty="0"/>
              <a:t> Internet </a:t>
            </a:r>
            <a:r>
              <a:rPr lang="es-ES" dirty="0" err="1"/>
              <a:t>bandwidth</a:t>
            </a:r>
            <a:r>
              <a:rPr lang="es-ES" dirty="0"/>
              <a:t> and </a:t>
            </a:r>
            <a:r>
              <a:rPr lang="es-ES" dirty="0" err="1"/>
              <a:t>cost</a:t>
            </a:r>
            <a:endParaRPr lang="es-ES" dirty="0"/>
          </a:p>
          <a:p>
            <a:endParaRPr lang="es-ES" dirty="0"/>
          </a:p>
        </p:txBody>
      </p:sp>
    </p:spTree>
    <p:extLst>
      <p:ext uri="{BB962C8B-B14F-4D97-AF65-F5344CB8AC3E}">
        <p14:creationId xmlns:p14="http://schemas.microsoft.com/office/powerpoint/2010/main" val="2961870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599" y="1938020"/>
            <a:ext cx="10947635" cy="4166307"/>
          </a:xfrm>
          <a:prstGeom prst="rect">
            <a:avLst/>
          </a:prstGeom>
          <a:ln>
            <a:solidFill>
              <a:schemeClr val="bg2">
                <a:lumMod val="90000"/>
              </a:schemeClr>
            </a:solidFill>
          </a:ln>
        </p:spPr>
      </p:pic>
      <p:sp>
        <p:nvSpPr>
          <p:cNvPr id="13" name="Slide Number Placeholder 12"/>
          <p:cNvSpPr>
            <a:spLocks noGrp="1"/>
          </p:cNvSpPr>
          <p:nvPr>
            <p:ph type="sldNum" sz="quarter" idx="15"/>
          </p:nvPr>
        </p:nvSpPr>
        <p:spPr/>
        <p:txBody>
          <a:bodyPr/>
          <a:lstStyle/>
          <a:p>
            <a:fld id="{7A3F00B2-786C-401B-9EB3-42A9D0DD4A9F}" type="slidenum">
              <a:rPr lang="nb-NO" smtClean="0"/>
              <a:pPr/>
              <a:t>42</a:t>
            </a:fld>
            <a:endParaRPr lang="nb-NO" dirty="0"/>
          </a:p>
        </p:txBody>
      </p:sp>
      <p:sp>
        <p:nvSpPr>
          <p:cNvPr id="2" name="Text Placeholder 1"/>
          <p:cNvSpPr>
            <a:spLocks noGrp="1"/>
          </p:cNvSpPr>
          <p:nvPr>
            <p:ph type="body" sz="quarter" idx="16"/>
          </p:nvPr>
        </p:nvSpPr>
        <p:spPr/>
        <p:txBody>
          <a:bodyPr/>
          <a:lstStyle/>
          <a:p>
            <a:r>
              <a:rPr lang="en-US" dirty="0">
                <a:solidFill>
                  <a:srgbClr val="0070C0"/>
                </a:solidFill>
              </a:rPr>
              <a:t>Handle, process, visualize and share vessel data and ocean data efficiently</a:t>
            </a:r>
          </a:p>
        </p:txBody>
      </p:sp>
      <p:sp>
        <p:nvSpPr>
          <p:cNvPr id="17" name="Title 1"/>
          <p:cNvSpPr>
            <a:spLocks noGrp="1"/>
          </p:cNvSpPr>
          <p:nvPr>
            <p:ph type="title"/>
          </p:nvPr>
        </p:nvSpPr>
        <p:spPr>
          <a:xfrm>
            <a:off x="1914490" y="678560"/>
            <a:ext cx="8227210" cy="507960"/>
          </a:xfrm>
        </p:spPr>
        <p:txBody>
          <a:bodyPr/>
          <a:lstStyle/>
          <a:p>
            <a:r>
              <a:rPr lang="nb-NO" dirty="0"/>
              <a:t>Open Standards and </a:t>
            </a:r>
            <a:r>
              <a:rPr lang="nb-NO" dirty="0" err="1"/>
              <a:t>Cloud</a:t>
            </a:r>
            <a:r>
              <a:rPr lang="nb-NO" dirty="0"/>
              <a:t> </a:t>
            </a:r>
            <a:r>
              <a:rPr lang="nb-NO" dirty="0" err="1"/>
              <a:t>Ecosystems</a:t>
            </a:r>
            <a:endParaRPr lang="nb-NO" dirty="0"/>
          </a:p>
        </p:txBody>
      </p:sp>
    </p:spTree>
    <p:extLst>
      <p:ext uri="{BB962C8B-B14F-4D97-AF65-F5344CB8AC3E}">
        <p14:creationId xmlns:p14="http://schemas.microsoft.com/office/powerpoint/2010/main" val="4062275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93663D-09E4-4A91-8A9F-09D500078138}"/>
              </a:ext>
            </a:extLst>
          </p:cNvPr>
          <p:cNvSpPr>
            <a:spLocks noGrp="1"/>
          </p:cNvSpPr>
          <p:nvPr>
            <p:ph type="sldNum" sz="quarter" idx="18"/>
          </p:nvPr>
        </p:nvSpPr>
        <p:spPr/>
        <p:txBody>
          <a:bodyPr/>
          <a:lstStyle/>
          <a:p>
            <a:pPr defTabSz="228594"/>
            <a:fld id="{7A3F00B2-786C-401B-9EB3-42A9D0DD4A9F}" type="slidenum">
              <a:rPr lang="nb-NO"/>
              <a:pPr defTabSz="228594"/>
              <a:t>43</a:t>
            </a:fld>
            <a:endParaRPr lang="nb-NO" dirty="0"/>
          </a:p>
        </p:txBody>
      </p:sp>
      <p:sp>
        <p:nvSpPr>
          <p:cNvPr id="9" name="Content Placeholder 8">
            <a:extLst>
              <a:ext uri="{FF2B5EF4-FFF2-40B4-BE49-F238E27FC236}">
                <a16:creationId xmlns:a16="http://schemas.microsoft.com/office/drawing/2014/main" id="{D3BFE719-9DF4-4BD6-B344-272210FA5C09}"/>
              </a:ext>
            </a:extLst>
          </p:cNvPr>
          <p:cNvSpPr>
            <a:spLocks noGrp="1"/>
          </p:cNvSpPr>
          <p:nvPr>
            <p:ph sz="half" idx="1"/>
          </p:nvPr>
        </p:nvSpPr>
        <p:spPr/>
        <p:txBody>
          <a:bodyPr/>
          <a:lstStyle/>
          <a:p>
            <a:endParaRPr lang="es-ES"/>
          </a:p>
        </p:txBody>
      </p:sp>
      <p:sp>
        <p:nvSpPr>
          <p:cNvPr id="17" name="Text Placeholder 16">
            <a:extLst>
              <a:ext uri="{FF2B5EF4-FFF2-40B4-BE49-F238E27FC236}">
                <a16:creationId xmlns:a16="http://schemas.microsoft.com/office/drawing/2014/main" id="{0D58385E-A392-465B-AB61-DBFD1088DBAB}"/>
              </a:ext>
            </a:extLst>
          </p:cNvPr>
          <p:cNvSpPr>
            <a:spLocks noGrp="1"/>
          </p:cNvSpPr>
          <p:nvPr>
            <p:ph type="body" sz="quarter" idx="16"/>
          </p:nvPr>
        </p:nvSpPr>
        <p:spPr/>
        <p:txBody>
          <a:bodyPr/>
          <a:lstStyle/>
          <a:p>
            <a:endParaRPr lang="es-ES"/>
          </a:p>
        </p:txBody>
      </p:sp>
      <p:pic>
        <p:nvPicPr>
          <p:cNvPr id="18" name="Picture 17">
            <a:extLst>
              <a:ext uri="{FF2B5EF4-FFF2-40B4-BE49-F238E27FC236}">
                <a16:creationId xmlns:a16="http://schemas.microsoft.com/office/drawing/2014/main" id="{1AF37FB7-70C1-4B37-8B77-DB09470770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2426"/>
            <a:ext cx="12192000" cy="6213147"/>
          </a:xfrm>
          <a:prstGeom prst="rect">
            <a:avLst/>
          </a:prstGeom>
        </p:spPr>
      </p:pic>
    </p:spTree>
    <p:extLst>
      <p:ext uri="{BB962C8B-B14F-4D97-AF65-F5344CB8AC3E}">
        <p14:creationId xmlns:p14="http://schemas.microsoft.com/office/powerpoint/2010/main" val="633914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6"/>
          </p:nvPr>
        </p:nvSpPr>
        <p:spPr>
          <a:xfrm>
            <a:off x="3629025" y="142875"/>
            <a:ext cx="4217110" cy="5957888"/>
          </a:xfrm>
        </p:spPr>
        <p:txBody>
          <a:bodyPr/>
          <a:lstStyle/>
          <a:p>
            <a:endParaRPr lang="en-GB" dirty="0"/>
          </a:p>
        </p:txBody>
      </p:sp>
      <p:sp>
        <p:nvSpPr>
          <p:cNvPr id="8" name="Text Placeholder 7"/>
          <p:cNvSpPr>
            <a:spLocks noGrp="1"/>
          </p:cNvSpPr>
          <p:nvPr>
            <p:ph type="body" sz="quarter" idx="15"/>
          </p:nvPr>
        </p:nvSpPr>
        <p:spPr>
          <a:xfrm>
            <a:off x="5269548" y="516607"/>
            <a:ext cx="826117" cy="829153"/>
          </a:xfrm>
        </p:spPr>
        <p:txBody>
          <a:bodyPr/>
          <a:lstStyle/>
          <a:p>
            <a:endParaRPr lang="en-GB" dirty="0"/>
          </a:p>
        </p:txBody>
      </p:sp>
      <p:sp>
        <p:nvSpPr>
          <p:cNvPr id="17" name="Rectangle 16"/>
          <p:cNvSpPr/>
          <p:nvPr/>
        </p:nvSpPr>
        <p:spPr>
          <a:xfrm>
            <a:off x="3308753" y="3463315"/>
            <a:ext cx="4892270" cy="849053"/>
          </a:xfrm>
          <a:prstGeom prst="rect">
            <a:avLst/>
          </a:prstGeom>
          <a:solidFill>
            <a:sysClr val="window" lastClr="FFFFFF">
              <a:lumMod val="75000"/>
            </a:sysClr>
          </a:solidFill>
          <a:ln w="9525" cap="flat" cmpd="sng" algn="ctr">
            <a:noFill/>
            <a:prstDash val="solid"/>
          </a:ln>
          <a:effectLst>
            <a:outerShdw blurRad="40000" dist="20000" dir="5400000" rotWithShape="0">
              <a:srgbClr val="000000">
                <a:alpha val="57000"/>
              </a:srgbClr>
            </a:outerShdw>
          </a:effectLst>
        </p:spPr>
        <p:txBody>
          <a:bodyPr rtlCol="0" anchor="ctr"/>
          <a:lstStyle/>
          <a:p>
            <a:pPr marL="0" marR="0" lvl="0" indent="0" defTabSz="914249"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a:ea typeface="+mn-ea"/>
                <a:cs typeface="+mn-cs"/>
              </a:rPr>
              <a:t>Vicente Carrasco</a:t>
            </a:r>
          </a:p>
          <a:p>
            <a:pPr marL="0" marR="0" lvl="0" indent="0" defTabSz="914249"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a:ea typeface="+mn-ea"/>
                <a:cs typeface="+mn-cs"/>
              </a:rPr>
              <a:t>Jefe de Ventas – Sensor &amp; </a:t>
            </a:r>
            <a:r>
              <a:rPr kumimoji="0" lang="nb-NO" sz="1800" b="0" i="0" u="none" strike="noStrike" kern="0" cap="none" spc="0" normalizeH="0" baseline="0" noProof="0" dirty="0" err="1">
                <a:ln>
                  <a:noFill/>
                </a:ln>
                <a:solidFill>
                  <a:prstClr val="black"/>
                </a:solidFill>
                <a:effectLst/>
                <a:uLnTx/>
                <a:uFillTx/>
                <a:latin typeface="Arial"/>
                <a:ea typeface="+mn-ea"/>
                <a:cs typeface="+mn-cs"/>
              </a:rPr>
              <a:t>Robotics</a:t>
            </a:r>
            <a:r>
              <a:rPr kumimoji="0" lang="nb-NO" sz="1800" b="0" i="0" u="none" strike="noStrike" kern="0" cap="none" spc="0" normalizeH="0" baseline="0" noProof="0" dirty="0">
                <a:ln>
                  <a:noFill/>
                </a:ln>
                <a:solidFill>
                  <a:prstClr val="black"/>
                </a:solidFill>
                <a:effectLst/>
                <a:uLnTx/>
                <a:uFillTx/>
                <a:latin typeface="Arial"/>
                <a:ea typeface="+mn-ea"/>
                <a:cs typeface="+mn-cs"/>
              </a:rPr>
              <a:t> </a:t>
            </a:r>
          </a:p>
        </p:txBody>
      </p:sp>
      <p:sp>
        <p:nvSpPr>
          <p:cNvPr id="18" name="Rectangle 17"/>
          <p:cNvSpPr/>
          <p:nvPr/>
        </p:nvSpPr>
        <p:spPr>
          <a:xfrm>
            <a:off x="3308752" y="4542724"/>
            <a:ext cx="4892271" cy="576064"/>
          </a:xfrm>
          <a:prstGeom prst="rect">
            <a:avLst/>
          </a:prstGeom>
          <a:solidFill>
            <a:sysClr val="window" lastClr="FFFFFF">
              <a:lumMod val="75000"/>
            </a:sysClr>
          </a:solidFill>
          <a:ln w="9525" cap="flat" cmpd="sng" algn="ctr">
            <a:noFill/>
            <a:prstDash val="solid"/>
          </a:ln>
          <a:effectLst>
            <a:outerShdw blurRad="40000" dist="20000" dir="5400000" rotWithShape="0">
              <a:srgbClr val="000000">
                <a:alpha val="57000"/>
              </a:srgbClr>
            </a:outerShdw>
          </a:effectLst>
        </p:spPr>
        <p:txBody>
          <a:bodyPr rtlCol="0" anchor="ctr"/>
          <a:lstStyle/>
          <a:p>
            <a:pPr marL="0" marR="0" lvl="0" indent="0" defTabSz="914249"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a:ea typeface="+mn-ea"/>
                <a:cs typeface="+mn-cs"/>
              </a:rPr>
              <a:t> +1 346 312 3553</a:t>
            </a:r>
          </a:p>
        </p:txBody>
      </p:sp>
      <p:sp>
        <p:nvSpPr>
          <p:cNvPr id="19" name="Rectangle 18"/>
          <p:cNvSpPr/>
          <p:nvPr/>
        </p:nvSpPr>
        <p:spPr>
          <a:xfrm>
            <a:off x="3308753" y="5334812"/>
            <a:ext cx="4892272" cy="576064"/>
          </a:xfrm>
          <a:prstGeom prst="rect">
            <a:avLst/>
          </a:prstGeom>
          <a:solidFill>
            <a:sysClr val="window" lastClr="FFFFFF">
              <a:lumMod val="75000"/>
            </a:sysClr>
          </a:solidFill>
          <a:ln w="9525" cap="flat" cmpd="sng" algn="ctr">
            <a:noFill/>
            <a:prstDash val="solid"/>
          </a:ln>
          <a:effectLst>
            <a:outerShdw blurRad="40000" dist="20000" dir="5400000" rotWithShape="0">
              <a:srgbClr val="000000">
                <a:alpha val="57000"/>
              </a:srgbClr>
            </a:outerShdw>
          </a:effectLst>
        </p:spPr>
        <p:txBody>
          <a:bodyPr rtlCol="0" anchor="ctr"/>
          <a:lstStyle/>
          <a:p>
            <a:pPr marL="0" marR="0" lvl="0" indent="0" defTabSz="914249"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a:ea typeface="+mn-ea"/>
                <a:cs typeface="+mn-cs"/>
              </a:rPr>
              <a:t>Vicente.carrasco@km.kongsberg.com</a:t>
            </a:r>
          </a:p>
        </p:txBody>
      </p:sp>
      <p:pic>
        <p:nvPicPr>
          <p:cNvPr id="20" name="Picture 2" descr="Bilderesultat for Phone contact email icon"/>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91346" y="4460030"/>
            <a:ext cx="539883" cy="7770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lderesultat for Phone contact email ic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6937" b="-7680"/>
          <a:stretch/>
        </p:blipFill>
        <p:spPr bwMode="auto">
          <a:xfrm>
            <a:off x="7214381" y="5205839"/>
            <a:ext cx="1111533" cy="802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B26A36-6CCF-4247-9C8A-BD70A2B05671}"/>
              </a:ext>
            </a:extLst>
          </p:cNvPr>
          <p:cNvSpPr txBox="1"/>
          <p:nvPr/>
        </p:nvSpPr>
        <p:spPr>
          <a:xfrm>
            <a:off x="4384816" y="1598189"/>
            <a:ext cx="3046195" cy="1754326"/>
          </a:xfrm>
          <a:prstGeom prst="rect">
            <a:avLst/>
          </a:prstGeom>
          <a:noFill/>
        </p:spPr>
        <p:txBody>
          <a:bodyPr wrap="square" rtlCol="0">
            <a:spAutoFit/>
          </a:bodyPr>
          <a:lstStyle/>
          <a:p>
            <a:r>
              <a:rPr lang="es-ES" sz="5400" dirty="0">
                <a:solidFill>
                  <a:schemeClr val="bg1"/>
                </a:solidFill>
              </a:rPr>
              <a:t>MUCHAS GRACIAS</a:t>
            </a:r>
          </a:p>
        </p:txBody>
      </p:sp>
    </p:spTree>
    <p:extLst>
      <p:ext uri="{BB962C8B-B14F-4D97-AF65-F5344CB8AC3E}">
        <p14:creationId xmlns:p14="http://schemas.microsoft.com/office/powerpoint/2010/main" val="284987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4">
            <a:extLst>
              <a:ext uri="{FF2B5EF4-FFF2-40B4-BE49-F238E27FC236}">
                <a16:creationId xmlns:a16="http://schemas.microsoft.com/office/drawing/2014/main" id="{354389A4-151B-44C4-95A5-376F5E4DFB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2266" y="3422478"/>
            <a:ext cx="2568575" cy="2568575"/>
          </a:xfrm>
          <a:prstGeom prst="rect">
            <a:avLst/>
          </a:prstGeom>
          <a:solidFill>
            <a:srgbClr val="54C6D7"/>
          </a:solidFill>
        </p:spPr>
      </p:pic>
      <p:pic>
        <p:nvPicPr>
          <p:cNvPr id="20" name="Content Placeholder 12">
            <a:extLst>
              <a:ext uri="{FF2B5EF4-FFF2-40B4-BE49-F238E27FC236}">
                <a16:creationId xmlns:a16="http://schemas.microsoft.com/office/drawing/2014/main" id="{3C0D71A9-A8D5-4F4E-81AF-438DD3425C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3732" y="640264"/>
            <a:ext cx="2565642" cy="2565642"/>
          </a:xfrm>
          <a:prstGeom prst="rect">
            <a:avLst/>
          </a:prstGeom>
          <a:solidFill>
            <a:srgbClr val="54C6D7"/>
          </a:solidFill>
        </p:spPr>
      </p:pic>
      <p:pic>
        <p:nvPicPr>
          <p:cNvPr id="18" name="Content Placeholder 14"/>
          <p:cNvPicPr>
            <a:picLocks noGrp="1" noChangeAspect="1"/>
          </p:cNvPicPr>
          <p:nvPr>
            <p:ph sz="half" idx="23"/>
          </p:nvPr>
        </p:nvPicPr>
        <p:blipFill>
          <a:blip r:embed="rId5" cstate="email">
            <a:extLst>
              <a:ext uri="{28A0092B-C50C-407E-A947-70E740481C1C}">
                <a14:useLocalDpi xmlns:a14="http://schemas.microsoft.com/office/drawing/2010/main"/>
              </a:ext>
            </a:extLst>
          </a:blip>
          <a:stretch>
            <a:fillRect/>
          </a:stretch>
        </p:blipFill>
        <p:spPr>
          <a:xfrm>
            <a:off x="6083631" y="3422478"/>
            <a:ext cx="2568575" cy="2568575"/>
          </a:xfrm>
        </p:spPr>
      </p:pic>
      <p:pic>
        <p:nvPicPr>
          <p:cNvPr id="16" name="Content Placeholder 12"/>
          <p:cNvPicPr>
            <a:picLocks noGrp="1" noChangeAspect="1"/>
          </p:cNvPicPr>
          <p:nvPr>
            <p:ph sz="half" idx="22"/>
          </p:nvPr>
        </p:nvPicPr>
        <p:blipFill>
          <a:blip r:embed="rId6" cstate="email">
            <a:extLst>
              <a:ext uri="{28A0092B-C50C-407E-A947-70E740481C1C}">
                <a14:useLocalDpi xmlns:a14="http://schemas.microsoft.com/office/drawing/2010/main"/>
              </a:ext>
            </a:extLst>
          </a:blip>
          <a:stretch>
            <a:fillRect/>
          </a:stretch>
        </p:blipFill>
        <p:spPr>
          <a:xfrm>
            <a:off x="6085097" y="640264"/>
            <a:ext cx="2565642" cy="2565642"/>
          </a:xfrm>
          <a:prstGeom prst="rect">
            <a:avLst/>
          </a:prstGeom>
          <a:solidFill>
            <a:srgbClr val="54C6D7"/>
          </a:solidFill>
        </p:spPr>
      </p:pic>
      <p:sp>
        <p:nvSpPr>
          <p:cNvPr id="3" name="Title 2"/>
          <p:cNvSpPr>
            <a:spLocks noGrp="1"/>
          </p:cNvSpPr>
          <p:nvPr>
            <p:ph type="title"/>
          </p:nvPr>
        </p:nvSpPr>
        <p:spPr>
          <a:xfrm>
            <a:off x="640163" y="2213511"/>
            <a:ext cx="2560654" cy="1339213"/>
          </a:xfrm>
        </p:spPr>
        <p:txBody>
          <a:bodyPr/>
          <a:lstStyle/>
          <a:p>
            <a:r>
              <a:rPr lang="nb-NO" dirty="0"/>
              <a:t>The </a:t>
            </a:r>
            <a:r>
              <a:rPr lang="nb-NO" dirty="0" err="1"/>
              <a:t>Broadest</a:t>
            </a:r>
            <a:r>
              <a:rPr lang="nb-NO" dirty="0"/>
              <a:t> Portfolio </a:t>
            </a:r>
            <a:r>
              <a:rPr lang="nb-NO" dirty="0" err="1"/>
              <a:t>of</a:t>
            </a:r>
            <a:r>
              <a:rPr lang="nb-NO" dirty="0"/>
              <a:t> Products</a:t>
            </a:r>
          </a:p>
        </p:txBody>
      </p:sp>
      <p:sp>
        <p:nvSpPr>
          <p:cNvPr id="4" name="Text Placeholder 3"/>
          <p:cNvSpPr>
            <a:spLocks noGrp="1"/>
          </p:cNvSpPr>
          <p:nvPr>
            <p:ph type="body" sz="quarter" idx="16"/>
          </p:nvPr>
        </p:nvSpPr>
        <p:spPr>
          <a:xfrm>
            <a:off x="640163" y="3622220"/>
            <a:ext cx="2677572" cy="319919"/>
          </a:xfrm>
        </p:spPr>
        <p:txBody>
          <a:bodyPr/>
          <a:lstStyle/>
          <a:p>
            <a:r>
              <a:rPr lang="nb-NO" dirty="0" err="1"/>
              <a:t>Throughout</a:t>
            </a:r>
            <a:r>
              <a:rPr lang="nb-NO" dirty="0"/>
              <a:t> </a:t>
            </a:r>
            <a:r>
              <a:rPr lang="nb-NO" dirty="0" err="1"/>
              <a:t>the</a:t>
            </a:r>
            <a:r>
              <a:rPr lang="nb-NO" dirty="0"/>
              <a:t> </a:t>
            </a:r>
            <a:r>
              <a:rPr lang="nb-NO" dirty="0" err="1"/>
              <a:t>entire</a:t>
            </a:r>
            <a:r>
              <a:rPr lang="nb-NO" dirty="0"/>
              <a:t> maritime </a:t>
            </a:r>
            <a:r>
              <a:rPr lang="nb-NO" dirty="0" err="1"/>
              <a:t>industry</a:t>
            </a:r>
            <a:endParaRPr lang="nb-NO" dirty="0"/>
          </a:p>
        </p:txBody>
      </p:sp>
      <p:sp>
        <p:nvSpPr>
          <p:cNvPr id="9" name="Text Placeholder 8"/>
          <p:cNvSpPr>
            <a:spLocks noGrp="1"/>
          </p:cNvSpPr>
          <p:nvPr>
            <p:ph type="body" sz="quarter" idx="30"/>
          </p:nvPr>
        </p:nvSpPr>
        <p:spPr>
          <a:xfrm>
            <a:off x="7642280" y="2188794"/>
            <a:ext cx="2249912" cy="2249879"/>
          </a:xfrm>
        </p:spPr>
        <p:txBody>
          <a:bodyPr/>
          <a:lstStyle/>
          <a:p>
            <a:endParaRPr lang="nb-NO" dirty="0"/>
          </a:p>
        </p:txBody>
      </p:sp>
      <p:sp>
        <p:nvSpPr>
          <p:cNvPr id="10" name="Text Placeholder 9"/>
          <p:cNvSpPr>
            <a:spLocks noGrp="1"/>
          </p:cNvSpPr>
          <p:nvPr>
            <p:ph type="body" sz="quarter" idx="28"/>
          </p:nvPr>
        </p:nvSpPr>
        <p:spPr>
          <a:xfrm rot="2700000">
            <a:off x="8166372" y="2715999"/>
            <a:ext cx="1205775" cy="1205793"/>
          </a:xfrm>
          <a:solidFill>
            <a:schemeClr val="accent1"/>
          </a:solidFill>
        </p:spPr>
        <p:txBody>
          <a:bodyPr/>
          <a:lstStyle/>
          <a:p>
            <a:endParaRPr lang="nb-NO" dirty="0"/>
          </a:p>
        </p:txBody>
      </p:sp>
      <p:sp>
        <p:nvSpPr>
          <p:cNvPr id="11" name="Picture Placeholder 10"/>
          <p:cNvSpPr>
            <a:spLocks noGrp="1"/>
          </p:cNvSpPr>
          <p:nvPr>
            <p:ph type="pic" sz="quarter" idx="31"/>
          </p:nvPr>
        </p:nvSpPr>
        <p:spPr/>
      </p:sp>
      <p:sp>
        <p:nvSpPr>
          <p:cNvPr id="13" name="Slide Number Placeholder 5"/>
          <p:cNvSpPr>
            <a:spLocks noGrp="1"/>
          </p:cNvSpPr>
          <p:nvPr>
            <p:ph type="sldNum" sz="quarter" idx="4294967295"/>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5</a:t>
            </a:fld>
            <a:endParaRPr lang="nb-NO" dirty="0"/>
          </a:p>
        </p:txBody>
      </p:sp>
      <p:pic>
        <p:nvPicPr>
          <p:cNvPr id="14" name="Picture Placeholder 14">
            <a:extLst>
              <a:ext uri="{FF2B5EF4-FFF2-40B4-BE49-F238E27FC236}">
                <a16:creationId xmlns:a16="http://schemas.microsoft.com/office/drawing/2014/main" id="{1A5EF5AD-F723-4C5A-BC17-50FCA5F0FD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35603" y="2942216"/>
            <a:ext cx="667312" cy="743036"/>
          </a:xfrm>
          <a:prstGeom prst="rect">
            <a:avLst/>
          </a:prstGeom>
        </p:spPr>
      </p:pic>
      <p:pic>
        <p:nvPicPr>
          <p:cNvPr id="21" name="Content Placeholder 14">
            <a:extLst>
              <a:ext uri="{FF2B5EF4-FFF2-40B4-BE49-F238E27FC236}">
                <a16:creationId xmlns:a16="http://schemas.microsoft.com/office/drawing/2014/main" id="{2B76C50C-EAC7-4406-A2BD-FDCE464194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17735" y="641964"/>
            <a:ext cx="2568575" cy="5347389"/>
          </a:xfrm>
          <a:prstGeom prst="rect">
            <a:avLst/>
          </a:prstGeom>
          <a:solidFill>
            <a:srgbClr val="54C6D7"/>
          </a:solidFill>
        </p:spPr>
      </p:pic>
      <p:sp>
        <p:nvSpPr>
          <p:cNvPr id="22" name="TextBox 21">
            <a:extLst>
              <a:ext uri="{FF2B5EF4-FFF2-40B4-BE49-F238E27FC236}">
                <a16:creationId xmlns:a16="http://schemas.microsoft.com/office/drawing/2014/main" id="{40D132A9-D5BC-48A2-8257-0A99F8C4ECEE}"/>
              </a:ext>
            </a:extLst>
          </p:cNvPr>
          <p:cNvSpPr txBox="1"/>
          <p:nvPr/>
        </p:nvSpPr>
        <p:spPr>
          <a:xfrm>
            <a:off x="6119303" y="659136"/>
            <a:ext cx="2316300" cy="338554"/>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white"/>
                </a:solidFill>
                <a:effectLst/>
                <a:uLnTx/>
                <a:uFillTx/>
                <a:latin typeface="Calibri" charset="0"/>
                <a:ea typeface="Calibri" charset="0"/>
                <a:cs typeface="Calibri" charset="0"/>
              </a:rPr>
              <a:t>INTEGRATED SOLUTIONS</a:t>
            </a:r>
            <a:endParaRPr kumimoji="0" lang="nb-NO" sz="1600" b="1"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23" name="TextBox 22">
            <a:extLst>
              <a:ext uri="{FF2B5EF4-FFF2-40B4-BE49-F238E27FC236}">
                <a16:creationId xmlns:a16="http://schemas.microsoft.com/office/drawing/2014/main" id="{E4E6B2BF-88AA-4F2A-8435-F1A035AD4CED}"/>
              </a:ext>
            </a:extLst>
          </p:cNvPr>
          <p:cNvSpPr txBox="1"/>
          <p:nvPr/>
        </p:nvSpPr>
        <p:spPr>
          <a:xfrm>
            <a:off x="10166553" y="5631875"/>
            <a:ext cx="1705237" cy="338554"/>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nb-NO" sz="1600" b="1" dirty="0">
                <a:solidFill>
                  <a:prstClr val="white"/>
                </a:solidFill>
                <a:latin typeface="Calibri" charset="0"/>
                <a:ea typeface="Calibri" charset="0"/>
                <a:cs typeface="Calibri" charset="0"/>
              </a:rPr>
              <a:t>SHIP DESIGN</a:t>
            </a:r>
            <a:endParaRPr kumimoji="0" lang="nb-NO" sz="1600" b="1"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24" name="TextBox 23">
            <a:extLst>
              <a:ext uri="{FF2B5EF4-FFF2-40B4-BE49-F238E27FC236}">
                <a16:creationId xmlns:a16="http://schemas.microsoft.com/office/drawing/2014/main" id="{9DE5E53E-A719-44D4-A84C-1867B3192050}"/>
              </a:ext>
            </a:extLst>
          </p:cNvPr>
          <p:cNvSpPr txBox="1"/>
          <p:nvPr/>
        </p:nvSpPr>
        <p:spPr>
          <a:xfrm>
            <a:off x="3443872" y="688013"/>
            <a:ext cx="2174202" cy="58477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charset="0"/>
                <a:ea typeface="Calibri" charset="0"/>
                <a:cs typeface="Calibri" charset="0"/>
              </a:rPr>
              <a:t>PROPULSION &amp; ENGINES</a:t>
            </a:r>
          </a:p>
        </p:txBody>
      </p:sp>
      <p:sp>
        <p:nvSpPr>
          <p:cNvPr id="25" name="TextBox 24">
            <a:extLst>
              <a:ext uri="{FF2B5EF4-FFF2-40B4-BE49-F238E27FC236}">
                <a16:creationId xmlns:a16="http://schemas.microsoft.com/office/drawing/2014/main" id="{2AD23EC6-26E9-4F01-BE7D-F68CB782092E}"/>
              </a:ext>
            </a:extLst>
          </p:cNvPr>
          <p:cNvSpPr txBox="1"/>
          <p:nvPr/>
        </p:nvSpPr>
        <p:spPr>
          <a:xfrm>
            <a:off x="7367918" y="5402428"/>
            <a:ext cx="1705237" cy="58477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nb-NO" sz="1600" b="1" dirty="0">
                <a:solidFill>
                  <a:prstClr val="white"/>
                </a:solidFill>
                <a:latin typeface="Calibri" charset="0"/>
                <a:ea typeface="Calibri" charset="0"/>
                <a:cs typeface="Calibri" charset="0"/>
              </a:rPr>
              <a:t>SENSORS &amp; ROBOTICS</a:t>
            </a:r>
            <a:endParaRPr kumimoji="0" lang="nb-NO" sz="1600" b="1"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26" name="TextBox 25">
            <a:extLst>
              <a:ext uri="{FF2B5EF4-FFF2-40B4-BE49-F238E27FC236}">
                <a16:creationId xmlns:a16="http://schemas.microsoft.com/office/drawing/2014/main" id="{28E064DD-F2CA-487D-9A31-D7F52FA41B85}"/>
              </a:ext>
            </a:extLst>
          </p:cNvPr>
          <p:cNvSpPr txBox="1"/>
          <p:nvPr/>
        </p:nvSpPr>
        <p:spPr>
          <a:xfrm>
            <a:off x="8905521" y="666614"/>
            <a:ext cx="2316300" cy="338554"/>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charset="0"/>
                <a:ea typeface="Calibri" charset="0"/>
                <a:cs typeface="Calibri" charset="0"/>
              </a:rPr>
              <a:t>DECK MACHINERY</a:t>
            </a:r>
          </a:p>
        </p:txBody>
      </p:sp>
    </p:spTree>
    <p:extLst>
      <p:ext uri="{BB962C8B-B14F-4D97-AF65-F5344CB8AC3E}">
        <p14:creationId xmlns:p14="http://schemas.microsoft.com/office/powerpoint/2010/main" val="96644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E05ABDC2-FFB4-4F76-A001-1CCB0275707B}"/>
              </a:ext>
            </a:extLst>
          </p:cNvPr>
          <p:cNvSpPr>
            <a:spLocks noGrp="1"/>
          </p:cNvSpPr>
          <p:nvPr>
            <p:ph type="sldNum" sz="quarter" idx="18"/>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7A3F00B2-786C-401B-9EB3-42A9D0DD4A9F}" type="slidenum">
              <a:rPr kumimoji="0" lang="nb-NO" sz="900" b="0" i="0" u="none" strike="noStrike" kern="1200" cap="none" spc="0" normalizeH="0" baseline="0" noProof="0" smtClean="0">
                <a:ln>
                  <a:noFill/>
                </a:ln>
                <a:solidFill>
                  <a:srgbClr val="999999"/>
                </a:solidFill>
                <a:effectLst/>
                <a:uLnTx/>
                <a:uFillTx/>
                <a:latin typeface="Calibri Light"/>
                <a:ea typeface="+mn-ea"/>
                <a:cs typeface="Calibri" panose="020F0502020204030204" pitchFamily="34" charset="0"/>
              </a:rPr>
              <a:pPr marL="0" marR="0" lvl="0" indent="0" algn="r" defTabSz="2286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dirty="0">
              <a:ln>
                <a:noFill/>
              </a:ln>
              <a:solidFill>
                <a:srgbClr val="999999"/>
              </a:solidFill>
              <a:effectLst/>
              <a:uLnTx/>
              <a:uFillTx/>
              <a:latin typeface="Calibri Light"/>
              <a:ea typeface="+mn-ea"/>
              <a:cs typeface="Calibri" panose="020F0502020204030204" pitchFamily="34" charset="0"/>
            </a:endParaRPr>
          </a:p>
        </p:txBody>
      </p:sp>
      <p:grpSp>
        <p:nvGrpSpPr>
          <p:cNvPr id="2" name="Group 1">
            <a:extLst>
              <a:ext uri="{FF2B5EF4-FFF2-40B4-BE49-F238E27FC236}">
                <a16:creationId xmlns:a16="http://schemas.microsoft.com/office/drawing/2014/main" id="{B7940D52-4552-4F33-8D1E-9EA03C7DC4E9}"/>
              </a:ext>
            </a:extLst>
          </p:cNvPr>
          <p:cNvGrpSpPr/>
          <p:nvPr/>
        </p:nvGrpSpPr>
        <p:grpSpPr>
          <a:xfrm>
            <a:off x="1265297" y="1353312"/>
            <a:ext cx="9280153" cy="4826675"/>
            <a:chOff x="1413144" y="658505"/>
            <a:chExt cx="10031507" cy="5217459"/>
          </a:xfrm>
        </p:grpSpPr>
        <p:grpSp>
          <p:nvGrpSpPr>
            <p:cNvPr id="9" name="Gruppe 8">
              <a:extLst>
                <a:ext uri="{FF2B5EF4-FFF2-40B4-BE49-F238E27FC236}">
                  <a16:creationId xmlns:a16="http://schemas.microsoft.com/office/drawing/2014/main" id="{07E4C436-3437-4C45-92B2-011D09CDF688}"/>
                </a:ext>
              </a:extLst>
            </p:cNvPr>
            <p:cNvGrpSpPr/>
            <p:nvPr/>
          </p:nvGrpSpPr>
          <p:grpSpPr>
            <a:xfrm>
              <a:off x="1413144" y="658505"/>
              <a:ext cx="10031507" cy="5217459"/>
              <a:chOff x="1551775" y="1957370"/>
              <a:chExt cx="9016504" cy="4556931"/>
            </a:xfrm>
          </p:grpSpPr>
          <p:grpSp>
            <p:nvGrpSpPr>
              <p:cNvPr id="10" name="Group 491">
                <a:extLst>
                  <a:ext uri="{FF2B5EF4-FFF2-40B4-BE49-F238E27FC236}">
                    <a16:creationId xmlns:a16="http://schemas.microsoft.com/office/drawing/2014/main" id="{0939C124-41EB-2544-ABA0-C037CE45FCA6}"/>
                  </a:ext>
                </a:extLst>
              </p:cNvPr>
              <p:cNvGrpSpPr>
                <a:grpSpLocks/>
              </p:cNvGrpSpPr>
              <p:nvPr>
                <p:custDataLst>
                  <p:tags r:id="rId1"/>
                </p:custDataLst>
              </p:nvPr>
            </p:nvGrpSpPr>
            <p:grpSpPr bwMode="auto">
              <a:xfrm>
                <a:off x="1551775" y="1957370"/>
                <a:ext cx="9016504" cy="4556931"/>
                <a:chOff x="149" y="956"/>
                <a:chExt cx="5398" cy="2761"/>
              </a:xfrm>
              <a:solidFill>
                <a:sysClr val="window" lastClr="FFFFFF">
                  <a:lumMod val="85000"/>
                </a:sysClr>
              </a:solidFill>
            </p:grpSpPr>
            <p:sp>
              <p:nvSpPr>
                <p:cNvPr id="54" name="Freeform 340">
                  <a:extLst>
                    <a:ext uri="{FF2B5EF4-FFF2-40B4-BE49-F238E27FC236}">
                      <a16:creationId xmlns:a16="http://schemas.microsoft.com/office/drawing/2014/main" id="{9A673A0D-A930-7F43-AC02-F7665C4EFFAB}"/>
                    </a:ext>
                  </a:extLst>
                </p:cNvPr>
                <p:cNvSpPr>
                  <a:spLocks/>
                </p:cNvSpPr>
                <p:nvPr/>
              </p:nvSpPr>
              <p:spPr bwMode="gray">
                <a:xfrm>
                  <a:off x="890" y="1294"/>
                  <a:ext cx="280" cy="132"/>
                </a:xfrm>
                <a:custGeom>
                  <a:avLst/>
                  <a:gdLst>
                    <a:gd name="T0" fmla="*/ 457 w 509"/>
                    <a:gd name="T1" fmla="*/ 205 h 240"/>
                    <a:gd name="T2" fmla="*/ 475 w 509"/>
                    <a:gd name="T3" fmla="*/ 223 h 240"/>
                    <a:gd name="T4" fmla="*/ 457 w 509"/>
                    <a:gd name="T5" fmla="*/ 240 h 240"/>
                    <a:gd name="T6" fmla="*/ 386 w 509"/>
                    <a:gd name="T7" fmla="*/ 223 h 240"/>
                    <a:gd name="T8" fmla="*/ 333 w 509"/>
                    <a:gd name="T9" fmla="*/ 223 h 240"/>
                    <a:gd name="T10" fmla="*/ 281 w 509"/>
                    <a:gd name="T11" fmla="*/ 223 h 240"/>
                    <a:gd name="T12" fmla="*/ 246 w 509"/>
                    <a:gd name="T13" fmla="*/ 240 h 240"/>
                    <a:gd name="T14" fmla="*/ 175 w 509"/>
                    <a:gd name="T15" fmla="*/ 240 h 240"/>
                    <a:gd name="T16" fmla="*/ 158 w 509"/>
                    <a:gd name="T17" fmla="*/ 223 h 240"/>
                    <a:gd name="T18" fmla="*/ 123 w 509"/>
                    <a:gd name="T19" fmla="*/ 223 h 240"/>
                    <a:gd name="T20" fmla="*/ 70 w 509"/>
                    <a:gd name="T21" fmla="*/ 223 h 240"/>
                    <a:gd name="T22" fmla="*/ 35 w 509"/>
                    <a:gd name="T23" fmla="*/ 188 h 240"/>
                    <a:gd name="T24" fmla="*/ 106 w 509"/>
                    <a:gd name="T25" fmla="*/ 171 h 240"/>
                    <a:gd name="T26" fmla="*/ 158 w 509"/>
                    <a:gd name="T27" fmla="*/ 171 h 240"/>
                    <a:gd name="T28" fmla="*/ 123 w 509"/>
                    <a:gd name="T29" fmla="*/ 154 h 240"/>
                    <a:gd name="T30" fmla="*/ 70 w 509"/>
                    <a:gd name="T31" fmla="*/ 154 h 240"/>
                    <a:gd name="T32" fmla="*/ 18 w 509"/>
                    <a:gd name="T33" fmla="*/ 136 h 240"/>
                    <a:gd name="T34" fmla="*/ 52 w 509"/>
                    <a:gd name="T35" fmla="*/ 119 h 240"/>
                    <a:gd name="T36" fmla="*/ 18 w 509"/>
                    <a:gd name="T37" fmla="*/ 119 h 240"/>
                    <a:gd name="T38" fmla="*/ 0 w 509"/>
                    <a:gd name="T39" fmla="*/ 102 h 240"/>
                    <a:gd name="T40" fmla="*/ 70 w 509"/>
                    <a:gd name="T41" fmla="*/ 33 h 240"/>
                    <a:gd name="T42" fmla="*/ 123 w 509"/>
                    <a:gd name="T43" fmla="*/ 33 h 240"/>
                    <a:gd name="T44" fmla="*/ 141 w 509"/>
                    <a:gd name="T45" fmla="*/ 67 h 240"/>
                    <a:gd name="T46" fmla="*/ 158 w 509"/>
                    <a:gd name="T47" fmla="*/ 33 h 240"/>
                    <a:gd name="T48" fmla="*/ 210 w 509"/>
                    <a:gd name="T49" fmla="*/ 50 h 240"/>
                    <a:gd name="T50" fmla="*/ 229 w 509"/>
                    <a:gd name="T51" fmla="*/ 67 h 240"/>
                    <a:gd name="T52" fmla="*/ 246 w 509"/>
                    <a:gd name="T53" fmla="*/ 50 h 240"/>
                    <a:gd name="T54" fmla="*/ 281 w 509"/>
                    <a:gd name="T55" fmla="*/ 50 h 240"/>
                    <a:gd name="T56" fmla="*/ 281 w 509"/>
                    <a:gd name="T57" fmla="*/ 85 h 240"/>
                    <a:gd name="T58" fmla="*/ 298 w 509"/>
                    <a:gd name="T59" fmla="*/ 102 h 240"/>
                    <a:gd name="T60" fmla="*/ 298 w 509"/>
                    <a:gd name="T61" fmla="*/ 67 h 240"/>
                    <a:gd name="T62" fmla="*/ 281 w 509"/>
                    <a:gd name="T63" fmla="*/ 33 h 240"/>
                    <a:gd name="T64" fmla="*/ 315 w 509"/>
                    <a:gd name="T65" fmla="*/ 15 h 240"/>
                    <a:gd name="T66" fmla="*/ 333 w 509"/>
                    <a:gd name="T67" fmla="*/ 0 h 240"/>
                    <a:gd name="T68" fmla="*/ 369 w 509"/>
                    <a:gd name="T69" fmla="*/ 0 h 240"/>
                    <a:gd name="T70" fmla="*/ 386 w 509"/>
                    <a:gd name="T71" fmla="*/ 15 h 240"/>
                    <a:gd name="T72" fmla="*/ 386 w 509"/>
                    <a:gd name="T73" fmla="*/ 50 h 240"/>
                    <a:gd name="T74" fmla="*/ 386 w 509"/>
                    <a:gd name="T75" fmla="*/ 102 h 240"/>
                    <a:gd name="T76" fmla="*/ 423 w 509"/>
                    <a:gd name="T77" fmla="*/ 154 h 240"/>
                    <a:gd name="T78" fmla="*/ 509 w 509"/>
                    <a:gd name="T79" fmla="*/ 188 h 240"/>
                    <a:gd name="T80" fmla="*/ 475 w 509"/>
                    <a:gd name="T81" fmla="*/ 188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9"/>
                    <a:gd name="T124" fmla="*/ 0 h 240"/>
                    <a:gd name="T125" fmla="*/ 509 w 509"/>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9" h="240">
                      <a:moveTo>
                        <a:pt x="457" y="188"/>
                      </a:moveTo>
                      <a:lnTo>
                        <a:pt x="457" y="205"/>
                      </a:lnTo>
                      <a:lnTo>
                        <a:pt x="457" y="223"/>
                      </a:lnTo>
                      <a:lnTo>
                        <a:pt x="475" y="223"/>
                      </a:lnTo>
                      <a:lnTo>
                        <a:pt x="457" y="223"/>
                      </a:lnTo>
                      <a:lnTo>
                        <a:pt x="457" y="240"/>
                      </a:lnTo>
                      <a:lnTo>
                        <a:pt x="423" y="240"/>
                      </a:lnTo>
                      <a:lnTo>
                        <a:pt x="386" y="223"/>
                      </a:lnTo>
                      <a:lnTo>
                        <a:pt x="369" y="223"/>
                      </a:lnTo>
                      <a:lnTo>
                        <a:pt x="333" y="223"/>
                      </a:lnTo>
                      <a:lnTo>
                        <a:pt x="315" y="223"/>
                      </a:lnTo>
                      <a:lnTo>
                        <a:pt x="281" y="223"/>
                      </a:lnTo>
                      <a:lnTo>
                        <a:pt x="281" y="240"/>
                      </a:lnTo>
                      <a:lnTo>
                        <a:pt x="246" y="240"/>
                      </a:lnTo>
                      <a:lnTo>
                        <a:pt x="210" y="240"/>
                      </a:lnTo>
                      <a:lnTo>
                        <a:pt x="175" y="240"/>
                      </a:lnTo>
                      <a:lnTo>
                        <a:pt x="158" y="240"/>
                      </a:lnTo>
                      <a:lnTo>
                        <a:pt x="158" y="223"/>
                      </a:lnTo>
                      <a:lnTo>
                        <a:pt x="141" y="223"/>
                      </a:lnTo>
                      <a:lnTo>
                        <a:pt x="123" y="223"/>
                      </a:lnTo>
                      <a:lnTo>
                        <a:pt x="106" y="223"/>
                      </a:lnTo>
                      <a:lnTo>
                        <a:pt x="70" y="223"/>
                      </a:lnTo>
                      <a:lnTo>
                        <a:pt x="52" y="205"/>
                      </a:lnTo>
                      <a:lnTo>
                        <a:pt x="35" y="188"/>
                      </a:lnTo>
                      <a:lnTo>
                        <a:pt x="70" y="171"/>
                      </a:lnTo>
                      <a:lnTo>
                        <a:pt x="106" y="171"/>
                      </a:lnTo>
                      <a:lnTo>
                        <a:pt x="141" y="171"/>
                      </a:lnTo>
                      <a:lnTo>
                        <a:pt x="158" y="171"/>
                      </a:lnTo>
                      <a:lnTo>
                        <a:pt x="158" y="154"/>
                      </a:lnTo>
                      <a:lnTo>
                        <a:pt x="123" y="154"/>
                      </a:lnTo>
                      <a:lnTo>
                        <a:pt x="106" y="154"/>
                      </a:lnTo>
                      <a:lnTo>
                        <a:pt x="70" y="154"/>
                      </a:lnTo>
                      <a:lnTo>
                        <a:pt x="35" y="154"/>
                      </a:lnTo>
                      <a:lnTo>
                        <a:pt x="18" y="136"/>
                      </a:lnTo>
                      <a:lnTo>
                        <a:pt x="35" y="119"/>
                      </a:lnTo>
                      <a:lnTo>
                        <a:pt x="52" y="119"/>
                      </a:lnTo>
                      <a:lnTo>
                        <a:pt x="35" y="119"/>
                      </a:lnTo>
                      <a:lnTo>
                        <a:pt x="18" y="119"/>
                      </a:lnTo>
                      <a:lnTo>
                        <a:pt x="0" y="119"/>
                      </a:lnTo>
                      <a:lnTo>
                        <a:pt x="0" y="102"/>
                      </a:lnTo>
                      <a:lnTo>
                        <a:pt x="18" y="67"/>
                      </a:lnTo>
                      <a:lnTo>
                        <a:pt x="70" y="33"/>
                      </a:lnTo>
                      <a:lnTo>
                        <a:pt x="123" y="15"/>
                      </a:lnTo>
                      <a:lnTo>
                        <a:pt x="123" y="33"/>
                      </a:lnTo>
                      <a:lnTo>
                        <a:pt x="141" y="50"/>
                      </a:lnTo>
                      <a:lnTo>
                        <a:pt x="141" y="67"/>
                      </a:lnTo>
                      <a:lnTo>
                        <a:pt x="141" y="50"/>
                      </a:lnTo>
                      <a:lnTo>
                        <a:pt x="158" y="33"/>
                      </a:lnTo>
                      <a:lnTo>
                        <a:pt x="192" y="50"/>
                      </a:lnTo>
                      <a:lnTo>
                        <a:pt x="210" y="50"/>
                      </a:lnTo>
                      <a:lnTo>
                        <a:pt x="210" y="67"/>
                      </a:lnTo>
                      <a:lnTo>
                        <a:pt x="229" y="67"/>
                      </a:lnTo>
                      <a:lnTo>
                        <a:pt x="229" y="50"/>
                      </a:lnTo>
                      <a:lnTo>
                        <a:pt x="246" y="50"/>
                      </a:lnTo>
                      <a:lnTo>
                        <a:pt x="263" y="50"/>
                      </a:lnTo>
                      <a:lnTo>
                        <a:pt x="281" y="50"/>
                      </a:lnTo>
                      <a:lnTo>
                        <a:pt x="281" y="67"/>
                      </a:lnTo>
                      <a:lnTo>
                        <a:pt x="281" y="85"/>
                      </a:lnTo>
                      <a:lnTo>
                        <a:pt x="281" y="102"/>
                      </a:lnTo>
                      <a:lnTo>
                        <a:pt x="298" y="102"/>
                      </a:lnTo>
                      <a:lnTo>
                        <a:pt x="315" y="102"/>
                      </a:lnTo>
                      <a:lnTo>
                        <a:pt x="298" y="67"/>
                      </a:lnTo>
                      <a:lnTo>
                        <a:pt x="298" y="50"/>
                      </a:lnTo>
                      <a:lnTo>
                        <a:pt x="281" y="33"/>
                      </a:lnTo>
                      <a:lnTo>
                        <a:pt x="298" y="15"/>
                      </a:lnTo>
                      <a:lnTo>
                        <a:pt x="315" y="15"/>
                      </a:lnTo>
                      <a:lnTo>
                        <a:pt x="333" y="15"/>
                      </a:lnTo>
                      <a:lnTo>
                        <a:pt x="333" y="0"/>
                      </a:lnTo>
                      <a:lnTo>
                        <a:pt x="350" y="0"/>
                      </a:lnTo>
                      <a:lnTo>
                        <a:pt x="369" y="0"/>
                      </a:lnTo>
                      <a:lnTo>
                        <a:pt x="386" y="0"/>
                      </a:lnTo>
                      <a:lnTo>
                        <a:pt x="386" y="15"/>
                      </a:lnTo>
                      <a:lnTo>
                        <a:pt x="386" y="33"/>
                      </a:lnTo>
                      <a:lnTo>
                        <a:pt x="386" y="50"/>
                      </a:lnTo>
                      <a:lnTo>
                        <a:pt x="386" y="67"/>
                      </a:lnTo>
                      <a:lnTo>
                        <a:pt x="386" y="102"/>
                      </a:lnTo>
                      <a:lnTo>
                        <a:pt x="405" y="119"/>
                      </a:lnTo>
                      <a:lnTo>
                        <a:pt x="423" y="154"/>
                      </a:lnTo>
                      <a:lnTo>
                        <a:pt x="457" y="171"/>
                      </a:lnTo>
                      <a:lnTo>
                        <a:pt x="509" y="188"/>
                      </a:lnTo>
                      <a:lnTo>
                        <a:pt x="492" y="188"/>
                      </a:lnTo>
                      <a:lnTo>
                        <a:pt x="475" y="188"/>
                      </a:lnTo>
                      <a:lnTo>
                        <a:pt x="457" y="18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5" name="Freeform 341">
                  <a:extLst>
                    <a:ext uri="{FF2B5EF4-FFF2-40B4-BE49-F238E27FC236}">
                      <a16:creationId xmlns:a16="http://schemas.microsoft.com/office/drawing/2014/main" id="{61008DAC-7124-694E-8711-3E2647FC3750}"/>
                    </a:ext>
                  </a:extLst>
                </p:cNvPr>
                <p:cNvSpPr>
                  <a:spLocks/>
                </p:cNvSpPr>
                <p:nvPr/>
              </p:nvSpPr>
              <p:spPr bwMode="gray">
                <a:xfrm>
                  <a:off x="783" y="1259"/>
                  <a:ext cx="166" cy="105"/>
                </a:xfrm>
                <a:custGeom>
                  <a:avLst/>
                  <a:gdLst>
                    <a:gd name="T0" fmla="*/ 51 w 301"/>
                    <a:gd name="T1" fmla="*/ 173 h 190"/>
                    <a:gd name="T2" fmla="*/ 51 w 301"/>
                    <a:gd name="T3" fmla="*/ 156 h 190"/>
                    <a:gd name="T4" fmla="*/ 34 w 301"/>
                    <a:gd name="T5" fmla="*/ 156 h 190"/>
                    <a:gd name="T6" fmla="*/ 17 w 301"/>
                    <a:gd name="T7" fmla="*/ 156 h 190"/>
                    <a:gd name="T8" fmla="*/ 0 w 301"/>
                    <a:gd name="T9" fmla="*/ 139 h 190"/>
                    <a:gd name="T10" fmla="*/ 17 w 301"/>
                    <a:gd name="T11" fmla="*/ 121 h 190"/>
                    <a:gd name="T12" fmla="*/ 51 w 301"/>
                    <a:gd name="T13" fmla="*/ 69 h 190"/>
                    <a:gd name="T14" fmla="*/ 51 w 301"/>
                    <a:gd name="T15" fmla="*/ 54 h 190"/>
                    <a:gd name="T16" fmla="*/ 51 w 301"/>
                    <a:gd name="T17" fmla="*/ 37 h 190"/>
                    <a:gd name="T18" fmla="*/ 51 w 301"/>
                    <a:gd name="T19" fmla="*/ 20 h 190"/>
                    <a:gd name="T20" fmla="*/ 34 w 301"/>
                    <a:gd name="T21" fmla="*/ 20 h 190"/>
                    <a:gd name="T22" fmla="*/ 51 w 301"/>
                    <a:gd name="T23" fmla="*/ 0 h 190"/>
                    <a:gd name="T24" fmla="*/ 71 w 301"/>
                    <a:gd name="T25" fmla="*/ 0 h 190"/>
                    <a:gd name="T26" fmla="*/ 105 w 301"/>
                    <a:gd name="T27" fmla="*/ 20 h 190"/>
                    <a:gd name="T28" fmla="*/ 122 w 301"/>
                    <a:gd name="T29" fmla="*/ 0 h 190"/>
                    <a:gd name="T30" fmla="*/ 140 w 301"/>
                    <a:gd name="T31" fmla="*/ 0 h 190"/>
                    <a:gd name="T32" fmla="*/ 159 w 301"/>
                    <a:gd name="T33" fmla="*/ 20 h 190"/>
                    <a:gd name="T34" fmla="*/ 178 w 301"/>
                    <a:gd name="T35" fmla="*/ 20 h 190"/>
                    <a:gd name="T36" fmla="*/ 195 w 301"/>
                    <a:gd name="T37" fmla="*/ 37 h 190"/>
                    <a:gd name="T38" fmla="*/ 213 w 301"/>
                    <a:gd name="T39" fmla="*/ 20 h 190"/>
                    <a:gd name="T40" fmla="*/ 230 w 301"/>
                    <a:gd name="T41" fmla="*/ 20 h 190"/>
                    <a:gd name="T42" fmla="*/ 247 w 301"/>
                    <a:gd name="T43" fmla="*/ 37 h 190"/>
                    <a:gd name="T44" fmla="*/ 284 w 301"/>
                    <a:gd name="T45" fmla="*/ 54 h 190"/>
                    <a:gd name="T46" fmla="*/ 301 w 301"/>
                    <a:gd name="T47" fmla="*/ 54 h 190"/>
                    <a:gd name="T48" fmla="*/ 284 w 301"/>
                    <a:gd name="T49" fmla="*/ 69 h 190"/>
                    <a:gd name="T50" fmla="*/ 247 w 301"/>
                    <a:gd name="T51" fmla="*/ 87 h 190"/>
                    <a:gd name="T52" fmla="*/ 230 w 301"/>
                    <a:gd name="T53" fmla="*/ 87 h 190"/>
                    <a:gd name="T54" fmla="*/ 195 w 301"/>
                    <a:gd name="T55" fmla="*/ 104 h 190"/>
                    <a:gd name="T56" fmla="*/ 178 w 301"/>
                    <a:gd name="T57" fmla="*/ 121 h 190"/>
                    <a:gd name="T58" fmla="*/ 159 w 301"/>
                    <a:gd name="T59" fmla="*/ 156 h 190"/>
                    <a:gd name="T60" fmla="*/ 140 w 301"/>
                    <a:gd name="T61" fmla="*/ 173 h 190"/>
                    <a:gd name="T62" fmla="*/ 105 w 301"/>
                    <a:gd name="T63" fmla="*/ 173 h 190"/>
                    <a:gd name="T64" fmla="*/ 71 w 301"/>
                    <a:gd name="T65" fmla="*/ 190 h 190"/>
                    <a:gd name="T66" fmla="*/ 71 w 301"/>
                    <a:gd name="T67" fmla="*/ 173 h 190"/>
                    <a:gd name="T68" fmla="*/ 51 w 301"/>
                    <a:gd name="T69" fmla="*/ 173 h 1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1"/>
                    <a:gd name="T106" fmla="*/ 0 h 190"/>
                    <a:gd name="T107" fmla="*/ 301 w 301"/>
                    <a:gd name="T108" fmla="*/ 190 h 1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1" h="190">
                      <a:moveTo>
                        <a:pt x="51" y="173"/>
                      </a:moveTo>
                      <a:lnTo>
                        <a:pt x="51" y="156"/>
                      </a:lnTo>
                      <a:lnTo>
                        <a:pt x="34" y="156"/>
                      </a:lnTo>
                      <a:lnTo>
                        <a:pt x="17" y="156"/>
                      </a:lnTo>
                      <a:lnTo>
                        <a:pt x="0" y="139"/>
                      </a:lnTo>
                      <a:lnTo>
                        <a:pt x="17" y="121"/>
                      </a:lnTo>
                      <a:lnTo>
                        <a:pt x="51" y="69"/>
                      </a:lnTo>
                      <a:lnTo>
                        <a:pt x="51" y="54"/>
                      </a:lnTo>
                      <a:lnTo>
                        <a:pt x="51" y="37"/>
                      </a:lnTo>
                      <a:lnTo>
                        <a:pt x="51" y="20"/>
                      </a:lnTo>
                      <a:lnTo>
                        <a:pt x="34" y="20"/>
                      </a:lnTo>
                      <a:lnTo>
                        <a:pt x="51" y="0"/>
                      </a:lnTo>
                      <a:lnTo>
                        <a:pt x="71" y="0"/>
                      </a:lnTo>
                      <a:lnTo>
                        <a:pt x="105" y="20"/>
                      </a:lnTo>
                      <a:lnTo>
                        <a:pt x="122" y="0"/>
                      </a:lnTo>
                      <a:lnTo>
                        <a:pt x="140" y="0"/>
                      </a:lnTo>
                      <a:lnTo>
                        <a:pt x="159" y="20"/>
                      </a:lnTo>
                      <a:lnTo>
                        <a:pt x="178" y="20"/>
                      </a:lnTo>
                      <a:lnTo>
                        <a:pt x="195" y="37"/>
                      </a:lnTo>
                      <a:lnTo>
                        <a:pt x="213" y="20"/>
                      </a:lnTo>
                      <a:lnTo>
                        <a:pt x="230" y="20"/>
                      </a:lnTo>
                      <a:lnTo>
                        <a:pt x="247" y="37"/>
                      </a:lnTo>
                      <a:lnTo>
                        <a:pt x="284" y="54"/>
                      </a:lnTo>
                      <a:lnTo>
                        <a:pt x="301" y="54"/>
                      </a:lnTo>
                      <a:lnTo>
                        <a:pt x="284" y="69"/>
                      </a:lnTo>
                      <a:lnTo>
                        <a:pt x="247" y="87"/>
                      </a:lnTo>
                      <a:lnTo>
                        <a:pt x="230" y="87"/>
                      </a:lnTo>
                      <a:lnTo>
                        <a:pt x="195" y="104"/>
                      </a:lnTo>
                      <a:lnTo>
                        <a:pt x="178" y="121"/>
                      </a:lnTo>
                      <a:lnTo>
                        <a:pt x="159" y="156"/>
                      </a:lnTo>
                      <a:lnTo>
                        <a:pt x="140" y="173"/>
                      </a:lnTo>
                      <a:lnTo>
                        <a:pt x="105" y="173"/>
                      </a:lnTo>
                      <a:lnTo>
                        <a:pt x="71" y="190"/>
                      </a:lnTo>
                      <a:lnTo>
                        <a:pt x="71" y="173"/>
                      </a:lnTo>
                      <a:lnTo>
                        <a:pt x="51" y="17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6" name="Freeform 342">
                  <a:extLst>
                    <a:ext uri="{FF2B5EF4-FFF2-40B4-BE49-F238E27FC236}">
                      <a16:creationId xmlns:a16="http://schemas.microsoft.com/office/drawing/2014/main" id="{2F5C4A9A-E94A-404F-8EC2-44B7A9EB5C87}"/>
                    </a:ext>
                  </a:extLst>
                </p:cNvPr>
                <p:cNvSpPr>
                  <a:spLocks/>
                </p:cNvSpPr>
                <p:nvPr/>
              </p:nvSpPr>
              <p:spPr bwMode="gray">
                <a:xfrm>
                  <a:off x="910" y="1193"/>
                  <a:ext cx="180" cy="77"/>
                </a:xfrm>
                <a:custGeom>
                  <a:avLst/>
                  <a:gdLst>
                    <a:gd name="T0" fmla="*/ 104 w 328"/>
                    <a:gd name="T1" fmla="*/ 120 h 138"/>
                    <a:gd name="T2" fmla="*/ 104 w 328"/>
                    <a:gd name="T3" fmla="*/ 120 h 138"/>
                    <a:gd name="T4" fmla="*/ 121 w 328"/>
                    <a:gd name="T5" fmla="*/ 103 h 138"/>
                    <a:gd name="T6" fmla="*/ 104 w 328"/>
                    <a:gd name="T7" fmla="*/ 86 h 138"/>
                    <a:gd name="T8" fmla="*/ 86 w 328"/>
                    <a:gd name="T9" fmla="*/ 103 h 138"/>
                    <a:gd name="T10" fmla="*/ 52 w 328"/>
                    <a:gd name="T11" fmla="*/ 103 h 138"/>
                    <a:gd name="T12" fmla="*/ 17 w 328"/>
                    <a:gd name="T13" fmla="*/ 103 h 138"/>
                    <a:gd name="T14" fmla="*/ 0 w 328"/>
                    <a:gd name="T15" fmla="*/ 86 h 138"/>
                    <a:gd name="T16" fmla="*/ 17 w 328"/>
                    <a:gd name="T17" fmla="*/ 69 h 138"/>
                    <a:gd name="T18" fmla="*/ 52 w 328"/>
                    <a:gd name="T19" fmla="*/ 69 h 138"/>
                    <a:gd name="T20" fmla="*/ 52 w 328"/>
                    <a:gd name="T21" fmla="*/ 69 h 138"/>
                    <a:gd name="T22" fmla="*/ 17 w 328"/>
                    <a:gd name="T23" fmla="*/ 69 h 138"/>
                    <a:gd name="T24" fmla="*/ 34 w 328"/>
                    <a:gd name="T25" fmla="*/ 51 h 138"/>
                    <a:gd name="T26" fmla="*/ 69 w 328"/>
                    <a:gd name="T27" fmla="*/ 51 h 138"/>
                    <a:gd name="T28" fmla="*/ 69 w 328"/>
                    <a:gd name="T29" fmla="*/ 51 h 138"/>
                    <a:gd name="T30" fmla="*/ 34 w 328"/>
                    <a:gd name="T31" fmla="*/ 51 h 138"/>
                    <a:gd name="T32" fmla="*/ 52 w 328"/>
                    <a:gd name="T33" fmla="*/ 34 h 138"/>
                    <a:gd name="T34" fmla="*/ 52 w 328"/>
                    <a:gd name="T35" fmla="*/ 17 h 138"/>
                    <a:gd name="T36" fmla="*/ 86 w 328"/>
                    <a:gd name="T37" fmla="*/ 17 h 138"/>
                    <a:gd name="T38" fmla="*/ 121 w 328"/>
                    <a:gd name="T39" fmla="*/ 34 h 138"/>
                    <a:gd name="T40" fmla="*/ 173 w 328"/>
                    <a:gd name="T41" fmla="*/ 69 h 138"/>
                    <a:gd name="T42" fmla="*/ 225 w 328"/>
                    <a:gd name="T43" fmla="*/ 69 h 138"/>
                    <a:gd name="T44" fmla="*/ 225 w 328"/>
                    <a:gd name="T45" fmla="*/ 69 h 138"/>
                    <a:gd name="T46" fmla="*/ 225 w 328"/>
                    <a:gd name="T47" fmla="*/ 51 h 138"/>
                    <a:gd name="T48" fmla="*/ 207 w 328"/>
                    <a:gd name="T49" fmla="*/ 34 h 138"/>
                    <a:gd name="T50" fmla="*/ 190 w 328"/>
                    <a:gd name="T51" fmla="*/ 17 h 138"/>
                    <a:gd name="T52" fmla="*/ 225 w 328"/>
                    <a:gd name="T53" fmla="*/ 0 h 138"/>
                    <a:gd name="T54" fmla="*/ 242 w 328"/>
                    <a:gd name="T55" fmla="*/ 17 h 138"/>
                    <a:gd name="T56" fmla="*/ 259 w 328"/>
                    <a:gd name="T57" fmla="*/ 51 h 138"/>
                    <a:gd name="T58" fmla="*/ 311 w 328"/>
                    <a:gd name="T59" fmla="*/ 34 h 138"/>
                    <a:gd name="T60" fmla="*/ 328 w 328"/>
                    <a:gd name="T61" fmla="*/ 51 h 138"/>
                    <a:gd name="T62" fmla="*/ 311 w 328"/>
                    <a:gd name="T63" fmla="*/ 103 h 138"/>
                    <a:gd name="T64" fmla="*/ 242 w 328"/>
                    <a:gd name="T65" fmla="*/ 103 h 138"/>
                    <a:gd name="T66" fmla="*/ 190 w 328"/>
                    <a:gd name="T67" fmla="*/ 120 h 138"/>
                    <a:gd name="T68" fmla="*/ 155 w 328"/>
                    <a:gd name="T69" fmla="*/ 120 h 138"/>
                    <a:gd name="T70" fmla="*/ 121 w 328"/>
                    <a:gd name="T71" fmla="*/ 138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8"/>
                    <a:gd name="T109" fmla="*/ 0 h 138"/>
                    <a:gd name="T110" fmla="*/ 328 w 328"/>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8" h="138">
                      <a:moveTo>
                        <a:pt x="121" y="138"/>
                      </a:moveTo>
                      <a:lnTo>
                        <a:pt x="104" y="120"/>
                      </a:lnTo>
                      <a:lnTo>
                        <a:pt x="86" y="120"/>
                      </a:lnTo>
                      <a:lnTo>
                        <a:pt x="104" y="120"/>
                      </a:lnTo>
                      <a:lnTo>
                        <a:pt x="121" y="120"/>
                      </a:lnTo>
                      <a:lnTo>
                        <a:pt x="121" y="103"/>
                      </a:lnTo>
                      <a:lnTo>
                        <a:pt x="104" y="103"/>
                      </a:lnTo>
                      <a:lnTo>
                        <a:pt x="104" y="86"/>
                      </a:lnTo>
                      <a:lnTo>
                        <a:pt x="86" y="86"/>
                      </a:lnTo>
                      <a:lnTo>
                        <a:pt x="86" y="103"/>
                      </a:lnTo>
                      <a:lnTo>
                        <a:pt x="69" y="103"/>
                      </a:lnTo>
                      <a:lnTo>
                        <a:pt x="52" y="103"/>
                      </a:lnTo>
                      <a:lnTo>
                        <a:pt x="34" y="103"/>
                      </a:lnTo>
                      <a:lnTo>
                        <a:pt x="17" y="103"/>
                      </a:lnTo>
                      <a:lnTo>
                        <a:pt x="0" y="103"/>
                      </a:lnTo>
                      <a:lnTo>
                        <a:pt x="0" y="86"/>
                      </a:lnTo>
                      <a:lnTo>
                        <a:pt x="0" y="69"/>
                      </a:lnTo>
                      <a:lnTo>
                        <a:pt x="17" y="69"/>
                      </a:lnTo>
                      <a:lnTo>
                        <a:pt x="34" y="69"/>
                      </a:lnTo>
                      <a:lnTo>
                        <a:pt x="52" y="69"/>
                      </a:lnTo>
                      <a:lnTo>
                        <a:pt x="69" y="69"/>
                      </a:lnTo>
                      <a:lnTo>
                        <a:pt x="52" y="69"/>
                      </a:lnTo>
                      <a:lnTo>
                        <a:pt x="34" y="69"/>
                      </a:lnTo>
                      <a:lnTo>
                        <a:pt x="17" y="69"/>
                      </a:lnTo>
                      <a:lnTo>
                        <a:pt x="17" y="51"/>
                      </a:lnTo>
                      <a:lnTo>
                        <a:pt x="34" y="51"/>
                      </a:lnTo>
                      <a:lnTo>
                        <a:pt x="52" y="51"/>
                      </a:lnTo>
                      <a:lnTo>
                        <a:pt x="69" y="51"/>
                      </a:lnTo>
                      <a:lnTo>
                        <a:pt x="86" y="51"/>
                      </a:lnTo>
                      <a:lnTo>
                        <a:pt x="69" y="51"/>
                      </a:lnTo>
                      <a:lnTo>
                        <a:pt x="52" y="51"/>
                      </a:lnTo>
                      <a:lnTo>
                        <a:pt x="34" y="51"/>
                      </a:lnTo>
                      <a:lnTo>
                        <a:pt x="34" y="34"/>
                      </a:lnTo>
                      <a:lnTo>
                        <a:pt x="52" y="34"/>
                      </a:lnTo>
                      <a:lnTo>
                        <a:pt x="69" y="34"/>
                      </a:lnTo>
                      <a:lnTo>
                        <a:pt x="52" y="17"/>
                      </a:lnTo>
                      <a:lnTo>
                        <a:pt x="69" y="17"/>
                      </a:lnTo>
                      <a:lnTo>
                        <a:pt x="86" y="17"/>
                      </a:lnTo>
                      <a:lnTo>
                        <a:pt x="104" y="34"/>
                      </a:lnTo>
                      <a:lnTo>
                        <a:pt x="121" y="34"/>
                      </a:lnTo>
                      <a:lnTo>
                        <a:pt x="138" y="51"/>
                      </a:lnTo>
                      <a:lnTo>
                        <a:pt x="173" y="69"/>
                      </a:lnTo>
                      <a:lnTo>
                        <a:pt x="207" y="69"/>
                      </a:lnTo>
                      <a:lnTo>
                        <a:pt x="225" y="69"/>
                      </a:lnTo>
                      <a:lnTo>
                        <a:pt x="242" y="69"/>
                      </a:lnTo>
                      <a:lnTo>
                        <a:pt x="225" y="69"/>
                      </a:lnTo>
                      <a:lnTo>
                        <a:pt x="207" y="69"/>
                      </a:lnTo>
                      <a:lnTo>
                        <a:pt x="225" y="51"/>
                      </a:lnTo>
                      <a:lnTo>
                        <a:pt x="225" y="34"/>
                      </a:lnTo>
                      <a:lnTo>
                        <a:pt x="207" y="34"/>
                      </a:lnTo>
                      <a:lnTo>
                        <a:pt x="190" y="34"/>
                      </a:lnTo>
                      <a:lnTo>
                        <a:pt x="190" y="17"/>
                      </a:lnTo>
                      <a:lnTo>
                        <a:pt x="207" y="0"/>
                      </a:lnTo>
                      <a:lnTo>
                        <a:pt x="225" y="0"/>
                      </a:lnTo>
                      <a:lnTo>
                        <a:pt x="242" y="0"/>
                      </a:lnTo>
                      <a:lnTo>
                        <a:pt x="242" y="17"/>
                      </a:lnTo>
                      <a:lnTo>
                        <a:pt x="242" y="34"/>
                      </a:lnTo>
                      <a:lnTo>
                        <a:pt x="259" y="51"/>
                      </a:lnTo>
                      <a:lnTo>
                        <a:pt x="294" y="51"/>
                      </a:lnTo>
                      <a:lnTo>
                        <a:pt x="311" y="34"/>
                      </a:lnTo>
                      <a:lnTo>
                        <a:pt x="311" y="51"/>
                      </a:lnTo>
                      <a:lnTo>
                        <a:pt x="328" y="51"/>
                      </a:lnTo>
                      <a:lnTo>
                        <a:pt x="328" y="69"/>
                      </a:lnTo>
                      <a:lnTo>
                        <a:pt x="311" y="103"/>
                      </a:lnTo>
                      <a:lnTo>
                        <a:pt x="294" y="103"/>
                      </a:lnTo>
                      <a:lnTo>
                        <a:pt x="242" y="103"/>
                      </a:lnTo>
                      <a:lnTo>
                        <a:pt x="225" y="120"/>
                      </a:lnTo>
                      <a:lnTo>
                        <a:pt x="190" y="120"/>
                      </a:lnTo>
                      <a:lnTo>
                        <a:pt x="173" y="120"/>
                      </a:lnTo>
                      <a:lnTo>
                        <a:pt x="155" y="120"/>
                      </a:lnTo>
                      <a:lnTo>
                        <a:pt x="138" y="120"/>
                      </a:lnTo>
                      <a:lnTo>
                        <a:pt x="121" y="13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7" name="Freeform 343">
                  <a:extLst>
                    <a:ext uri="{FF2B5EF4-FFF2-40B4-BE49-F238E27FC236}">
                      <a16:creationId xmlns:a16="http://schemas.microsoft.com/office/drawing/2014/main" id="{CB058895-877D-0C42-8069-A30BD4B2289A}"/>
                    </a:ext>
                  </a:extLst>
                </p:cNvPr>
                <p:cNvSpPr>
                  <a:spLocks/>
                </p:cNvSpPr>
                <p:nvPr/>
              </p:nvSpPr>
              <p:spPr bwMode="gray">
                <a:xfrm>
                  <a:off x="831" y="1174"/>
                  <a:ext cx="108" cy="57"/>
                </a:xfrm>
                <a:custGeom>
                  <a:avLst/>
                  <a:gdLst>
                    <a:gd name="T0" fmla="*/ 196 w 196"/>
                    <a:gd name="T1" fmla="*/ 0 h 104"/>
                    <a:gd name="T2" fmla="*/ 196 w 196"/>
                    <a:gd name="T3" fmla="*/ 17 h 104"/>
                    <a:gd name="T4" fmla="*/ 177 w 196"/>
                    <a:gd name="T5" fmla="*/ 17 h 104"/>
                    <a:gd name="T6" fmla="*/ 177 w 196"/>
                    <a:gd name="T7" fmla="*/ 35 h 104"/>
                    <a:gd name="T8" fmla="*/ 196 w 196"/>
                    <a:gd name="T9" fmla="*/ 35 h 104"/>
                    <a:gd name="T10" fmla="*/ 177 w 196"/>
                    <a:gd name="T11" fmla="*/ 35 h 104"/>
                    <a:gd name="T12" fmla="*/ 142 w 196"/>
                    <a:gd name="T13" fmla="*/ 69 h 104"/>
                    <a:gd name="T14" fmla="*/ 125 w 196"/>
                    <a:gd name="T15" fmla="*/ 52 h 104"/>
                    <a:gd name="T16" fmla="*/ 125 w 196"/>
                    <a:gd name="T17" fmla="*/ 35 h 104"/>
                    <a:gd name="T18" fmla="*/ 107 w 196"/>
                    <a:gd name="T19" fmla="*/ 52 h 104"/>
                    <a:gd name="T20" fmla="*/ 107 w 196"/>
                    <a:gd name="T21" fmla="*/ 69 h 104"/>
                    <a:gd name="T22" fmla="*/ 90 w 196"/>
                    <a:gd name="T23" fmla="*/ 69 h 104"/>
                    <a:gd name="T24" fmla="*/ 90 w 196"/>
                    <a:gd name="T25" fmla="*/ 86 h 104"/>
                    <a:gd name="T26" fmla="*/ 90 w 196"/>
                    <a:gd name="T27" fmla="*/ 104 h 104"/>
                    <a:gd name="T28" fmla="*/ 69 w 196"/>
                    <a:gd name="T29" fmla="*/ 104 h 104"/>
                    <a:gd name="T30" fmla="*/ 52 w 196"/>
                    <a:gd name="T31" fmla="*/ 104 h 104"/>
                    <a:gd name="T32" fmla="*/ 52 w 196"/>
                    <a:gd name="T33" fmla="*/ 86 h 104"/>
                    <a:gd name="T34" fmla="*/ 34 w 196"/>
                    <a:gd name="T35" fmla="*/ 86 h 104"/>
                    <a:gd name="T36" fmla="*/ 17 w 196"/>
                    <a:gd name="T37" fmla="*/ 86 h 104"/>
                    <a:gd name="T38" fmla="*/ 0 w 196"/>
                    <a:gd name="T39" fmla="*/ 86 h 104"/>
                    <a:gd name="T40" fmla="*/ 0 w 196"/>
                    <a:gd name="T41" fmla="*/ 69 h 104"/>
                    <a:gd name="T42" fmla="*/ 17 w 196"/>
                    <a:gd name="T43" fmla="*/ 52 h 104"/>
                    <a:gd name="T44" fmla="*/ 34 w 196"/>
                    <a:gd name="T45" fmla="*/ 52 h 104"/>
                    <a:gd name="T46" fmla="*/ 52 w 196"/>
                    <a:gd name="T47" fmla="*/ 35 h 104"/>
                    <a:gd name="T48" fmla="*/ 69 w 196"/>
                    <a:gd name="T49" fmla="*/ 35 h 104"/>
                    <a:gd name="T50" fmla="*/ 90 w 196"/>
                    <a:gd name="T51" fmla="*/ 35 h 104"/>
                    <a:gd name="T52" fmla="*/ 90 w 196"/>
                    <a:gd name="T53" fmla="*/ 17 h 104"/>
                    <a:gd name="T54" fmla="*/ 107 w 196"/>
                    <a:gd name="T55" fmla="*/ 0 h 104"/>
                    <a:gd name="T56" fmla="*/ 125 w 196"/>
                    <a:gd name="T57" fmla="*/ 0 h 104"/>
                    <a:gd name="T58" fmla="*/ 142 w 196"/>
                    <a:gd name="T59" fmla="*/ 0 h 104"/>
                    <a:gd name="T60" fmla="*/ 177 w 196"/>
                    <a:gd name="T61" fmla="*/ 0 h 104"/>
                    <a:gd name="T62" fmla="*/ 196 w 196"/>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6"/>
                    <a:gd name="T97" fmla="*/ 0 h 104"/>
                    <a:gd name="T98" fmla="*/ 196 w 196"/>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6" h="104">
                      <a:moveTo>
                        <a:pt x="196" y="0"/>
                      </a:moveTo>
                      <a:lnTo>
                        <a:pt x="196" y="17"/>
                      </a:lnTo>
                      <a:lnTo>
                        <a:pt x="177" y="17"/>
                      </a:lnTo>
                      <a:lnTo>
                        <a:pt x="177" y="35"/>
                      </a:lnTo>
                      <a:lnTo>
                        <a:pt x="196" y="35"/>
                      </a:lnTo>
                      <a:lnTo>
                        <a:pt x="177" y="35"/>
                      </a:lnTo>
                      <a:lnTo>
                        <a:pt x="142" y="69"/>
                      </a:lnTo>
                      <a:lnTo>
                        <a:pt x="125" y="52"/>
                      </a:lnTo>
                      <a:lnTo>
                        <a:pt x="125" y="35"/>
                      </a:lnTo>
                      <a:lnTo>
                        <a:pt x="107" y="52"/>
                      </a:lnTo>
                      <a:lnTo>
                        <a:pt x="107" y="69"/>
                      </a:lnTo>
                      <a:lnTo>
                        <a:pt x="90" y="69"/>
                      </a:lnTo>
                      <a:lnTo>
                        <a:pt x="90" y="86"/>
                      </a:lnTo>
                      <a:lnTo>
                        <a:pt x="90" y="104"/>
                      </a:lnTo>
                      <a:lnTo>
                        <a:pt x="69" y="104"/>
                      </a:lnTo>
                      <a:lnTo>
                        <a:pt x="52" y="104"/>
                      </a:lnTo>
                      <a:lnTo>
                        <a:pt x="52" y="86"/>
                      </a:lnTo>
                      <a:lnTo>
                        <a:pt x="34" y="86"/>
                      </a:lnTo>
                      <a:lnTo>
                        <a:pt x="17" y="86"/>
                      </a:lnTo>
                      <a:lnTo>
                        <a:pt x="0" y="86"/>
                      </a:lnTo>
                      <a:lnTo>
                        <a:pt x="0" y="69"/>
                      </a:lnTo>
                      <a:lnTo>
                        <a:pt x="17" y="52"/>
                      </a:lnTo>
                      <a:lnTo>
                        <a:pt x="34" y="52"/>
                      </a:lnTo>
                      <a:lnTo>
                        <a:pt x="52" y="35"/>
                      </a:lnTo>
                      <a:lnTo>
                        <a:pt x="69" y="35"/>
                      </a:lnTo>
                      <a:lnTo>
                        <a:pt x="90" y="35"/>
                      </a:lnTo>
                      <a:lnTo>
                        <a:pt x="90" y="17"/>
                      </a:lnTo>
                      <a:lnTo>
                        <a:pt x="107" y="0"/>
                      </a:lnTo>
                      <a:lnTo>
                        <a:pt x="125" y="0"/>
                      </a:lnTo>
                      <a:lnTo>
                        <a:pt x="142" y="0"/>
                      </a:lnTo>
                      <a:lnTo>
                        <a:pt x="177" y="0"/>
                      </a:lnTo>
                      <a:lnTo>
                        <a:pt x="196"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8" name="Freeform 344">
                  <a:extLst>
                    <a:ext uri="{FF2B5EF4-FFF2-40B4-BE49-F238E27FC236}">
                      <a16:creationId xmlns:a16="http://schemas.microsoft.com/office/drawing/2014/main" id="{3E923892-C350-4A4C-8F55-7F1CD63422F9}"/>
                    </a:ext>
                  </a:extLst>
                </p:cNvPr>
                <p:cNvSpPr>
                  <a:spLocks/>
                </p:cNvSpPr>
                <p:nvPr/>
              </p:nvSpPr>
              <p:spPr bwMode="gray">
                <a:xfrm>
                  <a:off x="975" y="1137"/>
                  <a:ext cx="59" cy="19"/>
                </a:xfrm>
                <a:custGeom>
                  <a:avLst/>
                  <a:gdLst>
                    <a:gd name="T0" fmla="*/ 36 w 106"/>
                    <a:gd name="T1" fmla="*/ 36 h 36"/>
                    <a:gd name="T2" fmla="*/ 17 w 106"/>
                    <a:gd name="T3" fmla="*/ 17 h 36"/>
                    <a:gd name="T4" fmla="*/ 0 w 106"/>
                    <a:gd name="T5" fmla="*/ 17 h 36"/>
                    <a:gd name="T6" fmla="*/ 0 w 106"/>
                    <a:gd name="T7" fmla="*/ 36 h 36"/>
                    <a:gd name="T8" fmla="*/ 0 w 106"/>
                    <a:gd name="T9" fmla="*/ 0 h 36"/>
                    <a:gd name="T10" fmla="*/ 36 w 106"/>
                    <a:gd name="T11" fmla="*/ 0 h 36"/>
                    <a:gd name="T12" fmla="*/ 54 w 106"/>
                    <a:gd name="T13" fmla="*/ 0 h 36"/>
                    <a:gd name="T14" fmla="*/ 71 w 106"/>
                    <a:gd name="T15" fmla="*/ 0 h 36"/>
                    <a:gd name="T16" fmla="*/ 88 w 106"/>
                    <a:gd name="T17" fmla="*/ 0 h 36"/>
                    <a:gd name="T18" fmla="*/ 106 w 106"/>
                    <a:gd name="T19" fmla="*/ 17 h 36"/>
                    <a:gd name="T20" fmla="*/ 88 w 106"/>
                    <a:gd name="T21" fmla="*/ 17 h 36"/>
                    <a:gd name="T22" fmla="*/ 71 w 106"/>
                    <a:gd name="T23" fmla="*/ 36 h 36"/>
                    <a:gd name="T24" fmla="*/ 54 w 106"/>
                    <a:gd name="T25" fmla="*/ 36 h 36"/>
                    <a:gd name="T26" fmla="*/ 36 w 106"/>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6"/>
                    <a:gd name="T43" fmla="*/ 0 h 36"/>
                    <a:gd name="T44" fmla="*/ 106 w 106"/>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6" h="36">
                      <a:moveTo>
                        <a:pt x="36" y="36"/>
                      </a:moveTo>
                      <a:lnTo>
                        <a:pt x="17" y="17"/>
                      </a:lnTo>
                      <a:lnTo>
                        <a:pt x="0" y="17"/>
                      </a:lnTo>
                      <a:lnTo>
                        <a:pt x="0" y="36"/>
                      </a:lnTo>
                      <a:lnTo>
                        <a:pt x="0" y="0"/>
                      </a:lnTo>
                      <a:lnTo>
                        <a:pt x="36" y="0"/>
                      </a:lnTo>
                      <a:lnTo>
                        <a:pt x="54" y="0"/>
                      </a:lnTo>
                      <a:lnTo>
                        <a:pt x="71" y="0"/>
                      </a:lnTo>
                      <a:lnTo>
                        <a:pt x="88" y="0"/>
                      </a:lnTo>
                      <a:lnTo>
                        <a:pt x="106" y="17"/>
                      </a:lnTo>
                      <a:lnTo>
                        <a:pt x="88" y="17"/>
                      </a:lnTo>
                      <a:lnTo>
                        <a:pt x="71" y="36"/>
                      </a:lnTo>
                      <a:lnTo>
                        <a:pt x="54" y="36"/>
                      </a:lnTo>
                      <a:lnTo>
                        <a:pt x="36" y="3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9" name="Freeform 345">
                  <a:extLst>
                    <a:ext uri="{FF2B5EF4-FFF2-40B4-BE49-F238E27FC236}">
                      <a16:creationId xmlns:a16="http://schemas.microsoft.com/office/drawing/2014/main" id="{86A4C00E-EA06-624D-9524-DB11A1F39C31}"/>
                    </a:ext>
                  </a:extLst>
                </p:cNvPr>
                <p:cNvSpPr>
                  <a:spLocks/>
                </p:cNvSpPr>
                <p:nvPr/>
              </p:nvSpPr>
              <p:spPr bwMode="gray">
                <a:xfrm>
                  <a:off x="975" y="1156"/>
                  <a:ext cx="49" cy="29"/>
                </a:xfrm>
                <a:custGeom>
                  <a:avLst/>
                  <a:gdLst>
                    <a:gd name="T0" fmla="*/ 71 w 88"/>
                    <a:gd name="T1" fmla="*/ 18 h 52"/>
                    <a:gd name="T2" fmla="*/ 54 w 88"/>
                    <a:gd name="T3" fmla="*/ 35 h 52"/>
                    <a:gd name="T4" fmla="*/ 17 w 88"/>
                    <a:gd name="T5" fmla="*/ 52 h 52"/>
                    <a:gd name="T6" fmla="*/ 0 w 88"/>
                    <a:gd name="T7" fmla="*/ 35 h 52"/>
                    <a:gd name="T8" fmla="*/ 0 w 88"/>
                    <a:gd name="T9" fmla="*/ 18 h 52"/>
                    <a:gd name="T10" fmla="*/ 0 w 88"/>
                    <a:gd name="T11" fmla="*/ 0 h 52"/>
                    <a:gd name="T12" fmla="*/ 54 w 88"/>
                    <a:gd name="T13" fmla="*/ 0 h 52"/>
                    <a:gd name="T14" fmla="*/ 71 w 88"/>
                    <a:gd name="T15" fmla="*/ 0 h 52"/>
                    <a:gd name="T16" fmla="*/ 88 w 88"/>
                    <a:gd name="T17" fmla="*/ 0 h 52"/>
                    <a:gd name="T18" fmla="*/ 88 w 88"/>
                    <a:gd name="T19" fmla="*/ 18 h 52"/>
                    <a:gd name="T20" fmla="*/ 71 w 88"/>
                    <a:gd name="T21" fmla="*/ 18 h 52"/>
                    <a:gd name="T22" fmla="*/ 54 w 88"/>
                    <a:gd name="T23" fmla="*/ 18 h 52"/>
                    <a:gd name="T24" fmla="*/ 71 w 88"/>
                    <a:gd name="T25" fmla="*/ 18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52"/>
                    <a:gd name="T41" fmla="*/ 88 w 88"/>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52">
                      <a:moveTo>
                        <a:pt x="71" y="18"/>
                      </a:moveTo>
                      <a:lnTo>
                        <a:pt x="54" y="35"/>
                      </a:lnTo>
                      <a:lnTo>
                        <a:pt x="17" y="52"/>
                      </a:lnTo>
                      <a:lnTo>
                        <a:pt x="0" y="35"/>
                      </a:lnTo>
                      <a:lnTo>
                        <a:pt x="0" y="18"/>
                      </a:lnTo>
                      <a:lnTo>
                        <a:pt x="0" y="0"/>
                      </a:lnTo>
                      <a:lnTo>
                        <a:pt x="54" y="0"/>
                      </a:lnTo>
                      <a:lnTo>
                        <a:pt x="71" y="0"/>
                      </a:lnTo>
                      <a:lnTo>
                        <a:pt x="88" y="0"/>
                      </a:lnTo>
                      <a:lnTo>
                        <a:pt x="88" y="18"/>
                      </a:lnTo>
                      <a:lnTo>
                        <a:pt x="71" y="18"/>
                      </a:lnTo>
                      <a:lnTo>
                        <a:pt x="54" y="18"/>
                      </a:lnTo>
                      <a:lnTo>
                        <a:pt x="71" y="1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0" name="Freeform 346">
                  <a:extLst>
                    <a:ext uri="{FF2B5EF4-FFF2-40B4-BE49-F238E27FC236}">
                      <a16:creationId xmlns:a16="http://schemas.microsoft.com/office/drawing/2014/main" id="{BC532CC0-AFAF-FE44-946E-47642E18BEF5}"/>
                    </a:ext>
                  </a:extLst>
                </p:cNvPr>
                <p:cNvSpPr>
                  <a:spLocks/>
                </p:cNvSpPr>
                <p:nvPr/>
              </p:nvSpPr>
              <p:spPr bwMode="gray">
                <a:xfrm>
                  <a:off x="949" y="1193"/>
                  <a:ext cx="18" cy="1"/>
                </a:xfrm>
                <a:custGeom>
                  <a:avLst/>
                  <a:gdLst>
                    <a:gd name="T0" fmla="*/ 17 w 35"/>
                    <a:gd name="T1" fmla="*/ 0 w 35"/>
                    <a:gd name="T2" fmla="*/ 17 w 35"/>
                    <a:gd name="T3" fmla="*/ 35 w 35"/>
                    <a:gd name="T4" fmla="*/ 17 w 35"/>
                    <a:gd name="T5" fmla="*/ 0 60000 65536"/>
                    <a:gd name="T6" fmla="*/ 0 60000 65536"/>
                    <a:gd name="T7" fmla="*/ 0 60000 65536"/>
                    <a:gd name="T8" fmla="*/ 0 60000 65536"/>
                    <a:gd name="T9" fmla="*/ 0 60000 65536"/>
                    <a:gd name="T10" fmla="*/ 0 w 35"/>
                    <a:gd name="T11" fmla="*/ 35 w 35"/>
                  </a:gdLst>
                  <a:ahLst/>
                  <a:cxnLst>
                    <a:cxn ang="T5">
                      <a:pos x="T0" y="0"/>
                    </a:cxn>
                    <a:cxn ang="T6">
                      <a:pos x="T1" y="0"/>
                    </a:cxn>
                    <a:cxn ang="T7">
                      <a:pos x="T2" y="0"/>
                    </a:cxn>
                    <a:cxn ang="T8">
                      <a:pos x="T3" y="0"/>
                    </a:cxn>
                    <a:cxn ang="T9">
                      <a:pos x="T4" y="0"/>
                    </a:cxn>
                  </a:cxnLst>
                  <a:rect l="T10" t="0" r="T11" b="0"/>
                  <a:pathLst>
                    <a:path w="35">
                      <a:moveTo>
                        <a:pt x="17" y="0"/>
                      </a:moveTo>
                      <a:lnTo>
                        <a:pt x="0" y="0"/>
                      </a:lnTo>
                      <a:lnTo>
                        <a:pt x="17" y="0"/>
                      </a:lnTo>
                      <a:lnTo>
                        <a:pt x="35" y="0"/>
                      </a:lnTo>
                      <a:lnTo>
                        <a:pt x="17"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1" name="Freeform 347">
                  <a:extLst>
                    <a:ext uri="{FF2B5EF4-FFF2-40B4-BE49-F238E27FC236}">
                      <a16:creationId xmlns:a16="http://schemas.microsoft.com/office/drawing/2014/main" id="{23725ED5-7A40-6944-AB8C-6B870B18F403}"/>
                    </a:ext>
                  </a:extLst>
                </p:cNvPr>
                <p:cNvSpPr>
                  <a:spLocks/>
                </p:cNvSpPr>
                <p:nvPr/>
              </p:nvSpPr>
              <p:spPr bwMode="gray">
                <a:xfrm>
                  <a:off x="1103" y="1193"/>
                  <a:ext cx="106" cy="59"/>
                </a:xfrm>
                <a:custGeom>
                  <a:avLst/>
                  <a:gdLst>
                    <a:gd name="T0" fmla="*/ 19 w 194"/>
                    <a:gd name="T1" fmla="*/ 34 h 105"/>
                    <a:gd name="T2" fmla="*/ 19 w 194"/>
                    <a:gd name="T3" fmla="*/ 17 h 105"/>
                    <a:gd name="T4" fmla="*/ 0 w 194"/>
                    <a:gd name="T5" fmla="*/ 0 h 105"/>
                    <a:gd name="T6" fmla="*/ 19 w 194"/>
                    <a:gd name="T7" fmla="*/ 0 h 105"/>
                    <a:gd name="T8" fmla="*/ 54 w 194"/>
                    <a:gd name="T9" fmla="*/ 17 h 105"/>
                    <a:gd name="T10" fmla="*/ 71 w 194"/>
                    <a:gd name="T11" fmla="*/ 53 h 105"/>
                    <a:gd name="T12" fmla="*/ 106 w 194"/>
                    <a:gd name="T13" fmla="*/ 53 h 105"/>
                    <a:gd name="T14" fmla="*/ 89 w 194"/>
                    <a:gd name="T15" fmla="*/ 53 h 105"/>
                    <a:gd name="T16" fmla="*/ 71 w 194"/>
                    <a:gd name="T17" fmla="*/ 34 h 105"/>
                    <a:gd name="T18" fmla="*/ 71 w 194"/>
                    <a:gd name="T19" fmla="*/ 17 h 105"/>
                    <a:gd name="T20" fmla="*/ 89 w 194"/>
                    <a:gd name="T21" fmla="*/ 34 h 105"/>
                    <a:gd name="T22" fmla="*/ 125 w 194"/>
                    <a:gd name="T23" fmla="*/ 34 h 105"/>
                    <a:gd name="T24" fmla="*/ 125 w 194"/>
                    <a:gd name="T25" fmla="*/ 53 h 105"/>
                    <a:gd name="T26" fmla="*/ 125 w 194"/>
                    <a:gd name="T27" fmla="*/ 34 h 105"/>
                    <a:gd name="T28" fmla="*/ 125 w 194"/>
                    <a:gd name="T29" fmla="*/ 17 h 105"/>
                    <a:gd name="T30" fmla="*/ 106 w 194"/>
                    <a:gd name="T31" fmla="*/ 17 h 105"/>
                    <a:gd name="T32" fmla="*/ 106 w 194"/>
                    <a:gd name="T33" fmla="*/ 0 h 105"/>
                    <a:gd name="T34" fmla="*/ 125 w 194"/>
                    <a:gd name="T35" fmla="*/ 0 h 105"/>
                    <a:gd name="T36" fmla="*/ 142 w 194"/>
                    <a:gd name="T37" fmla="*/ 17 h 105"/>
                    <a:gd name="T38" fmla="*/ 160 w 194"/>
                    <a:gd name="T39" fmla="*/ 17 h 105"/>
                    <a:gd name="T40" fmla="*/ 177 w 194"/>
                    <a:gd name="T41" fmla="*/ 17 h 105"/>
                    <a:gd name="T42" fmla="*/ 177 w 194"/>
                    <a:gd name="T43" fmla="*/ 0 h 105"/>
                    <a:gd name="T44" fmla="*/ 177 w 194"/>
                    <a:gd name="T45" fmla="*/ 17 h 105"/>
                    <a:gd name="T46" fmla="*/ 194 w 194"/>
                    <a:gd name="T47" fmla="*/ 17 h 105"/>
                    <a:gd name="T48" fmla="*/ 194 w 194"/>
                    <a:gd name="T49" fmla="*/ 34 h 105"/>
                    <a:gd name="T50" fmla="*/ 194 w 194"/>
                    <a:gd name="T51" fmla="*/ 71 h 105"/>
                    <a:gd name="T52" fmla="*/ 177 w 194"/>
                    <a:gd name="T53" fmla="*/ 71 h 105"/>
                    <a:gd name="T54" fmla="*/ 177 w 194"/>
                    <a:gd name="T55" fmla="*/ 105 h 105"/>
                    <a:gd name="T56" fmla="*/ 160 w 194"/>
                    <a:gd name="T57" fmla="*/ 105 h 105"/>
                    <a:gd name="T58" fmla="*/ 142 w 194"/>
                    <a:gd name="T59" fmla="*/ 105 h 105"/>
                    <a:gd name="T60" fmla="*/ 125 w 194"/>
                    <a:gd name="T61" fmla="*/ 105 h 105"/>
                    <a:gd name="T62" fmla="*/ 125 w 194"/>
                    <a:gd name="T63" fmla="*/ 88 h 105"/>
                    <a:gd name="T64" fmla="*/ 125 w 194"/>
                    <a:gd name="T65" fmla="*/ 71 h 105"/>
                    <a:gd name="T66" fmla="*/ 142 w 194"/>
                    <a:gd name="T67" fmla="*/ 71 h 105"/>
                    <a:gd name="T68" fmla="*/ 125 w 194"/>
                    <a:gd name="T69" fmla="*/ 71 h 105"/>
                    <a:gd name="T70" fmla="*/ 89 w 194"/>
                    <a:gd name="T71" fmla="*/ 71 h 105"/>
                    <a:gd name="T72" fmla="*/ 71 w 194"/>
                    <a:gd name="T73" fmla="*/ 71 h 105"/>
                    <a:gd name="T74" fmla="*/ 54 w 194"/>
                    <a:gd name="T75" fmla="*/ 71 h 105"/>
                    <a:gd name="T76" fmla="*/ 37 w 194"/>
                    <a:gd name="T77" fmla="*/ 71 h 105"/>
                    <a:gd name="T78" fmla="*/ 37 w 194"/>
                    <a:gd name="T79" fmla="*/ 53 h 105"/>
                    <a:gd name="T80" fmla="*/ 19 w 194"/>
                    <a:gd name="T81" fmla="*/ 53 h 105"/>
                    <a:gd name="T82" fmla="*/ 19 w 194"/>
                    <a:gd name="T83" fmla="*/ 34 h 105"/>
                    <a:gd name="T84" fmla="*/ 19 w 194"/>
                    <a:gd name="T85" fmla="*/ 17 h 105"/>
                    <a:gd name="T86" fmla="*/ 19 w 194"/>
                    <a:gd name="T87" fmla="*/ 34 h 1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4"/>
                    <a:gd name="T133" fmla="*/ 0 h 105"/>
                    <a:gd name="T134" fmla="*/ 194 w 194"/>
                    <a:gd name="T135" fmla="*/ 105 h 1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4" h="105">
                      <a:moveTo>
                        <a:pt x="19" y="34"/>
                      </a:moveTo>
                      <a:lnTo>
                        <a:pt x="19" y="17"/>
                      </a:lnTo>
                      <a:lnTo>
                        <a:pt x="0" y="0"/>
                      </a:lnTo>
                      <a:lnTo>
                        <a:pt x="19" y="0"/>
                      </a:lnTo>
                      <a:lnTo>
                        <a:pt x="54" y="17"/>
                      </a:lnTo>
                      <a:lnTo>
                        <a:pt x="71" y="53"/>
                      </a:lnTo>
                      <a:lnTo>
                        <a:pt x="106" y="53"/>
                      </a:lnTo>
                      <a:lnTo>
                        <a:pt x="89" y="53"/>
                      </a:lnTo>
                      <a:lnTo>
                        <a:pt x="71" y="34"/>
                      </a:lnTo>
                      <a:lnTo>
                        <a:pt x="71" y="17"/>
                      </a:lnTo>
                      <a:lnTo>
                        <a:pt x="89" y="34"/>
                      </a:lnTo>
                      <a:lnTo>
                        <a:pt x="125" y="34"/>
                      </a:lnTo>
                      <a:lnTo>
                        <a:pt x="125" y="53"/>
                      </a:lnTo>
                      <a:lnTo>
                        <a:pt x="125" y="34"/>
                      </a:lnTo>
                      <a:lnTo>
                        <a:pt x="125" y="17"/>
                      </a:lnTo>
                      <a:lnTo>
                        <a:pt x="106" y="17"/>
                      </a:lnTo>
                      <a:lnTo>
                        <a:pt x="106" y="0"/>
                      </a:lnTo>
                      <a:lnTo>
                        <a:pt x="125" y="0"/>
                      </a:lnTo>
                      <a:lnTo>
                        <a:pt x="142" y="17"/>
                      </a:lnTo>
                      <a:lnTo>
                        <a:pt x="160" y="17"/>
                      </a:lnTo>
                      <a:lnTo>
                        <a:pt x="177" y="17"/>
                      </a:lnTo>
                      <a:lnTo>
                        <a:pt x="177" y="0"/>
                      </a:lnTo>
                      <a:lnTo>
                        <a:pt x="177" y="17"/>
                      </a:lnTo>
                      <a:lnTo>
                        <a:pt x="194" y="17"/>
                      </a:lnTo>
                      <a:lnTo>
                        <a:pt x="194" y="34"/>
                      </a:lnTo>
                      <a:lnTo>
                        <a:pt x="194" y="71"/>
                      </a:lnTo>
                      <a:lnTo>
                        <a:pt x="177" y="71"/>
                      </a:lnTo>
                      <a:lnTo>
                        <a:pt x="177" y="105"/>
                      </a:lnTo>
                      <a:lnTo>
                        <a:pt x="160" y="105"/>
                      </a:lnTo>
                      <a:lnTo>
                        <a:pt x="142" y="105"/>
                      </a:lnTo>
                      <a:lnTo>
                        <a:pt x="125" y="105"/>
                      </a:lnTo>
                      <a:lnTo>
                        <a:pt x="125" y="88"/>
                      </a:lnTo>
                      <a:lnTo>
                        <a:pt x="125" y="71"/>
                      </a:lnTo>
                      <a:lnTo>
                        <a:pt x="142" y="71"/>
                      </a:lnTo>
                      <a:lnTo>
                        <a:pt x="125" y="71"/>
                      </a:lnTo>
                      <a:lnTo>
                        <a:pt x="89" y="71"/>
                      </a:lnTo>
                      <a:lnTo>
                        <a:pt x="71" y="71"/>
                      </a:lnTo>
                      <a:lnTo>
                        <a:pt x="54" y="71"/>
                      </a:lnTo>
                      <a:lnTo>
                        <a:pt x="37" y="71"/>
                      </a:lnTo>
                      <a:lnTo>
                        <a:pt x="37" y="53"/>
                      </a:lnTo>
                      <a:lnTo>
                        <a:pt x="19" y="53"/>
                      </a:lnTo>
                      <a:lnTo>
                        <a:pt x="19" y="34"/>
                      </a:lnTo>
                      <a:lnTo>
                        <a:pt x="19" y="17"/>
                      </a:lnTo>
                      <a:lnTo>
                        <a:pt x="19" y="34"/>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2" name="Freeform 348">
                  <a:extLst>
                    <a:ext uri="{FF2B5EF4-FFF2-40B4-BE49-F238E27FC236}">
                      <a16:creationId xmlns:a16="http://schemas.microsoft.com/office/drawing/2014/main" id="{58C42841-CEE5-3C4A-9A04-4FC680142012}"/>
                    </a:ext>
                  </a:extLst>
                </p:cNvPr>
                <p:cNvSpPr>
                  <a:spLocks/>
                </p:cNvSpPr>
                <p:nvPr/>
              </p:nvSpPr>
              <p:spPr bwMode="gray">
                <a:xfrm>
                  <a:off x="1081" y="1166"/>
                  <a:ext cx="22" cy="19"/>
                </a:xfrm>
                <a:custGeom>
                  <a:avLst/>
                  <a:gdLst>
                    <a:gd name="T0" fmla="*/ 38 w 38"/>
                    <a:gd name="T1" fmla="*/ 17 h 36"/>
                    <a:gd name="T2" fmla="*/ 38 w 38"/>
                    <a:gd name="T3" fmla="*/ 36 h 36"/>
                    <a:gd name="T4" fmla="*/ 19 w 38"/>
                    <a:gd name="T5" fmla="*/ 36 h 36"/>
                    <a:gd name="T6" fmla="*/ 0 w 38"/>
                    <a:gd name="T7" fmla="*/ 17 h 36"/>
                    <a:gd name="T8" fmla="*/ 0 w 38"/>
                    <a:gd name="T9" fmla="*/ 0 h 36"/>
                    <a:gd name="T10" fmla="*/ 19 w 38"/>
                    <a:gd name="T11" fmla="*/ 0 h 36"/>
                    <a:gd name="T12" fmla="*/ 38 w 38"/>
                    <a:gd name="T13" fmla="*/ 17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38" y="17"/>
                      </a:moveTo>
                      <a:lnTo>
                        <a:pt x="38" y="36"/>
                      </a:lnTo>
                      <a:lnTo>
                        <a:pt x="19" y="36"/>
                      </a:lnTo>
                      <a:lnTo>
                        <a:pt x="0" y="17"/>
                      </a:lnTo>
                      <a:lnTo>
                        <a:pt x="0" y="0"/>
                      </a:lnTo>
                      <a:lnTo>
                        <a:pt x="19" y="0"/>
                      </a:lnTo>
                      <a:lnTo>
                        <a:pt x="38" y="17"/>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3" name="Freeform 349">
                  <a:extLst>
                    <a:ext uri="{FF2B5EF4-FFF2-40B4-BE49-F238E27FC236}">
                      <a16:creationId xmlns:a16="http://schemas.microsoft.com/office/drawing/2014/main" id="{4C18389D-DF58-4E45-A7F2-278AFCB9E8D0}"/>
                    </a:ext>
                  </a:extLst>
                </p:cNvPr>
                <p:cNvSpPr>
                  <a:spLocks/>
                </p:cNvSpPr>
                <p:nvPr/>
              </p:nvSpPr>
              <p:spPr bwMode="gray">
                <a:xfrm>
                  <a:off x="1103" y="1231"/>
                  <a:ext cx="20" cy="21"/>
                </a:xfrm>
                <a:custGeom>
                  <a:avLst/>
                  <a:gdLst>
                    <a:gd name="T0" fmla="*/ 19 w 39"/>
                    <a:gd name="T1" fmla="*/ 0 h 36"/>
                    <a:gd name="T2" fmla="*/ 39 w 39"/>
                    <a:gd name="T3" fmla="*/ 19 h 36"/>
                    <a:gd name="T4" fmla="*/ 19 w 39"/>
                    <a:gd name="T5" fmla="*/ 36 h 36"/>
                    <a:gd name="T6" fmla="*/ 0 w 39"/>
                    <a:gd name="T7" fmla="*/ 36 h 36"/>
                    <a:gd name="T8" fmla="*/ 0 w 39"/>
                    <a:gd name="T9" fmla="*/ 19 h 36"/>
                    <a:gd name="T10" fmla="*/ 0 w 39"/>
                    <a:gd name="T11" fmla="*/ 0 h 36"/>
                    <a:gd name="T12" fmla="*/ 19 w 39"/>
                    <a:gd name="T13" fmla="*/ 0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19" y="0"/>
                      </a:moveTo>
                      <a:lnTo>
                        <a:pt x="39" y="19"/>
                      </a:lnTo>
                      <a:lnTo>
                        <a:pt x="19" y="36"/>
                      </a:lnTo>
                      <a:lnTo>
                        <a:pt x="0" y="36"/>
                      </a:lnTo>
                      <a:lnTo>
                        <a:pt x="0" y="19"/>
                      </a:lnTo>
                      <a:lnTo>
                        <a:pt x="0" y="0"/>
                      </a:lnTo>
                      <a:lnTo>
                        <a:pt x="19"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4" name="Freeform 350">
                  <a:extLst>
                    <a:ext uri="{FF2B5EF4-FFF2-40B4-BE49-F238E27FC236}">
                      <a16:creationId xmlns:a16="http://schemas.microsoft.com/office/drawing/2014/main" id="{6970A470-9A57-F245-87CC-77D0A093E753}"/>
                    </a:ext>
                  </a:extLst>
                </p:cNvPr>
                <p:cNvSpPr>
                  <a:spLocks/>
                </p:cNvSpPr>
                <p:nvPr/>
              </p:nvSpPr>
              <p:spPr bwMode="gray">
                <a:xfrm>
                  <a:off x="1140" y="1156"/>
                  <a:ext cx="19" cy="10"/>
                </a:xfrm>
                <a:custGeom>
                  <a:avLst/>
                  <a:gdLst>
                    <a:gd name="T0" fmla="*/ 0 w 37"/>
                    <a:gd name="T1" fmla="*/ 16 h 16"/>
                    <a:gd name="T2" fmla="*/ 0 w 37"/>
                    <a:gd name="T3" fmla="*/ 0 h 16"/>
                    <a:gd name="T4" fmla="*/ 20 w 37"/>
                    <a:gd name="T5" fmla="*/ 0 h 16"/>
                    <a:gd name="T6" fmla="*/ 20 w 37"/>
                    <a:gd name="T7" fmla="*/ 16 h 16"/>
                    <a:gd name="T8" fmla="*/ 37 w 37"/>
                    <a:gd name="T9" fmla="*/ 16 h 16"/>
                    <a:gd name="T10" fmla="*/ 20 w 37"/>
                    <a:gd name="T11" fmla="*/ 16 h 16"/>
                    <a:gd name="T12" fmla="*/ 0 w 37"/>
                    <a:gd name="T13" fmla="*/ 16 h 16"/>
                    <a:gd name="T14" fmla="*/ 0 60000 65536"/>
                    <a:gd name="T15" fmla="*/ 0 60000 65536"/>
                    <a:gd name="T16" fmla="*/ 0 60000 65536"/>
                    <a:gd name="T17" fmla="*/ 0 60000 65536"/>
                    <a:gd name="T18" fmla="*/ 0 60000 65536"/>
                    <a:gd name="T19" fmla="*/ 0 60000 65536"/>
                    <a:gd name="T20" fmla="*/ 0 60000 65536"/>
                    <a:gd name="T21" fmla="*/ 0 w 37"/>
                    <a:gd name="T22" fmla="*/ 0 h 16"/>
                    <a:gd name="T23" fmla="*/ 37 w 3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6">
                      <a:moveTo>
                        <a:pt x="0" y="16"/>
                      </a:moveTo>
                      <a:lnTo>
                        <a:pt x="0" y="0"/>
                      </a:lnTo>
                      <a:lnTo>
                        <a:pt x="20" y="0"/>
                      </a:lnTo>
                      <a:lnTo>
                        <a:pt x="20" y="16"/>
                      </a:lnTo>
                      <a:lnTo>
                        <a:pt x="37" y="16"/>
                      </a:lnTo>
                      <a:lnTo>
                        <a:pt x="20" y="16"/>
                      </a:lnTo>
                      <a:lnTo>
                        <a:pt x="0" y="16"/>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5" name="Freeform 351">
                  <a:extLst>
                    <a:ext uri="{FF2B5EF4-FFF2-40B4-BE49-F238E27FC236}">
                      <a16:creationId xmlns:a16="http://schemas.microsoft.com/office/drawing/2014/main" id="{2ECFAAFA-97E1-9844-8691-E338A1667240}"/>
                    </a:ext>
                  </a:extLst>
                </p:cNvPr>
                <p:cNvSpPr>
                  <a:spLocks/>
                </p:cNvSpPr>
                <p:nvPr/>
              </p:nvSpPr>
              <p:spPr bwMode="gray">
                <a:xfrm>
                  <a:off x="1179" y="1089"/>
                  <a:ext cx="21" cy="10"/>
                </a:xfrm>
                <a:custGeom>
                  <a:avLst/>
                  <a:gdLst>
                    <a:gd name="T0" fmla="*/ 37 w 37"/>
                    <a:gd name="T1" fmla="*/ 0 h 19"/>
                    <a:gd name="T2" fmla="*/ 37 w 37"/>
                    <a:gd name="T3" fmla="*/ 19 h 19"/>
                    <a:gd name="T4" fmla="*/ 18 w 37"/>
                    <a:gd name="T5" fmla="*/ 19 h 19"/>
                    <a:gd name="T6" fmla="*/ 0 w 37"/>
                    <a:gd name="T7" fmla="*/ 0 h 19"/>
                    <a:gd name="T8" fmla="*/ 18 w 37"/>
                    <a:gd name="T9" fmla="*/ 0 h 19"/>
                    <a:gd name="T10" fmla="*/ 37 w 37"/>
                    <a:gd name="T11" fmla="*/ 0 h 19"/>
                    <a:gd name="T12" fmla="*/ 0 60000 65536"/>
                    <a:gd name="T13" fmla="*/ 0 60000 65536"/>
                    <a:gd name="T14" fmla="*/ 0 60000 65536"/>
                    <a:gd name="T15" fmla="*/ 0 60000 65536"/>
                    <a:gd name="T16" fmla="*/ 0 60000 65536"/>
                    <a:gd name="T17" fmla="*/ 0 60000 65536"/>
                    <a:gd name="T18" fmla="*/ 0 w 37"/>
                    <a:gd name="T19" fmla="*/ 0 h 19"/>
                    <a:gd name="T20" fmla="*/ 37 w 3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7" h="19">
                      <a:moveTo>
                        <a:pt x="37" y="0"/>
                      </a:moveTo>
                      <a:lnTo>
                        <a:pt x="37" y="19"/>
                      </a:lnTo>
                      <a:lnTo>
                        <a:pt x="18" y="19"/>
                      </a:lnTo>
                      <a:lnTo>
                        <a:pt x="0" y="0"/>
                      </a:lnTo>
                      <a:lnTo>
                        <a:pt x="18" y="0"/>
                      </a:lnTo>
                      <a:lnTo>
                        <a:pt x="37"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6" name="Freeform 352">
                  <a:extLst>
                    <a:ext uri="{FF2B5EF4-FFF2-40B4-BE49-F238E27FC236}">
                      <a16:creationId xmlns:a16="http://schemas.microsoft.com/office/drawing/2014/main" id="{D0E28308-3114-2A40-8B4A-801FE9A9E055}"/>
                    </a:ext>
                  </a:extLst>
                </p:cNvPr>
                <p:cNvSpPr>
                  <a:spLocks/>
                </p:cNvSpPr>
                <p:nvPr/>
              </p:nvSpPr>
              <p:spPr bwMode="gray">
                <a:xfrm>
                  <a:off x="1093" y="1109"/>
                  <a:ext cx="98" cy="57"/>
                </a:xfrm>
                <a:custGeom>
                  <a:avLst/>
                  <a:gdLst>
                    <a:gd name="T0" fmla="*/ 127 w 179"/>
                    <a:gd name="T1" fmla="*/ 84 h 102"/>
                    <a:gd name="T2" fmla="*/ 90 w 179"/>
                    <a:gd name="T3" fmla="*/ 67 h 102"/>
                    <a:gd name="T4" fmla="*/ 73 w 179"/>
                    <a:gd name="T5" fmla="*/ 67 h 102"/>
                    <a:gd name="T6" fmla="*/ 56 w 179"/>
                    <a:gd name="T7" fmla="*/ 67 h 102"/>
                    <a:gd name="T8" fmla="*/ 39 w 179"/>
                    <a:gd name="T9" fmla="*/ 67 h 102"/>
                    <a:gd name="T10" fmla="*/ 19 w 179"/>
                    <a:gd name="T11" fmla="*/ 67 h 102"/>
                    <a:gd name="T12" fmla="*/ 19 w 179"/>
                    <a:gd name="T13" fmla="*/ 50 h 102"/>
                    <a:gd name="T14" fmla="*/ 39 w 179"/>
                    <a:gd name="T15" fmla="*/ 50 h 102"/>
                    <a:gd name="T16" fmla="*/ 19 w 179"/>
                    <a:gd name="T17" fmla="*/ 50 h 102"/>
                    <a:gd name="T18" fmla="*/ 19 w 179"/>
                    <a:gd name="T19" fmla="*/ 33 h 102"/>
                    <a:gd name="T20" fmla="*/ 0 w 179"/>
                    <a:gd name="T21" fmla="*/ 33 h 102"/>
                    <a:gd name="T22" fmla="*/ 0 w 179"/>
                    <a:gd name="T23" fmla="*/ 15 h 102"/>
                    <a:gd name="T24" fmla="*/ 19 w 179"/>
                    <a:gd name="T25" fmla="*/ 15 h 102"/>
                    <a:gd name="T26" fmla="*/ 19 w 179"/>
                    <a:gd name="T27" fmla="*/ 0 h 102"/>
                    <a:gd name="T28" fmla="*/ 39 w 179"/>
                    <a:gd name="T29" fmla="*/ 15 h 102"/>
                    <a:gd name="T30" fmla="*/ 56 w 179"/>
                    <a:gd name="T31" fmla="*/ 15 h 102"/>
                    <a:gd name="T32" fmla="*/ 73 w 179"/>
                    <a:gd name="T33" fmla="*/ 33 h 102"/>
                    <a:gd name="T34" fmla="*/ 73 w 179"/>
                    <a:gd name="T35" fmla="*/ 15 h 102"/>
                    <a:gd name="T36" fmla="*/ 90 w 179"/>
                    <a:gd name="T37" fmla="*/ 15 h 102"/>
                    <a:gd name="T38" fmla="*/ 108 w 179"/>
                    <a:gd name="T39" fmla="*/ 33 h 102"/>
                    <a:gd name="T40" fmla="*/ 108 w 179"/>
                    <a:gd name="T41" fmla="*/ 50 h 102"/>
                    <a:gd name="T42" fmla="*/ 127 w 179"/>
                    <a:gd name="T43" fmla="*/ 50 h 102"/>
                    <a:gd name="T44" fmla="*/ 127 w 179"/>
                    <a:gd name="T45" fmla="*/ 33 h 102"/>
                    <a:gd name="T46" fmla="*/ 144 w 179"/>
                    <a:gd name="T47" fmla="*/ 33 h 102"/>
                    <a:gd name="T48" fmla="*/ 144 w 179"/>
                    <a:gd name="T49" fmla="*/ 50 h 102"/>
                    <a:gd name="T50" fmla="*/ 161 w 179"/>
                    <a:gd name="T51" fmla="*/ 50 h 102"/>
                    <a:gd name="T52" fmla="*/ 144 w 179"/>
                    <a:gd name="T53" fmla="*/ 50 h 102"/>
                    <a:gd name="T54" fmla="*/ 161 w 179"/>
                    <a:gd name="T55" fmla="*/ 67 h 102"/>
                    <a:gd name="T56" fmla="*/ 179 w 179"/>
                    <a:gd name="T57" fmla="*/ 84 h 102"/>
                    <a:gd name="T58" fmla="*/ 179 w 179"/>
                    <a:gd name="T59" fmla="*/ 102 h 102"/>
                    <a:gd name="T60" fmla="*/ 161 w 179"/>
                    <a:gd name="T61" fmla="*/ 102 h 102"/>
                    <a:gd name="T62" fmla="*/ 144 w 179"/>
                    <a:gd name="T63" fmla="*/ 102 h 102"/>
                    <a:gd name="T64" fmla="*/ 144 w 179"/>
                    <a:gd name="T65" fmla="*/ 84 h 102"/>
                    <a:gd name="T66" fmla="*/ 127 w 179"/>
                    <a:gd name="T67" fmla="*/ 84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9"/>
                    <a:gd name="T103" fmla="*/ 0 h 102"/>
                    <a:gd name="T104" fmla="*/ 179 w 179"/>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9" h="102">
                      <a:moveTo>
                        <a:pt x="127" y="84"/>
                      </a:moveTo>
                      <a:lnTo>
                        <a:pt x="90" y="67"/>
                      </a:lnTo>
                      <a:lnTo>
                        <a:pt x="73" y="67"/>
                      </a:lnTo>
                      <a:lnTo>
                        <a:pt x="56" y="67"/>
                      </a:lnTo>
                      <a:lnTo>
                        <a:pt x="39" y="67"/>
                      </a:lnTo>
                      <a:lnTo>
                        <a:pt x="19" y="67"/>
                      </a:lnTo>
                      <a:lnTo>
                        <a:pt x="19" y="50"/>
                      </a:lnTo>
                      <a:lnTo>
                        <a:pt x="39" y="50"/>
                      </a:lnTo>
                      <a:lnTo>
                        <a:pt x="19" y="50"/>
                      </a:lnTo>
                      <a:lnTo>
                        <a:pt x="19" y="33"/>
                      </a:lnTo>
                      <a:lnTo>
                        <a:pt x="0" y="33"/>
                      </a:lnTo>
                      <a:lnTo>
                        <a:pt x="0" y="15"/>
                      </a:lnTo>
                      <a:lnTo>
                        <a:pt x="19" y="15"/>
                      </a:lnTo>
                      <a:lnTo>
                        <a:pt x="19" y="0"/>
                      </a:lnTo>
                      <a:lnTo>
                        <a:pt x="39" y="15"/>
                      </a:lnTo>
                      <a:lnTo>
                        <a:pt x="56" y="15"/>
                      </a:lnTo>
                      <a:lnTo>
                        <a:pt x="73" y="33"/>
                      </a:lnTo>
                      <a:lnTo>
                        <a:pt x="73" y="15"/>
                      </a:lnTo>
                      <a:lnTo>
                        <a:pt x="90" y="15"/>
                      </a:lnTo>
                      <a:lnTo>
                        <a:pt x="108" y="33"/>
                      </a:lnTo>
                      <a:lnTo>
                        <a:pt x="108" y="50"/>
                      </a:lnTo>
                      <a:lnTo>
                        <a:pt x="127" y="50"/>
                      </a:lnTo>
                      <a:lnTo>
                        <a:pt x="127" y="33"/>
                      </a:lnTo>
                      <a:lnTo>
                        <a:pt x="144" y="33"/>
                      </a:lnTo>
                      <a:lnTo>
                        <a:pt x="144" y="50"/>
                      </a:lnTo>
                      <a:lnTo>
                        <a:pt x="161" y="50"/>
                      </a:lnTo>
                      <a:lnTo>
                        <a:pt x="144" y="50"/>
                      </a:lnTo>
                      <a:lnTo>
                        <a:pt x="161" y="67"/>
                      </a:lnTo>
                      <a:lnTo>
                        <a:pt x="179" y="84"/>
                      </a:lnTo>
                      <a:lnTo>
                        <a:pt x="179" y="102"/>
                      </a:lnTo>
                      <a:lnTo>
                        <a:pt x="161" y="102"/>
                      </a:lnTo>
                      <a:lnTo>
                        <a:pt x="144" y="102"/>
                      </a:lnTo>
                      <a:lnTo>
                        <a:pt x="144" y="84"/>
                      </a:lnTo>
                      <a:lnTo>
                        <a:pt x="127" y="84"/>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7" name="Freeform 353">
                  <a:extLst>
                    <a:ext uri="{FF2B5EF4-FFF2-40B4-BE49-F238E27FC236}">
                      <a16:creationId xmlns:a16="http://schemas.microsoft.com/office/drawing/2014/main" id="{238A01A3-4963-724B-9598-EBE5F565ADEB}"/>
                    </a:ext>
                  </a:extLst>
                </p:cNvPr>
                <p:cNvSpPr>
                  <a:spLocks/>
                </p:cNvSpPr>
                <p:nvPr/>
              </p:nvSpPr>
              <p:spPr bwMode="gray">
                <a:xfrm>
                  <a:off x="1228" y="1185"/>
                  <a:ext cx="262" cy="74"/>
                </a:xfrm>
                <a:custGeom>
                  <a:avLst/>
                  <a:gdLst>
                    <a:gd name="T0" fmla="*/ 457 w 476"/>
                    <a:gd name="T1" fmla="*/ 104 h 136"/>
                    <a:gd name="T2" fmla="*/ 457 w 476"/>
                    <a:gd name="T3" fmla="*/ 119 h 136"/>
                    <a:gd name="T4" fmla="*/ 476 w 476"/>
                    <a:gd name="T5" fmla="*/ 119 h 136"/>
                    <a:gd name="T6" fmla="*/ 457 w 476"/>
                    <a:gd name="T7" fmla="*/ 136 h 136"/>
                    <a:gd name="T8" fmla="*/ 422 w 476"/>
                    <a:gd name="T9" fmla="*/ 136 h 136"/>
                    <a:gd name="T10" fmla="*/ 388 w 476"/>
                    <a:gd name="T11" fmla="*/ 136 h 136"/>
                    <a:gd name="T12" fmla="*/ 370 w 476"/>
                    <a:gd name="T13" fmla="*/ 136 h 136"/>
                    <a:gd name="T14" fmla="*/ 353 w 476"/>
                    <a:gd name="T15" fmla="*/ 136 h 136"/>
                    <a:gd name="T16" fmla="*/ 317 w 476"/>
                    <a:gd name="T17" fmla="*/ 136 h 136"/>
                    <a:gd name="T18" fmla="*/ 282 w 476"/>
                    <a:gd name="T19" fmla="*/ 136 h 136"/>
                    <a:gd name="T20" fmla="*/ 265 w 476"/>
                    <a:gd name="T21" fmla="*/ 136 h 136"/>
                    <a:gd name="T22" fmla="*/ 247 w 476"/>
                    <a:gd name="T23" fmla="*/ 136 h 136"/>
                    <a:gd name="T24" fmla="*/ 228 w 476"/>
                    <a:gd name="T25" fmla="*/ 136 h 136"/>
                    <a:gd name="T26" fmla="*/ 211 w 476"/>
                    <a:gd name="T27" fmla="*/ 136 h 136"/>
                    <a:gd name="T28" fmla="*/ 192 w 476"/>
                    <a:gd name="T29" fmla="*/ 136 h 136"/>
                    <a:gd name="T30" fmla="*/ 157 w 476"/>
                    <a:gd name="T31" fmla="*/ 136 h 136"/>
                    <a:gd name="T32" fmla="*/ 123 w 476"/>
                    <a:gd name="T33" fmla="*/ 119 h 136"/>
                    <a:gd name="T34" fmla="*/ 105 w 476"/>
                    <a:gd name="T35" fmla="*/ 104 h 136"/>
                    <a:gd name="T36" fmla="*/ 123 w 476"/>
                    <a:gd name="T37" fmla="*/ 104 h 136"/>
                    <a:gd name="T38" fmla="*/ 123 w 476"/>
                    <a:gd name="T39" fmla="*/ 87 h 136"/>
                    <a:gd name="T40" fmla="*/ 105 w 476"/>
                    <a:gd name="T41" fmla="*/ 87 h 136"/>
                    <a:gd name="T42" fmla="*/ 86 w 476"/>
                    <a:gd name="T43" fmla="*/ 52 h 136"/>
                    <a:gd name="T44" fmla="*/ 86 w 476"/>
                    <a:gd name="T45" fmla="*/ 35 h 136"/>
                    <a:gd name="T46" fmla="*/ 69 w 476"/>
                    <a:gd name="T47" fmla="*/ 52 h 136"/>
                    <a:gd name="T48" fmla="*/ 34 w 476"/>
                    <a:gd name="T49" fmla="*/ 35 h 136"/>
                    <a:gd name="T50" fmla="*/ 17 w 476"/>
                    <a:gd name="T51" fmla="*/ 17 h 136"/>
                    <a:gd name="T52" fmla="*/ 0 w 476"/>
                    <a:gd name="T53" fmla="*/ 17 h 136"/>
                    <a:gd name="T54" fmla="*/ 17 w 476"/>
                    <a:gd name="T55" fmla="*/ 17 h 136"/>
                    <a:gd name="T56" fmla="*/ 17 w 476"/>
                    <a:gd name="T57" fmla="*/ 0 h 136"/>
                    <a:gd name="T58" fmla="*/ 69 w 476"/>
                    <a:gd name="T59" fmla="*/ 17 h 136"/>
                    <a:gd name="T60" fmla="*/ 105 w 476"/>
                    <a:gd name="T61" fmla="*/ 35 h 136"/>
                    <a:gd name="T62" fmla="*/ 123 w 476"/>
                    <a:gd name="T63" fmla="*/ 35 h 136"/>
                    <a:gd name="T64" fmla="*/ 123 w 476"/>
                    <a:gd name="T65" fmla="*/ 17 h 136"/>
                    <a:gd name="T66" fmla="*/ 140 w 476"/>
                    <a:gd name="T67" fmla="*/ 17 h 136"/>
                    <a:gd name="T68" fmla="*/ 140 w 476"/>
                    <a:gd name="T69" fmla="*/ 35 h 136"/>
                    <a:gd name="T70" fmla="*/ 174 w 476"/>
                    <a:gd name="T71" fmla="*/ 52 h 136"/>
                    <a:gd name="T72" fmla="*/ 192 w 476"/>
                    <a:gd name="T73" fmla="*/ 52 h 136"/>
                    <a:gd name="T74" fmla="*/ 157 w 476"/>
                    <a:gd name="T75" fmla="*/ 52 h 136"/>
                    <a:gd name="T76" fmla="*/ 140 w 476"/>
                    <a:gd name="T77" fmla="*/ 52 h 136"/>
                    <a:gd name="T78" fmla="*/ 157 w 476"/>
                    <a:gd name="T79" fmla="*/ 87 h 136"/>
                    <a:gd name="T80" fmla="*/ 174 w 476"/>
                    <a:gd name="T81" fmla="*/ 87 h 136"/>
                    <a:gd name="T82" fmla="*/ 192 w 476"/>
                    <a:gd name="T83" fmla="*/ 87 h 136"/>
                    <a:gd name="T84" fmla="*/ 228 w 476"/>
                    <a:gd name="T85" fmla="*/ 87 h 136"/>
                    <a:gd name="T86" fmla="*/ 247 w 476"/>
                    <a:gd name="T87" fmla="*/ 104 h 136"/>
                    <a:gd name="T88" fmla="*/ 265 w 476"/>
                    <a:gd name="T89" fmla="*/ 104 h 136"/>
                    <a:gd name="T90" fmla="*/ 299 w 476"/>
                    <a:gd name="T91" fmla="*/ 87 h 136"/>
                    <a:gd name="T92" fmla="*/ 353 w 476"/>
                    <a:gd name="T93" fmla="*/ 87 h 136"/>
                    <a:gd name="T94" fmla="*/ 388 w 476"/>
                    <a:gd name="T95" fmla="*/ 87 h 136"/>
                    <a:gd name="T96" fmla="*/ 422 w 476"/>
                    <a:gd name="T97" fmla="*/ 87 h 136"/>
                    <a:gd name="T98" fmla="*/ 439 w 476"/>
                    <a:gd name="T99" fmla="*/ 87 h 136"/>
                    <a:gd name="T100" fmla="*/ 476 w 476"/>
                    <a:gd name="T101" fmla="*/ 104 h 136"/>
                    <a:gd name="T102" fmla="*/ 457 w 476"/>
                    <a:gd name="T103" fmla="*/ 104 h 1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6"/>
                    <a:gd name="T157" fmla="*/ 0 h 136"/>
                    <a:gd name="T158" fmla="*/ 476 w 476"/>
                    <a:gd name="T159" fmla="*/ 136 h 1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6" h="136">
                      <a:moveTo>
                        <a:pt x="457" y="104"/>
                      </a:moveTo>
                      <a:lnTo>
                        <a:pt x="457" y="119"/>
                      </a:lnTo>
                      <a:lnTo>
                        <a:pt x="476" y="119"/>
                      </a:lnTo>
                      <a:lnTo>
                        <a:pt x="457" y="136"/>
                      </a:lnTo>
                      <a:lnTo>
                        <a:pt x="422" y="136"/>
                      </a:lnTo>
                      <a:lnTo>
                        <a:pt x="388" y="136"/>
                      </a:lnTo>
                      <a:lnTo>
                        <a:pt x="370" y="136"/>
                      </a:lnTo>
                      <a:lnTo>
                        <a:pt x="353" y="136"/>
                      </a:lnTo>
                      <a:lnTo>
                        <a:pt x="317" y="136"/>
                      </a:lnTo>
                      <a:lnTo>
                        <a:pt x="282" y="136"/>
                      </a:lnTo>
                      <a:lnTo>
                        <a:pt x="265" y="136"/>
                      </a:lnTo>
                      <a:lnTo>
                        <a:pt x="247" y="136"/>
                      </a:lnTo>
                      <a:lnTo>
                        <a:pt x="228" y="136"/>
                      </a:lnTo>
                      <a:lnTo>
                        <a:pt x="211" y="136"/>
                      </a:lnTo>
                      <a:lnTo>
                        <a:pt x="192" y="136"/>
                      </a:lnTo>
                      <a:lnTo>
                        <a:pt x="157" y="136"/>
                      </a:lnTo>
                      <a:lnTo>
                        <a:pt x="123" y="119"/>
                      </a:lnTo>
                      <a:lnTo>
                        <a:pt x="105" y="104"/>
                      </a:lnTo>
                      <a:lnTo>
                        <a:pt x="123" y="104"/>
                      </a:lnTo>
                      <a:lnTo>
                        <a:pt x="123" y="87"/>
                      </a:lnTo>
                      <a:lnTo>
                        <a:pt x="105" y="87"/>
                      </a:lnTo>
                      <a:lnTo>
                        <a:pt x="86" y="52"/>
                      </a:lnTo>
                      <a:lnTo>
                        <a:pt x="86" y="35"/>
                      </a:lnTo>
                      <a:lnTo>
                        <a:pt x="69" y="52"/>
                      </a:lnTo>
                      <a:lnTo>
                        <a:pt x="34" y="35"/>
                      </a:lnTo>
                      <a:lnTo>
                        <a:pt x="17" y="17"/>
                      </a:lnTo>
                      <a:lnTo>
                        <a:pt x="0" y="17"/>
                      </a:lnTo>
                      <a:lnTo>
                        <a:pt x="17" y="17"/>
                      </a:lnTo>
                      <a:lnTo>
                        <a:pt x="17" y="0"/>
                      </a:lnTo>
                      <a:lnTo>
                        <a:pt x="69" y="17"/>
                      </a:lnTo>
                      <a:lnTo>
                        <a:pt x="105" y="35"/>
                      </a:lnTo>
                      <a:lnTo>
                        <a:pt x="123" y="35"/>
                      </a:lnTo>
                      <a:lnTo>
                        <a:pt x="123" y="17"/>
                      </a:lnTo>
                      <a:lnTo>
                        <a:pt x="140" y="17"/>
                      </a:lnTo>
                      <a:lnTo>
                        <a:pt x="140" y="35"/>
                      </a:lnTo>
                      <a:lnTo>
                        <a:pt x="174" y="52"/>
                      </a:lnTo>
                      <a:lnTo>
                        <a:pt x="192" y="52"/>
                      </a:lnTo>
                      <a:lnTo>
                        <a:pt x="157" y="52"/>
                      </a:lnTo>
                      <a:lnTo>
                        <a:pt x="140" y="52"/>
                      </a:lnTo>
                      <a:lnTo>
                        <a:pt x="157" y="87"/>
                      </a:lnTo>
                      <a:lnTo>
                        <a:pt x="174" y="87"/>
                      </a:lnTo>
                      <a:lnTo>
                        <a:pt x="192" y="87"/>
                      </a:lnTo>
                      <a:lnTo>
                        <a:pt x="228" y="87"/>
                      </a:lnTo>
                      <a:lnTo>
                        <a:pt x="247" y="104"/>
                      </a:lnTo>
                      <a:lnTo>
                        <a:pt x="265" y="104"/>
                      </a:lnTo>
                      <a:lnTo>
                        <a:pt x="299" y="87"/>
                      </a:lnTo>
                      <a:lnTo>
                        <a:pt x="353" y="87"/>
                      </a:lnTo>
                      <a:lnTo>
                        <a:pt x="388" y="87"/>
                      </a:lnTo>
                      <a:lnTo>
                        <a:pt x="422" y="87"/>
                      </a:lnTo>
                      <a:lnTo>
                        <a:pt x="439" y="87"/>
                      </a:lnTo>
                      <a:lnTo>
                        <a:pt x="476" y="104"/>
                      </a:lnTo>
                      <a:lnTo>
                        <a:pt x="457" y="104"/>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 name="Freeform 354">
                  <a:extLst>
                    <a:ext uri="{FF2B5EF4-FFF2-40B4-BE49-F238E27FC236}">
                      <a16:creationId xmlns:a16="http://schemas.microsoft.com/office/drawing/2014/main" id="{C9AA7C7D-EDF0-004C-844B-411BCA093EF1}"/>
                    </a:ext>
                  </a:extLst>
                </p:cNvPr>
                <p:cNvSpPr>
                  <a:spLocks/>
                </p:cNvSpPr>
                <p:nvPr/>
              </p:nvSpPr>
              <p:spPr bwMode="gray">
                <a:xfrm>
                  <a:off x="1228" y="1231"/>
                  <a:ext cx="47" cy="28"/>
                </a:xfrm>
                <a:custGeom>
                  <a:avLst/>
                  <a:gdLst>
                    <a:gd name="T0" fmla="*/ 17 w 86"/>
                    <a:gd name="T1" fmla="*/ 17 h 51"/>
                    <a:gd name="T2" fmla="*/ 17 w 86"/>
                    <a:gd name="T3" fmla="*/ 0 h 51"/>
                    <a:gd name="T4" fmla="*/ 52 w 86"/>
                    <a:gd name="T5" fmla="*/ 0 h 51"/>
                    <a:gd name="T6" fmla="*/ 69 w 86"/>
                    <a:gd name="T7" fmla="*/ 0 h 51"/>
                    <a:gd name="T8" fmla="*/ 69 w 86"/>
                    <a:gd name="T9" fmla="*/ 17 h 51"/>
                    <a:gd name="T10" fmla="*/ 86 w 86"/>
                    <a:gd name="T11" fmla="*/ 34 h 51"/>
                    <a:gd name="T12" fmla="*/ 69 w 86"/>
                    <a:gd name="T13" fmla="*/ 51 h 51"/>
                    <a:gd name="T14" fmla="*/ 52 w 86"/>
                    <a:gd name="T15" fmla="*/ 51 h 51"/>
                    <a:gd name="T16" fmla="*/ 17 w 86"/>
                    <a:gd name="T17" fmla="*/ 34 h 51"/>
                    <a:gd name="T18" fmla="*/ 0 w 86"/>
                    <a:gd name="T19" fmla="*/ 34 h 51"/>
                    <a:gd name="T20" fmla="*/ 17 w 86"/>
                    <a:gd name="T21" fmla="*/ 1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1"/>
                    <a:gd name="T35" fmla="*/ 86 w 86"/>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1">
                      <a:moveTo>
                        <a:pt x="17" y="17"/>
                      </a:moveTo>
                      <a:lnTo>
                        <a:pt x="17" y="0"/>
                      </a:lnTo>
                      <a:lnTo>
                        <a:pt x="52" y="0"/>
                      </a:lnTo>
                      <a:lnTo>
                        <a:pt x="69" y="0"/>
                      </a:lnTo>
                      <a:lnTo>
                        <a:pt x="69" y="17"/>
                      </a:lnTo>
                      <a:lnTo>
                        <a:pt x="86" y="34"/>
                      </a:lnTo>
                      <a:lnTo>
                        <a:pt x="69" y="51"/>
                      </a:lnTo>
                      <a:lnTo>
                        <a:pt x="52" y="51"/>
                      </a:lnTo>
                      <a:lnTo>
                        <a:pt x="17" y="34"/>
                      </a:lnTo>
                      <a:lnTo>
                        <a:pt x="0" y="34"/>
                      </a:lnTo>
                      <a:lnTo>
                        <a:pt x="17" y="17"/>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9" name="Freeform 355">
                  <a:extLst>
                    <a:ext uri="{FF2B5EF4-FFF2-40B4-BE49-F238E27FC236}">
                      <a16:creationId xmlns:a16="http://schemas.microsoft.com/office/drawing/2014/main" id="{FE1CE9EE-F35E-2B49-80B4-F4C8AFE85639}"/>
                    </a:ext>
                  </a:extLst>
                </p:cNvPr>
                <p:cNvSpPr>
                  <a:spLocks/>
                </p:cNvSpPr>
                <p:nvPr/>
              </p:nvSpPr>
              <p:spPr bwMode="gray">
                <a:xfrm>
                  <a:off x="1237" y="1166"/>
                  <a:ext cx="38" cy="8"/>
                </a:xfrm>
                <a:custGeom>
                  <a:avLst/>
                  <a:gdLst>
                    <a:gd name="T0" fmla="*/ 54 w 71"/>
                    <a:gd name="T1" fmla="*/ 0 h 17"/>
                    <a:gd name="T2" fmla="*/ 71 w 71"/>
                    <a:gd name="T3" fmla="*/ 0 h 17"/>
                    <a:gd name="T4" fmla="*/ 71 w 71"/>
                    <a:gd name="T5" fmla="*/ 17 h 17"/>
                    <a:gd name="T6" fmla="*/ 54 w 71"/>
                    <a:gd name="T7" fmla="*/ 17 h 17"/>
                    <a:gd name="T8" fmla="*/ 37 w 71"/>
                    <a:gd name="T9" fmla="*/ 17 h 17"/>
                    <a:gd name="T10" fmla="*/ 0 w 71"/>
                    <a:gd name="T11" fmla="*/ 0 h 17"/>
                    <a:gd name="T12" fmla="*/ 37 w 71"/>
                    <a:gd name="T13" fmla="*/ 0 h 17"/>
                    <a:gd name="T14" fmla="*/ 54 w 71"/>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7"/>
                    <a:gd name="T26" fmla="*/ 71 w 7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7">
                      <a:moveTo>
                        <a:pt x="54" y="0"/>
                      </a:moveTo>
                      <a:lnTo>
                        <a:pt x="71" y="0"/>
                      </a:lnTo>
                      <a:lnTo>
                        <a:pt x="71" y="17"/>
                      </a:lnTo>
                      <a:lnTo>
                        <a:pt x="54" y="17"/>
                      </a:lnTo>
                      <a:lnTo>
                        <a:pt x="37" y="17"/>
                      </a:lnTo>
                      <a:lnTo>
                        <a:pt x="0" y="0"/>
                      </a:lnTo>
                      <a:lnTo>
                        <a:pt x="37" y="0"/>
                      </a:lnTo>
                      <a:lnTo>
                        <a:pt x="54"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0" name="Freeform 356">
                  <a:extLst>
                    <a:ext uri="{FF2B5EF4-FFF2-40B4-BE49-F238E27FC236}">
                      <a16:creationId xmlns:a16="http://schemas.microsoft.com/office/drawing/2014/main" id="{427E9F1C-4D0F-A04A-8D04-4C90E45E2516}"/>
                    </a:ext>
                  </a:extLst>
                </p:cNvPr>
                <p:cNvSpPr>
                  <a:spLocks/>
                </p:cNvSpPr>
                <p:nvPr/>
              </p:nvSpPr>
              <p:spPr bwMode="gray">
                <a:xfrm>
                  <a:off x="1203" y="1126"/>
                  <a:ext cx="57" cy="40"/>
                </a:xfrm>
                <a:custGeom>
                  <a:avLst/>
                  <a:gdLst>
                    <a:gd name="T0" fmla="*/ 34 w 104"/>
                    <a:gd name="T1" fmla="*/ 69 h 69"/>
                    <a:gd name="T2" fmla="*/ 34 w 104"/>
                    <a:gd name="T3" fmla="*/ 51 h 69"/>
                    <a:gd name="T4" fmla="*/ 17 w 104"/>
                    <a:gd name="T5" fmla="*/ 34 h 69"/>
                    <a:gd name="T6" fmla="*/ 0 w 104"/>
                    <a:gd name="T7" fmla="*/ 17 h 69"/>
                    <a:gd name="T8" fmla="*/ 17 w 104"/>
                    <a:gd name="T9" fmla="*/ 0 h 69"/>
                    <a:gd name="T10" fmla="*/ 34 w 104"/>
                    <a:gd name="T11" fmla="*/ 0 h 69"/>
                    <a:gd name="T12" fmla="*/ 34 w 104"/>
                    <a:gd name="T13" fmla="*/ 17 h 69"/>
                    <a:gd name="T14" fmla="*/ 52 w 104"/>
                    <a:gd name="T15" fmla="*/ 17 h 69"/>
                    <a:gd name="T16" fmla="*/ 69 w 104"/>
                    <a:gd name="T17" fmla="*/ 17 h 69"/>
                    <a:gd name="T18" fmla="*/ 86 w 104"/>
                    <a:gd name="T19" fmla="*/ 17 h 69"/>
                    <a:gd name="T20" fmla="*/ 104 w 104"/>
                    <a:gd name="T21" fmla="*/ 34 h 69"/>
                    <a:gd name="T22" fmla="*/ 86 w 104"/>
                    <a:gd name="T23" fmla="*/ 34 h 69"/>
                    <a:gd name="T24" fmla="*/ 86 w 104"/>
                    <a:gd name="T25" fmla="*/ 51 h 69"/>
                    <a:gd name="T26" fmla="*/ 104 w 104"/>
                    <a:gd name="T27" fmla="*/ 69 h 69"/>
                    <a:gd name="T28" fmla="*/ 69 w 104"/>
                    <a:gd name="T29" fmla="*/ 69 h 69"/>
                    <a:gd name="T30" fmla="*/ 34 w 104"/>
                    <a:gd name="T31" fmla="*/ 69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69"/>
                    <a:gd name="T50" fmla="*/ 104 w 104"/>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69">
                      <a:moveTo>
                        <a:pt x="34" y="69"/>
                      </a:moveTo>
                      <a:lnTo>
                        <a:pt x="34" y="51"/>
                      </a:lnTo>
                      <a:lnTo>
                        <a:pt x="17" y="34"/>
                      </a:lnTo>
                      <a:lnTo>
                        <a:pt x="0" y="17"/>
                      </a:lnTo>
                      <a:lnTo>
                        <a:pt x="17" y="0"/>
                      </a:lnTo>
                      <a:lnTo>
                        <a:pt x="34" y="0"/>
                      </a:lnTo>
                      <a:lnTo>
                        <a:pt x="34" y="17"/>
                      </a:lnTo>
                      <a:lnTo>
                        <a:pt x="52" y="17"/>
                      </a:lnTo>
                      <a:lnTo>
                        <a:pt x="69" y="17"/>
                      </a:lnTo>
                      <a:lnTo>
                        <a:pt x="86" y="17"/>
                      </a:lnTo>
                      <a:lnTo>
                        <a:pt x="104" y="34"/>
                      </a:lnTo>
                      <a:lnTo>
                        <a:pt x="86" y="34"/>
                      </a:lnTo>
                      <a:lnTo>
                        <a:pt x="86" y="51"/>
                      </a:lnTo>
                      <a:lnTo>
                        <a:pt x="104" y="69"/>
                      </a:lnTo>
                      <a:lnTo>
                        <a:pt x="69" y="69"/>
                      </a:lnTo>
                      <a:lnTo>
                        <a:pt x="34" y="69"/>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1" name="Freeform 357">
                  <a:extLst>
                    <a:ext uri="{FF2B5EF4-FFF2-40B4-BE49-F238E27FC236}">
                      <a16:creationId xmlns:a16="http://schemas.microsoft.com/office/drawing/2014/main" id="{022D14BA-6E87-4645-A944-2750F4B2E631}"/>
                    </a:ext>
                  </a:extLst>
                </p:cNvPr>
                <p:cNvSpPr>
                  <a:spLocks/>
                </p:cNvSpPr>
                <p:nvPr/>
              </p:nvSpPr>
              <p:spPr bwMode="gray">
                <a:xfrm>
                  <a:off x="1237" y="1042"/>
                  <a:ext cx="156" cy="114"/>
                </a:xfrm>
                <a:custGeom>
                  <a:avLst/>
                  <a:gdLst>
                    <a:gd name="T0" fmla="*/ 213 w 284"/>
                    <a:gd name="T1" fmla="*/ 88 h 209"/>
                    <a:gd name="T2" fmla="*/ 230 w 284"/>
                    <a:gd name="T3" fmla="*/ 71 h 209"/>
                    <a:gd name="T4" fmla="*/ 230 w 284"/>
                    <a:gd name="T5" fmla="*/ 106 h 209"/>
                    <a:gd name="T6" fmla="*/ 267 w 284"/>
                    <a:gd name="T7" fmla="*/ 106 h 209"/>
                    <a:gd name="T8" fmla="*/ 284 w 284"/>
                    <a:gd name="T9" fmla="*/ 138 h 209"/>
                    <a:gd name="T10" fmla="*/ 230 w 284"/>
                    <a:gd name="T11" fmla="*/ 173 h 209"/>
                    <a:gd name="T12" fmla="*/ 213 w 284"/>
                    <a:gd name="T13" fmla="*/ 156 h 209"/>
                    <a:gd name="T14" fmla="*/ 196 w 284"/>
                    <a:gd name="T15" fmla="*/ 173 h 209"/>
                    <a:gd name="T16" fmla="*/ 213 w 284"/>
                    <a:gd name="T17" fmla="*/ 190 h 209"/>
                    <a:gd name="T18" fmla="*/ 196 w 284"/>
                    <a:gd name="T19" fmla="*/ 209 h 209"/>
                    <a:gd name="T20" fmla="*/ 177 w 284"/>
                    <a:gd name="T21" fmla="*/ 173 h 209"/>
                    <a:gd name="T22" fmla="*/ 159 w 284"/>
                    <a:gd name="T23" fmla="*/ 209 h 209"/>
                    <a:gd name="T24" fmla="*/ 123 w 284"/>
                    <a:gd name="T25" fmla="*/ 209 h 209"/>
                    <a:gd name="T26" fmla="*/ 106 w 284"/>
                    <a:gd name="T27" fmla="*/ 173 h 209"/>
                    <a:gd name="T28" fmla="*/ 71 w 284"/>
                    <a:gd name="T29" fmla="*/ 156 h 209"/>
                    <a:gd name="T30" fmla="*/ 106 w 284"/>
                    <a:gd name="T31" fmla="*/ 138 h 209"/>
                    <a:gd name="T32" fmla="*/ 123 w 284"/>
                    <a:gd name="T33" fmla="*/ 138 h 209"/>
                    <a:gd name="T34" fmla="*/ 88 w 284"/>
                    <a:gd name="T35" fmla="*/ 123 h 209"/>
                    <a:gd name="T36" fmla="*/ 71 w 284"/>
                    <a:gd name="T37" fmla="*/ 138 h 209"/>
                    <a:gd name="T38" fmla="*/ 54 w 284"/>
                    <a:gd name="T39" fmla="*/ 138 h 209"/>
                    <a:gd name="T40" fmla="*/ 54 w 284"/>
                    <a:gd name="T41" fmla="*/ 123 h 209"/>
                    <a:gd name="T42" fmla="*/ 35 w 284"/>
                    <a:gd name="T43" fmla="*/ 106 h 209"/>
                    <a:gd name="T44" fmla="*/ 0 w 284"/>
                    <a:gd name="T45" fmla="*/ 88 h 209"/>
                    <a:gd name="T46" fmla="*/ 35 w 284"/>
                    <a:gd name="T47" fmla="*/ 88 h 209"/>
                    <a:gd name="T48" fmla="*/ 35 w 284"/>
                    <a:gd name="T49" fmla="*/ 71 h 209"/>
                    <a:gd name="T50" fmla="*/ 0 w 284"/>
                    <a:gd name="T51" fmla="*/ 54 h 209"/>
                    <a:gd name="T52" fmla="*/ 35 w 284"/>
                    <a:gd name="T53" fmla="*/ 54 h 209"/>
                    <a:gd name="T54" fmla="*/ 71 w 284"/>
                    <a:gd name="T55" fmla="*/ 54 h 209"/>
                    <a:gd name="T56" fmla="*/ 35 w 284"/>
                    <a:gd name="T57" fmla="*/ 54 h 209"/>
                    <a:gd name="T58" fmla="*/ 54 w 284"/>
                    <a:gd name="T59" fmla="*/ 17 h 209"/>
                    <a:gd name="T60" fmla="*/ 71 w 284"/>
                    <a:gd name="T61" fmla="*/ 35 h 209"/>
                    <a:gd name="T62" fmla="*/ 71 w 284"/>
                    <a:gd name="T63" fmla="*/ 17 h 209"/>
                    <a:gd name="T64" fmla="*/ 54 w 284"/>
                    <a:gd name="T65" fmla="*/ 0 h 209"/>
                    <a:gd name="T66" fmla="*/ 106 w 284"/>
                    <a:gd name="T67" fmla="*/ 0 h 209"/>
                    <a:gd name="T68" fmla="*/ 123 w 284"/>
                    <a:gd name="T69" fmla="*/ 35 h 209"/>
                    <a:gd name="T70" fmla="*/ 140 w 284"/>
                    <a:gd name="T71" fmla="*/ 54 h 209"/>
                    <a:gd name="T72" fmla="*/ 177 w 284"/>
                    <a:gd name="T73" fmla="*/ 54 h 209"/>
                    <a:gd name="T74" fmla="*/ 196 w 284"/>
                    <a:gd name="T75" fmla="*/ 88 h 2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4"/>
                    <a:gd name="T115" fmla="*/ 0 h 209"/>
                    <a:gd name="T116" fmla="*/ 284 w 284"/>
                    <a:gd name="T117" fmla="*/ 209 h 2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4" h="209">
                      <a:moveTo>
                        <a:pt x="196" y="88"/>
                      </a:moveTo>
                      <a:lnTo>
                        <a:pt x="213" y="88"/>
                      </a:lnTo>
                      <a:lnTo>
                        <a:pt x="213" y="71"/>
                      </a:lnTo>
                      <a:lnTo>
                        <a:pt x="230" y="71"/>
                      </a:lnTo>
                      <a:lnTo>
                        <a:pt x="230" y="88"/>
                      </a:lnTo>
                      <a:lnTo>
                        <a:pt x="230" y="106"/>
                      </a:lnTo>
                      <a:lnTo>
                        <a:pt x="250" y="106"/>
                      </a:lnTo>
                      <a:lnTo>
                        <a:pt x="267" y="106"/>
                      </a:lnTo>
                      <a:lnTo>
                        <a:pt x="284" y="123"/>
                      </a:lnTo>
                      <a:lnTo>
                        <a:pt x="284" y="138"/>
                      </a:lnTo>
                      <a:lnTo>
                        <a:pt x="250" y="156"/>
                      </a:lnTo>
                      <a:lnTo>
                        <a:pt x="230" y="173"/>
                      </a:lnTo>
                      <a:lnTo>
                        <a:pt x="213" y="173"/>
                      </a:lnTo>
                      <a:lnTo>
                        <a:pt x="213" y="156"/>
                      </a:lnTo>
                      <a:lnTo>
                        <a:pt x="213" y="173"/>
                      </a:lnTo>
                      <a:lnTo>
                        <a:pt x="196" y="173"/>
                      </a:lnTo>
                      <a:lnTo>
                        <a:pt x="213" y="173"/>
                      </a:lnTo>
                      <a:lnTo>
                        <a:pt x="213" y="190"/>
                      </a:lnTo>
                      <a:lnTo>
                        <a:pt x="196" y="190"/>
                      </a:lnTo>
                      <a:lnTo>
                        <a:pt x="196" y="209"/>
                      </a:lnTo>
                      <a:lnTo>
                        <a:pt x="177" y="190"/>
                      </a:lnTo>
                      <a:lnTo>
                        <a:pt x="177" y="173"/>
                      </a:lnTo>
                      <a:lnTo>
                        <a:pt x="159" y="190"/>
                      </a:lnTo>
                      <a:lnTo>
                        <a:pt x="159" y="209"/>
                      </a:lnTo>
                      <a:lnTo>
                        <a:pt x="140" y="209"/>
                      </a:lnTo>
                      <a:lnTo>
                        <a:pt x="123" y="209"/>
                      </a:lnTo>
                      <a:lnTo>
                        <a:pt x="106" y="190"/>
                      </a:lnTo>
                      <a:lnTo>
                        <a:pt x="106" y="173"/>
                      </a:lnTo>
                      <a:lnTo>
                        <a:pt x="71" y="173"/>
                      </a:lnTo>
                      <a:lnTo>
                        <a:pt x="71" y="156"/>
                      </a:lnTo>
                      <a:lnTo>
                        <a:pt x="88" y="138"/>
                      </a:lnTo>
                      <a:lnTo>
                        <a:pt x="106" y="138"/>
                      </a:lnTo>
                      <a:lnTo>
                        <a:pt x="140" y="138"/>
                      </a:lnTo>
                      <a:lnTo>
                        <a:pt x="123" y="138"/>
                      </a:lnTo>
                      <a:lnTo>
                        <a:pt x="106" y="123"/>
                      </a:lnTo>
                      <a:lnTo>
                        <a:pt x="88" y="123"/>
                      </a:lnTo>
                      <a:lnTo>
                        <a:pt x="88" y="138"/>
                      </a:lnTo>
                      <a:lnTo>
                        <a:pt x="71" y="138"/>
                      </a:lnTo>
                      <a:lnTo>
                        <a:pt x="54" y="123"/>
                      </a:lnTo>
                      <a:lnTo>
                        <a:pt x="54" y="138"/>
                      </a:lnTo>
                      <a:lnTo>
                        <a:pt x="35" y="123"/>
                      </a:lnTo>
                      <a:lnTo>
                        <a:pt x="54" y="123"/>
                      </a:lnTo>
                      <a:lnTo>
                        <a:pt x="54" y="106"/>
                      </a:lnTo>
                      <a:lnTo>
                        <a:pt x="35" y="106"/>
                      </a:lnTo>
                      <a:lnTo>
                        <a:pt x="0" y="106"/>
                      </a:lnTo>
                      <a:lnTo>
                        <a:pt x="0" y="88"/>
                      </a:lnTo>
                      <a:lnTo>
                        <a:pt x="17" y="88"/>
                      </a:lnTo>
                      <a:lnTo>
                        <a:pt x="35" y="88"/>
                      </a:lnTo>
                      <a:lnTo>
                        <a:pt x="54" y="88"/>
                      </a:lnTo>
                      <a:lnTo>
                        <a:pt x="35" y="71"/>
                      </a:lnTo>
                      <a:lnTo>
                        <a:pt x="17" y="71"/>
                      </a:lnTo>
                      <a:lnTo>
                        <a:pt x="0" y="54"/>
                      </a:lnTo>
                      <a:lnTo>
                        <a:pt x="17" y="54"/>
                      </a:lnTo>
                      <a:lnTo>
                        <a:pt x="35" y="54"/>
                      </a:lnTo>
                      <a:lnTo>
                        <a:pt x="54" y="54"/>
                      </a:lnTo>
                      <a:lnTo>
                        <a:pt x="71" y="54"/>
                      </a:lnTo>
                      <a:lnTo>
                        <a:pt x="54" y="54"/>
                      </a:lnTo>
                      <a:lnTo>
                        <a:pt x="35" y="54"/>
                      </a:lnTo>
                      <a:lnTo>
                        <a:pt x="35" y="35"/>
                      </a:lnTo>
                      <a:lnTo>
                        <a:pt x="54" y="17"/>
                      </a:lnTo>
                      <a:lnTo>
                        <a:pt x="54" y="35"/>
                      </a:lnTo>
                      <a:lnTo>
                        <a:pt x="71" y="35"/>
                      </a:lnTo>
                      <a:lnTo>
                        <a:pt x="88" y="35"/>
                      </a:lnTo>
                      <a:lnTo>
                        <a:pt x="71" y="17"/>
                      </a:lnTo>
                      <a:lnTo>
                        <a:pt x="54" y="17"/>
                      </a:lnTo>
                      <a:lnTo>
                        <a:pt x="54" y="0"/>
                      </a:lnTo>
                      <a:lnTo>
                        <a:pt x="71" y="0"/>
                      </a:lnTo>
                      <a:lnTo>
                        <a:pt x="106" y="0"/>
                      </a:lnTo>
                      <a:lnTo>
                        <a:pt x="106" y="17"/>
                      </a:lnTo>
                      <a:lnTo>
                        <a:pt x="123" y="35"/>
                      </a:lnTo>
                      <a:lnTo>
                        <a:pt x="123" y="54"/>
                      </a:lnTo>
                      <a:lnTo>
                        <a:pt x="140" y="54"/>
                      </a:lnTo>
                      <a:lnTo>
                        <a:pt x="159" y="54"/>
                      </a:lnTo>
                      <a:lnTo>
                        <a:pt x="177" y="54"/>
                      </a:lnTo>
                      <a:lnTo>
                        <a:pt x="196" y="71"/>
                      </a:lnTo>
                      <a:lnTo>
                        <a:pt x="196" y="8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2" name="Freeform 358">
                  <a:extLst>
                    <a:ext uri="{FF2B5EF4-FFF2-40B4-BE49-F238E27FC236}">
                      <a16:creationId xmlns:a16="http://schemas.microsoft.com/office/drawing/2014/main" id="{1D3F0ECE-5759-5641-B0FA-004CEF59843D}"/>
                    </a:ext>
                  </a:extLst>
                </p:cNvPr>
                <p:cNvSpPr>
                  <a:spLocks/>
                </p:cNvSpPr>
                <p:nvPr/>
              </p:nvSpPr>
              <p:spPr bwMode="gray">
                <a:xfrm>
                  <a:off x="1294" y="976"/>
                  <a:ext cx="467" cy="236"/>
                </a:xfrm>
                <a:custGeom>
                  <a:avLst/>
                  <a:gdLst>
                    <a:gd name="T0" fmla="*/ 672 w 848"/>
                    <a:gd name="T1" fmla="*/ 35 h 430"/>
                    <a:gd name="T2" fmla="*/ 760 w 848"/>
                    <a:gd name="T3" fmla="*/ 17 h 430"/>
                    <a:gd name="T4" fmla="*/ 831 w 848"/>
                    <a:gd name="T5" fmla="*/ 52 h 430"/>
                    <a:gd name="T6" fmla="*/ 831 w 848"/>
                    <a:gd name="T7" fmla="*/ 69 h 430"/>
                    <a:gd name="T8" fmla="*/ 689 w 848"/>
                    <a:gd name="T9" fmla="*/ 121 h 430"/>
                    <a:gd name="T10" fmla="*/ 760 w 848"/>
                    <a:gd name="T11" fmla="*/ 121 h 430"/>
                    <a:gd name="T12" fmla="*/ 654 w 848"/>
                    <a:gd name="T13" fmla="*/ 173 h 430"/>
                    <a:gd name="T14" fmla="*/ 566 w 848"/>
                    <a:gd name="T15" fmla="*/ 225 h 430"/>
                    <a:gd name="T16" fmla="*/ 514 w 848"/>
                    <a:gd name="T17" fmla="*/ 225 h 430"/>
                    <a:gd name="T18" fmla="*/ 478 w 848"/>
                    <a:gd name="T19" fmla="*/ 257 h 430"/>
                    <a:gd name="T20" fmla="*/ 478 w 848"/>
                    <a:gd name="T21" fmla="*/ 292 h 430"/>
                    <a:gd name="T22" fmla="*/ 424 w 848"/>
                    <a:gd name="T23" fmla="*/ 344 h 430"/>
                    <a:gd name="T24" fmla="*/ 389 w 848"/>
                    <a:gd name="T25" fmla="*/ 361 h 430"/>
                    <a:gd name="T26" fmla="*/ 372 w 848"/>
                    <a:gd name="T27" fmla="*/ 396 h 430"/>
                    <a:gd name="T28" fmla="*/ 353 w 848"/>
                    <a:gd name="T29" fmla="*/ 430 h 430"/>
                    <a:gd name="T30" fmla="*/ 284 w 848"/>
                    <a:gd name="T31" fmla="*/ 413 h 430"/>
                    <a:gd name="T32" fmla="*/ 196 w 848"/>
                    <a:gd name="T33" fmla="*/ 413 h 430"/>
                    <a:gd name="T34" fmla="*/ 161 w 848"/>
                    <a:gd name="T35" fmla="*/ 430 h 430"/>
                    <a:gd name="T36" fmla="*/ 71 w 848"/>
                    <a:gd name="T37" fmla="*/ 413 h 430"/>
                    <a:gd name="T38" fmla="*/ 142 w 848"/>
                    <a:gd name="T39" fmla="*/ 378 h 430"/>
                    <a:gd name="T40" fmla="*/ 124 w 848"/>
                    <a:gd name="T41" fmla="*/ 344 h 430"/>
                    <a:gd name="T42" fmla="*/ 196 w 848"/>
                    <a:gd name="T43" fmla="*/ 361 h 430"/>
                    <a:gd name="T44" fmla="*/ 178 w 848"/>
                    <a:gd name="T45" fmla="*/ 344 h 430"/>
                    <a:gd name="T46" fmla="*/ 142 w 848"/>
                    <a:gd name="T47" fmla="*/ 326 h 430"/>
                    <a:gd name="T48" fmla="*/ 124 w 848"/>
                    <a:gd name="T49" fmla="*/ 292 h 430"/>
                    <a:gd name="T50" fmla="*/ 178 w 848"/>
                    <a:gd name="T51" fmla="*/ 292 h 430"/>
                    <a:gd name="T52" fmla="*/ 196 w 848"/>
                    <a:gd name="T53" fmla="*/ 225 h 430"/>
                    <a:gd name="T54" fmla="*/ 161 w 848"/>
                    <a:gd name="T55" fmla="*/ 207 h 430"/>
                    <a:gd name="T56" fmla="*/ 161 w 848"/>
                    <a:gd name="T57" fmla="*/ 190 h 430"/>
                    <a:gd name="T58" fmla="*/ 213 w 848"/>
                    <a:gd name="T59" fmla="*/ 190 h 430"/>
                    <a:gd name="T60" fmla="*/ 284 w 848"/>
                    <a:gd name="T61" fmla="*/ 225 h 430"/>
                    <a:gd name="T62" fmla="*/ 247 w 848"/>
                    <a:gd name="T63" fmla="*/ 190 h 430"/>
                    <a:gd name="T64" fmla="*/ 301 w 848"/>
                    <a:gd name="T65" fmla="*/ 190 h 430"/>
                    <a:gd name="T66" fmla="*/ 353 w 848"/>
                    <a:gd name="T67" fmla="*/ 173 h 430"/>
                    <a:gd name="T68" fmla="*/ 284 w 848"/>
                    <a:gd name="T69" fmla="*/ 173 h 430"/>
                    <a:gd name="T70" fmla="*/ 213 w 848"/>
                    <a:gd name="T71" fmla="*/ 173 h 430"/>
                    <a:gd name="T72" fmla="*/ 161 w 848"/>
                    <a:gd name="T73" fmla="*/ 173 h 430"/>
                    <a:gd name="T74" fmla="*/ 90 w 848"/>
                    <a:gd name="T75" fmla="*/ 173 h 430"/>
                    <a:gd name="T76" fmla="*/ 107 w 848"/>
                    <a:gd name="T77" fmla="*/ 138 h 430"/>
                    <a:gd name="T78" fmla="*/ 71 w 848"/>
                    <a:gd name="T79" fmla="*/ 121 h 430"/>
                    <a:gd name="T80" fmla="*/ 107 w 848"/>
                    <a:gd name="T81" fmla="*/ 121 h 430"/>
                    <a:gd name="T82" fmla="*/ 53 w 848"/>
                    <a:gd name="T83" fmla="*/ 121 h 430"/>
                    <a:gd name="T84" fmla="*/ 36 w 848"/>
                    <a:gd name="T85" fmla="*/ 121 h 430"/>
                    <a:gd name="T86" fmla="*/ 17 w 848"/>
                    <a:gd name="T87" fmla="*/ 104 h 430"/>
                    <a:gd name="T88" fmla="*/ 124 w 848"/>
                    <a:gd name="T89" fmla="*/ 69 h 430"/>
                    <a:gd name="T90" fmla="*/ 196 w 848"/>
                    <a:gd name="T91" fmla="*/ 52 h 430"/>
                    <a:gd name="T92" fmla="*/ 247 w 848"/>
                    <a:gd name="T93" fmla="*/ 52 h 430"/>
                    <a:gd name="T94" fmla="*/ 301 w 848"/>
                    <a:gd name="T95" fmla="*/ 35 h 430"/>
                    <a:gd name="T96" fmla="*/ 353 w 848"/>
                    <a:gd name="T97" fmla="*/ 17 h 430"/>
                    <a:gd name="T98" fmla="*/ 441 w 848"/>
                    <a:gd name="T99" fmla="*/ 0 h 430"/>
                    <a:gd name="T100" fmla="*/ 495 w 848"/>
                    <a:gd name="T101" fmla="*/ 17 h 430"/>
                    <a:gd name="T102" fmla="*/ 531 w 848"/>
                    <a:gd name="T103" fmla="*/ 0 h 430"/>
                    <a:gd name="T104" fmla="*/ 602 w 848"/>
                    <a:gd name="T105" fmla="*/ 0 h 4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8"/>
                    <a:gd name="T160" fmla="*/ 0 h 430"/>
                    <a:gd name="T161" fmla="*/ 848 w 848"/>
                    <a:gd name="T162" fmla="*/ 430 h 4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8" h="430">
                      <a:moveTo>
                        <a:pt x="708" y="17"/>
                      </a:moveTo>
                      <a:lnTo>
                        <a:pt x="689" y="35"/>
                      </a:lnTo>
                      <a:lnTo>
                        <a:pt x="672" y="35"/>
                      </a:lnTo>
                      <a:lnTo>
                        <a:pt x="708" y="35"/>
                      </a:lnTo>
                      <a:lnTo>
                        <a:pt x="725" y="17"/>
                      </a:lnTo>
                      <a:lnTo>
                        <a:pt x="760" y="17"/>
                      </a:lnTo>
                      <a:lnTo>
                        <a:pt x="777" y="35"/>
                      </a:lnTo>
                      <a:lnTo>
                        <a:pt x="814" y="52"/>
                      </a:lnTo>
                      <a:lnTo>
                        <a:pt x="831" y="52"/>
                      </a:lnTo>
                      <a:lnTo>
                        <a:pt x="848" y="52"/>
                      </a:lnTo>
                      <a:lnTo>
                        <a:pt x="848" y="69"/>
                      </a:lnTo>
                      <a:lnTo>
                        <a:pt x="831" y="69"/>
                      </a:lnTo>
                      <a:lnTo>
                        <a:pt x="777" y="87"/>
                      </a:lnTo>
                      <a:lnTo>
                        <a:pt x="743" y="104"/>
                      </a:lnTo>
                      <a:lnTo>
                        <a:pt x="689" y="121"/>
                      </a:lnTo>
                      <a:lnTo>
                        <a:pt x="708" y="121"/>
                      </a:lnTo>
                      <a:lnTo>
                        <a:pt x="743" y="121"/>
                      </a:lnTo>
                      <a:lnTo>
                        <a:pt x="760" y="121"/>
                      </a:lnTo>
                      <a:lnTo>
                        <a:pt x="725" y="138"/>
                      </a:lnTo>
                      <a:lnTo>
                        <a:pt x="689" y="156"/>
                      </a:lnTo>
                      <a:lnTo>
                        <a:pt x="654" y="173"/>
                      </a:lnTo>
                      <a:lnTo>
                        <a:pt x="620" y="173"/>
                      </a:lnTo>
                      <a:lnTo>
                        <a:pt x="583" y="207"/>
                      </a:lnTo>
                      <a:lnTo>
                        <a:pt x="566" y="225"/>
                      </a:lnTo>
                      <a:lnTo>
                        <a:pt x="549" y="225"/>
                      </a:lnTo>
                      <a:lnTo>
                        <a:pt x="531" y="225"/>
                      </a:lnTo>
                      <a:lnTo>
                        <a:pt x="514" y="225"/>
                      </a:lnTo>
                      <a:lnTo>
                        <a:pt x="478" y="242"/>
                      </a:lnTo>
                      <a:lnTo>
                        <a:pt x="459" y="257"/>
                      </a:lnTo>
                      <a:lnTo>
                        <a:pt x="478" y="257"/>
                      </a:lnTo>
                      <a:lnTo>
                        <a:pt x="478" y="275"/>
                      </a:lnTo>
                      <a:lnTo>
                        <a:pt x="459" y="275"/>
                      </a:lnTo>
                      <a:lnTo>
                        <a:pt x="478" y="292"/>
                      </a:lnTo>
                      <a:lnTo>
                        <a:pt x="459" y="309"/>
                      </a:lnTo>
                      <a:lnTo>
                        <a:pt x="441" y="326"/>
                      </a:lnTo>
                      <a:lnTo>
                        <a:pt x="424" y="344"/>
                      </a:lnTo>
                      <a:lnTo>
                        <a:pt x="407" y="344"/>
                      </a:lnTo>
                      <a:lnTo>
                        <a:pt x="389" y="344"/>
                      </a:lnTo>
                      <a:lnTo>
                        <a:pt x="389" y="361"/>
                      </a:lnTo>
                      <a:lnTo>
                        <a:pt x="353" y="378"/>
                      </a:lnTo>
                      <a:lnTo>
                        <a:pt x="353" y="396"/>
                      </a:lnTo>
                      <a:lnTo>
                        <a:pt x="372" y="396"/>
                      </a:lnTo>
                      <a:lnTo>
                        <a:pt x="389" y="396"/>
                      </a:lnTo>
                      <a:lnTo>
                        <a:pt x="372" y="413"/>
                      </a:lnTo>
                      <a:lnTo>
                        <a:pt x="353" y="430"/>
                      </a:lnTo>
                      <a:lnTo>
                        <a:pt x="318" y="430"/>
                      </a:lnTo>
                      <a:lnTo>
                        <a:pt x="301" y="430"/>
                      </a:lnTo>
                      <a:lnTo>
                        <a:pt x="284" y="413"/>
                      </a:lnTo>
                      <a:lnTo>
                        <a:pt x="247" y="413"/>
                      </a:lnTo>
                      <a:lnTo>
                        <a:pt x="213" y="413"/>
                      </a:lnTo>
                      <a:lnTo>
                        <a:pt x="196" y="413"/>
                      </a:lnTo>
                      <a:lnTo>
                        <a:pt x="196" y="430"/>
                      </a:lnTo>
                      <a:lnTo>
                        <a:pt x="178" y="430"/>
                      </a:lnTo>
                      <a:lnTo>
                        <a:pt x="161" y="430"/>
                      </a:lnTo>
                      <a:lnTo>
                        <a:pt x="124" y="413"/>
                      </a:lnTo>
                      <a:lnTo>
                        <a:pt x="90" y="413"/>
                      </a:lnTo>
                      <a:lnTo>
                        <a:pt x="71" y="413"/>
                      </a:lnTo>
                      <a:lnTo>
                        <a:pt x="90" y="396"/>
                      </a:lnTo>
                      <a:lnTo>
                        <a:pt x="124" y="378"/>
                      </a:lnTo>
                      <a:lnTo>
                        <a:pt x="142" y="378"/>
                      </a:lnTo>
                      <a:lnTo>
                        <a:pt x="124" y="361"/>
                      </a:lnTo>
                      <a:lnTo>
                        <a:pt x="107" y="344"/>
                      </a:lnTo>
                      <a:lnTo>
                        <a:pt x="124" y="344"/>
                      </a:lnTo>
                      <a:lnTo>
                        <a:pt x="161" y="344"/>
                      </a:lnTo>
                      <a:lnTo>
                        <a:pt x="178" y="344"/>
                      </a:lnTo>
                      <a:lnTo>
                        <a:pt x="196" y="361"/>
                      </a:lnTo>
                      <a:lnTo>
                        <a:pt x="213" y="361"/>
                      </a:lnTo>
                      <a:lnTo>
                        <a:pt x="196" y="344"/>
                      </a:lnTo>
                      <a:lnTo>
                        <a:pt x="178" y="344"/>
                      </a:lnTo>
                      <a:lnTo>
                        <a:pt x="178" y="326"/>
                      </a:lnTo>
                      <a:lnTo>
                        <a:pt x="161" y="326"/>
                      </a:lnTo>
                      <a:lnTo>
                        <a:pt x="142" y="326"/>
                      </a:lnTo>
                      <a:lnTo>
                        <a:pt x="124" y="326"/>
                      </a:lnTo>
                      <a:lnTo>
                        <a:pt x="124" y="309"/>
                      </a:lnTo>
                      <a:lnTo>
                        <a:pt x="124" y="292"/>
                      </a:lnTo>
                      <a:lnTo>
                        <a:pt x="142" y="292"/>
                      </a:lnTo>
                      <a:lnTo>
                        <a:pt x="161" y="292"/>
                      </a:lnTo>
                      <a:lnTo>
                        <a:pt x="178" y="292"/>
                      </a:lnTo>
                      <a:lnTo>
                        <a:pt x="196" y="275"/>
                      </a:lnTo>
                      <a:lnTo>
                        <a:pt x="213" y="257"/>
                      </a:lnTo>
                      <a:lnTo>
                        <a:pt x="196" y="225"/>
                      </a:lnTo>
                      <a:lnTo>
                        <a:pt x="161" y="225"/>
                      </a:lnTo>
                      <a:lnTo>
                        <a:pt x="142" y="207"/>
                      </a:lnTo>
                      <a:lnTo>
                        <a:pt x="161" y="207"/>
                      </a:lnTo>
                      <a:lnTo>
                        <a:pt x="178" y="207"/>
                      </a:lnTo>
                      <a:lnTo>
                        <a:pt x="161" y="207"/>
                      </a:lnTo>
                      <a:lnTo>
                        <a:pt x="161" y="190"/>
                      </a:lnTo>
                      <a:lnTo>
                        <a:pt x="178" y="190"/>
                      </a:lnTo>
                      <a:lnTo>
                        <a:pt x="196" y="190"/>
                      </a:lnTo>
                      <a:lnTo>
                        <a:pt x="213" y="190"/>
                      </a:lnTo>
                      <a:lnTo>
                        <a:pt x="247" y="207"/>
                      </a:lnTo>
                      <a:lnTo>
                        <a:pt x="247" y="225"/>
                      </a:lnTo>
                      <a:lnTo>
                        <a:pt x="284" y="225"/>
                      </a:lnTo>
                      <a:lnTo>
                        <a:pt x="267" y="225"/>
                      </a:lnTo>
                      <a:lnTo>
                        <a:pt x="247" y="207"/>
                      </a:lnTo>
                      <a:lnTo>
                        <a:pt x="247" y="190"/>
                      </a:lnTo>
                      <a:lnTo>
                        <a:pt x="267" y="190"/>
                      </a:lnTo>
                      <a:lnTo>
                        <a:pt x="284" y="190"/>
                      </a:lnTo>
                      <a:lnTo>
                        <a:pt x="301" y="190"/>
                      </a:lnTo>
                      <a:lnTo>
                        <a:pt x="318" y="173"/>
                      </a:lnTo>
                      <a:lnTo>
                        <a:pt x="336" y="173"/>
                      </a:lnTo>
                      <a:lnTo>
                        <a:pt x="353" y="173"/>
                      </a:lnTo>
                      <a:lnTo>
                        <a:pt x="336" y="173"/>
                      </a:lnTo>
                      <a:lnTo>
                        <a:pt x="301" y="173"/>
                      </a:lnTo>
                      <a:lnTo>
                        <a:pt x="284" y="173"/>
                      </a:lnTo>
                      <a:lnTo>
                        <a:pt x="247" y="173"/>
                      </a:lnTo>
                      <a:lnTo>
                        <a:pt x="230" y="173"/>
                      </a:lnTo>
                      <a:lnTo>
                        <a:pt x="213" y="173"/>
                      </a:lnTo>
                      <a:lnTo>
                        <a:pt x="196" y="173"/>
                      </a:lnTo>
                      <a:lnTo>
                        <a:pt x="178" y="173"/>
                      </a:lnTo>
                      <a:lnTo>
                        <a:pt x="161" y="173"/>
                      </a:lnTo>
                      <a:lnTo>
                        <a:pt x="142" y="173"/>
                      </a:lnTo>
                      <a:lnTo>
                        <a:pt x="124" y="173"/>
                      </a:lnTo>
                      <a:lnTo>
                        <a:pt x="90" y="173"/>
                      </a:lnTo>
                      <a:lnTo>
                        <a:pt x="71" y="156"/>
                      </a:lnTo>
                      <a:lnTo>
                        <a:pt x="90" y="156"/>
                      </a:lnTo>
                      <a:lnTo>
                        <a:pt x="107" y="138"/>
                      </a:lnTo>
                      <a:lnTo>
                        <a:pt x="90" y="138"/>
                      </a:lnTo>
                      <a:lnTo>
                        <a:pt x="71" y="138"/>
                      </a:lnTo>
                      <a:lnTo>
                        <a:pt x="71" y="121"/>
                      </a:lnTo>
                      <a:lnTo>
                        <a:pt x="90" y="121"/>
                      </a:lnTo>
                      <a:lnTo>
                        <a:pt x="124" y="121"/>
                      </a:lnTo>
                      <a:lnTo>
                        <a:pt x="107" y="121"/>
                      </a:lnTo>
                      <a:lnTo>
                        <a:pt x="90" y="121"/>
                      </a:lnTo>
                      <a:lnTo>
                        <a:pt x="71" y="121"/>
                      </a:lnTo>
                      <a:lnTo>
                        <a:pt x="53" y="121"/>
                      </a:lnTo>
                      <a:lnTo>
                        <a:pt x="71" y="121"/>
                      </a:lnTo>
                      <a:lnTo>
                        <a:pt x="53" y="121"/>
                      </a:lnTo>
                      <a:lnTo>
                        <a:pt x="36" y="121"/>
                      </a:lnTo>
                      <a:lnTo>
                        <a:pt x="17" y="121"/>
                      </a:lnTo>
                      <a:lnTo>
                        <a:pt x="0" y="121"/>
                      </a:lnTo>
                      <a:lnTo>
                        <a:pt x="17" y="104"/>
                      </a:lnTo>
                      <a:lnTo>
                        <a:pt x="71" y="87"/>
                      </a:lnTo>
                      <a:lnTo>
                        <a:pt x="107" y="69"/>
                      </a:lnTo>
                      <a:lnTo>
                        <a:pt x="124" y="69"/>
                      </a:lnTo>
                      <a:lnTo>
                        <a:pt x="161" y="52"/>
                      </a:lnTo>
                      <a:lnTo>
                        <a:pt x="178" y="52"/>
                      </a:lnTo>
                      <a:lnTo>
                        <a:pt x="196" y="52"/>
                      </a:lnTo>
                      <a:lnTo>
                        <a:pt x="213" y="52"/>
                      </a:lnTo>
                      <a:lnTo>
                        <a:pt x="247" y="69"/>
                      </a:lnTo>
                      <a:lnTo>
                        <a:pt x="247" y="52"/>
                      </a:lnTo>
                      <a:lnTo>
                        <a:pt x="267" y="35"/>
                      </a:lnTo>
                      <a:lnTo>
                        <a:pt x="284" y="35"/>
                      </a:lnTo>
                      <a:lnTo>
                        <a:pt x="301" y="35"/>
                      </a:lnTo>
                      <a:lnTo>
                        <a:pt x="301" y="17"/>
                      </a:lnTo>
                      <a:lnTo>
                        <a:pt x="318" y="17"/>
                      </a:lnTo>
                      <a:lnTo>
                        <a:pt x="353" y="17"/>
                      </a:lnTo>
                      <a:lnTo>
                        <a:pt x="389" y="17"/>
                      </a:lnTo>
                      <a:lnTo>
                        <a:pt x="424" y="17"/>
                      </a:lnTo>
                      <a:lnTo>
                        <a:pt x="441" y="0"/>
                      </a:lnTo>
                      <a:lnTo>
                        <a:pt x="459" y="0"/>
                      </a:lnTo>
                      <a:lnTo>
                        <a:pt x="478" y="17"/>
                      </a:lnTo>
                      <a:lnTo>
                        <a:pt x="495" y="17"/>
                      </a:lnTo>
                      <a:lnTo>
                        <a:pt x="495" y="0"/>
                      </a:lnTo>
                      <a:lnTo>
                        <a:pt x="514" y="0"/>
                      </a:lnTo>
                      <a:lnTo>
                        <a:pt x="531" y="0"/>
                      </a:lnTo>
                      <a:lnTo>
                        <a:pt x="549" y="0"/>
                      </a:lnTo>
                      <a:lnTo>
                        <a:pt x="566" y="0"/>
                      </a:lnTo>
                      <a:lnTo>
                        <a:pt x="602" y="0"/>
                      </a:lnTo>
                      <a:lnTo>
                        <a:pt x="654" y="17"/>
                      </a:lnTo>
                      <a:lnTo>
                        <a:pt x="708" y="1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3" name="Freeform 359">
                  <a:extLst>
                    <a:ext uri="{FF2B5EF4-FFF2-40B4-BE49-F238E27FC236}">
                      <a16:creationId xmlns:a16="http://schemas.microsoft.com/office/drawing/2014/main" id="{DE0C0EDA-D475-DB4D-B3C7-954C42534075}"/>
                    </a:ext>
                  </a:extLst>
                </p:cNvPr>
                <p:cNvSpPr>
                  <a:spLocks/>
                </p:cNvSpPr>
                <p:nvPr/>
              </p:nvSpPr>
              <p:spPr bwMode="gray">
                <a:xfrm>
                  <a:off x="1140" y="1289"/>
                  <a:ext cx="97" cy="66"/>
                </a:xfrm>
                <a:custGeom>
                  <a:avLst/>
                  <a:gdLst>
                    <a:gd name="T0" fmla="*/ 141 w 175"/>
                    <a:gd name="T1" fmla="*/ 33 h 119"/>
                    <a:gd name="T2" fmla="*/ 141 w 175"/>
                    <a:gd name="T3" fmla="*/ 50 h 119"/>
                    <a:gd name="T4" fmla="*/ 141 w 175"/>
                    <a:gd name="T5" fmla="*/ 67 h 119"/>
                    <a:gd name="T6" fmla="*/ 158 w 175"/>
                    <a:gd name="T7" fmla="*/ 67 h 119"/>
                    <a:gd name="T8" fmla="*/ 175 w 175"/>
                    <a:gd name="T9" fmla="*/ 67 h 119"/>
                    <a:gd name="T10" fmla="*/ 158 w 175"/>
                    <a:gd name="T11" fmla="*/ 85 h 119"/>
                    <a:gd name="T12" fmla="*/ 158 w 175"/>
                    <a:gd name="T13" fmla="*/ 102 h 119"/>
                    <a:gd name="T14" fmla="*/ 123 w 175"/>
                    <a:gd name="T15" fmla="*/ 119 h 119"/>
                    <a:gd name="T16" fmla="*/ 106 w 175"/>
                    <a:gd name="T17" fmla="*/ 119 h 119"/>
                    <a:gd name="T18" fmla="*/ 89 w 175"/>
                    <a:gd name="T19" fmla="*/ 119 h 119"/>
                    <a:gd name="T20" fmla="*/ 89 w 175"/>
                    <a:gd name="T21" fmla="*/ 102 h 119"/>
                    <a:gd name="T22" fmla="*/ 54 w 175"/>
                    <a:gd name="T23" fmla="*/ 85 h 119"/>
                    <a:gd name="T24" fmla="*/ 35 w 175"/>
                    <a:gd name="T25" fmla="*/ 67 h 119"/>
                    <a:gd name="T26" fmla="*/ 0 w 175"/>
                    <a:gd name="T27" fmla="*/ 67 h 119"/>
                    <a:gd name="T28" fmla="*/ 0 w 175"/>
                    <a:gd name="T29" fmla="*/ 50 h 119"/>
                    <a:gd name="T30" fmla="*/ 0 w 175"/>
                    <a:gd name="T31" fmla="*/ 33 h 119"/>
                    <a:gd name="T32" fmla="*/ 18 w 175"/>
                    <a:gd name="T33" fmla="*/ 50 h 119"/>
                    <a:gd name="T34" fmla="*/ 35 w 175"/>
                    <a:gd name="T35" fmla="*/ 50 h 119"/>
                    <a:gd name="T36" fmla="*/ 54 w 175"/>
                    <a:gd name="T37" fmla="*/ 50 h 119"/>
                    <a:gd name="T38" fmla="*/ 54 w 175"/>
                    <a:gd name="T39" fmla="*/ 33 h 119"/>
                    <a:gd name="T40" fmla="*/ 54 w 175"/>
                    <a:gd name="T41" fmla="*/ 15 h 119"/>
                    <a:gd name="T42" fmla="*/ 35 w 175"/>
                    <a:gd name="T43" fmla="*/ 15 h 119"/>
                    <a:gd name="T44" fmla="*/ 35 w 175"/>
                    <a:gd name="T45" fmla="*/ 0 h 119"/>
                    <a:gd name="T46" fmla="*/ 54 w 175"/>
                    <a:gd name="T47" fmla="*/ 0 h 119"/>
                    <a:gd name="T48" fmla="*/ 71 w 175"/>
                    <a:gd name="T49" fmla="*/ 0 h 119"/>
                    <a:gd name="T50" fmla="*/ 106 w 175"/>
                    <a:gd name="T51" fmla="*/ 0 h 119"/>
                    <a:gd name="T52" fmla="*/ 123 w 175"/>
                    <a:gd name="T53" fmla="*/ 0 h 119"/>
                    <a:gd name="T54" fmla="*/ 141 w 175"/>
                    <a:gd name="T55" fmla="*/ 0 h 119"/>
                    <a:gd name="T56" fmla="*/ 141 w 175"/>
                    <a:gd name="T57" fmla="*/ 15 h 119"/>
                    <a:gd name="T58" fmla="*/ 123 w 175"/>
                    <a:gd name="T59" fmla="*/ 33 h 119"/>
                    <a:gd name="T60" fmla="*/ 106 w 175"/>
                    <a:gd name="T61" fmla="*/ 33 h 119"/>
                    <a:gd name="T62" fmla="*/ 123 w 175"/>
                    <a:gd name="T63" fmla="*/ 33 h 119"/>
                    <a:gd name="T64" fmla="*/ 141 w 175"/>
                    <a:gd name="T65" fmla="*/ 33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19"/>
                    <a:gd name="T101" fmla="*/ 175 w 175"/>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19">
                      <a:moveTo>
                        <a:pt x="141" y="33"/>
                      </a:moveTo>
                      <a:lnTo>
                        <a:pt x="141" y="50"/>
                      </a:lnTo>
                      <a:lnTo>
                        <a:pt x="141" y="67"/>
                      </a:lnTo>
                      <a:lnTo>
                        <a:pt x="158" y="67"/>
                      </a:lnTo>
                      <a:lnTo>
                        <a:pt x="175" y="67"/>
                      </a:lnTo>
                      <a:lnTo>
                        <a:pt x="158" y="85"/>
                      </a:lnTo>
                      <a:lnTo>
                        <a:pt x="158" y="102"/>
                      </a:lnTo>
                      <a:lnTo>
                        <a:pt x="123" y="119"/>
                      </a:lnTo>
                      <a:lnTo>
                        <a:pt x="106" y="119"/>
                      </a:lnTo>
                      <a:lnTo>
                        <a:pt x="89" y="119"/>
                      </a:lnTo>
                      <a:lnTo>
                        <a:pt x="89" y="102"/>
                      </a:lnTo>
                      <a:lnTo>
                        <a:pt x="54" y="85"/>
                      </a:lnTo>
                      <a:lnTo>
                        <a:pt x="35" y="67"/>
                      </a:lnTo>
                      <a:lnTo>
                        <a:pt x="0" y="67"/>
                      </a:lnTo>
                      <a:lnTo>
                        <a:pt x="0" y="50"/>
                      </a:lnTo>
                      <a:lnTo>
                        <a:pt x="0" y="33"/>
                      </a:lnTo>
                      <a:lnTo>
                        <a:pt x="18" y="50"/>
                      </a:lnTo>
                      <a:lnTo>
                        <a:pt x="35" y="50"/>
                      </a:lnTo>
                      <a:lnTo>
                        <a:pt x="54" y="50"/>
                      </a:lnTo>
                      <a:lnTo>
                        <a:pt x="54" y="33"/>
                      </a:lnTo>
                      <a:lnTo>
                        <a:pt x="54" y="15"/>
                      </a:lnTo>
                      <a:lnTo>
                        <a:pt x="35" y="15"/>
                      </a:lnTo>
                      <a:lnTo>
                        <a:pt x="35" y="0"/>
                      </a:lnTo>
                      <a:lnTo>
                        <a:pt x="54" y="0"/>
                      </a:lnTo>
                      <a:lnTo>
                        <a:pt x="71" y="0"/>
                      </a:lnTo>
                      <a:lnTo>
                        <a:pt x="106" y="0"/>
                      </a:lnTo>
                      <a:lnTo>
                        <a:pt x="123" y="0"/>
                      </a:lnTo>
                      <a:lnTo>
                        <a:pt x="141" y="0"/>
                      </a:lnTo>
                      <a:lnTo>
                        <a:pt x="141" y="15"/>
                      </a:lnTo>
                      <a:lnTo>
                        <a:pt x="123" y="33"/>
                      </a:lnTo>
                      <a:lnTo>
                        <a:pt x="106" y="33"/>
                      </a:lnTo>
                      <a:lnTo>
                        <a:pt x="123" y="33"/>
                      </a:lnTo>
                      <a:lnTo>
                        <a:pt x="141" y="3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4" name="Freeform 360">
                  <a:extLst>
                    <a:ext uri="{FF2B5EF4-FFF2-40B4-BE49-F238E27FC236}">
                      <a16:creationId xmlns:a16="http://schemas.microsoft.com/office/drawing/2014/main" id="{9E98824A-CC4F-904C-8D75-0B5B9D3476A0}"/>
                    </a:ext>
                  </a:extLst>
                </p:cNvPr>
                <p:cNvSpPr>
                  <a:spLocks/>
                </p:cNvSpPr>
                <p:nvPr/>
              </p:nvSpPr>
              <p:spPr bwMode="gray">
                <a:xfrm>
                  <a:off x="1188" y="1392"/>
                  <a:ext cx="57" cy="40"/>
                </a:xfrm>
                <a:custGeom>
                  <a:avLst/>
                  <a:gdLst>
                    <a:gd name="T0" fmla="*/ 86 w 103"/>
                    <a:gd name="T1" fmla="*/ 73 h 73"/>
                    <a:gd name="T2" fmla="*/ 52 w 103"/>
                    <a:gd name="T3" fmla="*/ 56 h 73"/>
                    <a:gd name="T4" fmla="*/ 17 w 103"/>
                    <a:gd name="T5" fmla="*/ 37 h 73"/>
                    <a:gd name="T6" fmla="*/ 0 w 103"/>
                    <a:gd name="T7" fmla="*/ 37 h 73"/>
                    <a:gd name="T8" fmla="*/ 17 w 103"/>
                    <a:gd name="T9" fmla="*/ 37 h 73"/>
                    <a:gd name="T10" fmla="*/ 17 w 103"/>
                    <a:gd name="T11" fmla="*/ 19 h 73"/>
                    <a:gd name="T12" fmla="*/ 34 w 103"/>
                    <a:gd name="T13" fmla="*/ 0 h 73"/>
                    <a:gd name="T14" fmla="*/ 69 w 103"/>
                    <a:gd name="T15" fmla="*/ 19 h 73"/>
                    <a:gd name="T16" fmla="*/ 86 w 103"/>
                    <a:gd name="T17" fmla="*/ 37 h 73"/>
                    <a:gd name="T18" fmla="*/ 103 w 103"/>
                    <a:gd name="T19" fmla="*/ 56 h 73"/>
                    <a:gd name="T20" fmla="*/ 86 w 103"/>
                    <a:gd name="T21" fmla="*/ 56 h 73"/>
                    <a:gd name="T22" fmla="*/ 86 w 103"/>
                    <a:gd name="T23" fmla="*/ 7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73"/>
                    <a:gd name="T38" fmla="*/ 103 w 103"/>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73">
                      <a:moveTo>
                        <a:pt x="86" y="73"/>
                      </a:moveTo>
                      <a:lnTo>
                        <a:pt x="52" y="56"/>
                      </a:lnTo>
                      <a:lnTo>
                        <a:pt x="17" y="37"/>
                      </a:lnTo>
                      <a:lnTo>
                        <a:pt x="0" y="37"/>
                      </a:lnTo>
                      <a:lnTo>
                        <a:pt x="17" y="37"/>
                      </a:lnTo>
                      <a:lnTo>
                        <a:pt x="17" y="19"/>
                      </a:lnTo>
                      <a:lnTo>
                        <a:pt x="34" y="0"/>
                      </a:lnTo>
                      <a:lnTo>
                        <a:pt x="69" y="19"/>
                      </a:lnTo>
                      <a:lnTo>
                        <a:pt x="86" y="37"/>
                      </a:lnTo>
                      <a:lnTo>
                        <a:pt x="103" y="56"/>
                      </a:lnTo>
                      <a:lnTo>
                        <a:pt x="86" y="56"/>
                      </a:lnTo>
                      <a:lnTo>
                        <a:pt x="86" y="73"/>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5" name="Freeform 361">
                  <a:extLst>
                    <a:ext uri="{FF2B5EF4-FFF2-40B4-BE49-F238E27FC236}">
                      <a16:creationId xmlns:a16="http://schemas.microsoft.com/office/drawing/2014/main" id="{280CCA3F-A486-7042-9E15-CE239B61F074}"/>
                    </a:ext>
                  </a:extLst>
                </p:cNvPr>
                <p:cNvSpPr>
                  <a:spLocks/>
                </p:cNvSpPr>
                <p:nvPr/>
              </p:nvSpPr>
              <p:spPr bwMode="gray">
                <a:xfrm>
                  <a:off x="1237" y="1270"/>
                  <a:ext cx="87" cy="66"/>
                </a:xfrm>
                <a:custGeom>
                  <a:avLst/>
                  <a:gdLst>
                    <a:gd name="T0" fmla="*/ 159 w 159"/>
                    <a:gd name="T1" fmla="*/ 34 h 121"/>
                    <a:gd name="T2" fmla="*/ 142 w 159"/>
                    <a:gd name="T3" fmla="*/ 34 h 121"/>
                    <a:gd name="T4" fmla="*/ 125 w 159"/>
                    <a:gd name="T5" fmla="*/ 34 h 121"/>
                    <a:gd name="T6" fmla="*/ 108 w 159"/>
                    <a:gd name="T7" fmla="*/ 69 h 121"/>
                    <a:gd name="T8" fmla="*/ 108 w 159"/>
                    <a:gd name="T9" fmla="*/ 86 h 121"/>
                    <a:gd name="T10" fmla="*/ 71 w 159"/>
                    <a:gd name="T11" fmla="*/ 86 h 121"/>
                    <a:gd name="T12" fmla="*/ 54 w 159"/>
                    <a:gd name="T13" fmla="*/ 86 h 121"/>
                    <a:gd name="T14" fmla="*/ 54 w 159"/>
                    <a:gd name="T15" fmla="*/ 103 h 121"/>
                    <a:gd name="T16" fmla="*/ 54 w 159"/>
                    <a:gd name="T17" fmla="*/ 121 h 121"/>
                    <a:gd name="T18" fmla="*/ 35 w 159"/>
                    <a:gd name="T19" fmla="*/ 121 h 121"/>
                    <a:gd name="T20" fmla="*/ 17 w 159"/>
                    <a:gd name="T21" fmla="*/ 121 h 121"/>
                    <a:gd name="T22" fmla="*/ 17 w 159"/>
                    <a:gd name="T23" fmla="*/ 103 h 121"/>
                    <a:gd name="T24" fmla="*/ 17 w 159"/>
                    <a:gd name="T25" fmla="*/ 86 h 121"/>
                    <a:gd name="T26" fmla="*/ 17 w 159"/>
                    <a:gd name="T27" fmla="*/ 69 h 121"/>
                    <a:gd name="T28" fmla="*/ 0 w 159"/>
                    <a:gd name="T29" fmla="*/ 34 h 121"/>
                    <a:gd name="T30" fmla="*/ 17 w 159"/>
                    <a:gd name="T31" fmla="*/ 34 h 121"/>
                    <a:gd name="T32" fmla="*/ 35 w 159"/>
                    <a:gd name="T33" fmla="*/ 34 h 121"/>
                    <a:gd name="T34" fmla="*/ 35 w 159"/>
                    <a:gd name="T35" fmla="*/ 17 h 121"/>
                    <a:gd name="T36" fmla="*/ 54 w 159"/>
                    <a:gd name="T37" fmla="*/ 17 h 121"/>
                    <a:gd name="T38" fmla="*/ 54 w 159"/>
                    <a:gd name="T39" fmla="*/ 0 h 121"/>
                    <a:gd name="T40" fmla="*/ 88 w 159"/>
                    <a:gd name="T41" fmla="*/ 17 h 121"/>
                    <a:gd name="T42" fmla="*/ 108 w 159"/>
                    <a:gd name="T43" fmla="*/ 17 h 121"/>
                    <a:gd name="T44" fmla="*/ 159 w 159"/>
                    <a:gd name="T45" fmla="*/ 17 h 121"/>
                    <a:gd name="T46" fmla="*/ 159 w 159"/>
                    <a:gd name="T47" fmla="*/ 34 h 1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121"/>
                    <a:gd name="T74" fmla="*/ 159 w 159"/>
                    <a:gd name="T75" fmla="*/ 121 h 1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121">
                      <a:moveTo>
                        <a:pt x="159" y="34"/>
                      </a:moveTo>
                      <a:lnTo>
                        <a:pt x="142" y="34"/>
                      </a:lnTo>
                      <a:lnTo>
                        <a:pt x="125" y="34"/>
                      </a:lnTo>
                      <a:lnTo>
                        <a:pt x="108" y="69"/>
                      </a:lnTo>
                      <a:lnTo>
                        <a:pt x="108" y="86"/>
                      </a:lnTo>
                      <a:lnTo>
                        <a:pt x="71" y="86"/>
                      </a:lnTo>
                      <a:lnTo>
                        <a:pt x="54" y="86"/>
                      </a:lnTo>
                      <a:lnTo>
                        <a:pt x="54" y="103"/>
                      </a:lnTo>
                      <a:lnTo>
                        <a:pt x="54" y="121"/>
                      </a:lnTo>
                      <a:lnTo>
                        <a:pt x="35" y="121"/>
                      </a:lnTo>
                      <a:lnTo>
                        <a:pt x="17" y="121"/>
                      </a:lnTo>
                      <a:lnTo>
                        <a:pt x="17" y="103"/>
                      </a:lnTo>
                      <a:lnTo>
                        <a:pt x="17" y="86"/>
                      </a:lnTo>
                      <a:lnTo>
                        <a:pt x="17" y="69"/>
                      </a:lnTo>
                      <a:lnTo>
                        <a:pt x="0" y="34"/>
                      </a:lnTo>
                      <a:lnTo>
                        <a:pt x="17" y="34"/>
                      </a:lnTo>
                      <a:lnTo>
                        <a:pt x="35" y="34"/>
                      </a:lnTo>
                      <a:lnTo>
                        <a:pt x="35" y="17"/>
                      </a:lnTo>
                      <a:lnTo>
                        <a:pt x="54" y="17"/>
                      </a:lnTo>
                      <a:lnTo>
                        <a:pt x="54" y="0"/>
                      </a:lnTo>
                      <a:lnTo>
                        <a:pt x="88" y="17"/>
                      </a:lnTo>
                      <a:lnTo>
                        <a:pt x="108" y="17"/>
                      </a:lnTo>
                      <a:lnTo>
                        <a:pt x="159" y="17"/>
                      </a:lnTo>
                      <a:lnTo>
                        <a:pt x="159" y="34"/>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6" name="Freeform 362">
                  <a:extLst>
                    <a:ext uri="{FF2B5EF4-FFF2-40B4-BE49-F238E27FC236}">
                      <a16:creationId xmlns:a16="http://schemas.microsoft.com/office/drawing/2014/main" id="{6253B863-282E-9247-8335-C4FF59A8DA6A}"/>
                    </a:ext>
                  </a:extLst>
                </p:cNvPr>
                <p:cNvSpPr>
                  <a:spLocks/>
                </p:cNvSpPr>
                <p:nvPr/>
              </p:nvSpPr>
              <p:spPr bwMode="gray">
                <a:xfrm>
                  <a:off x="1527" y="1440"/>
                  <a:ext cx="29" cy="20"/>
                </a:xfrm>
                <a:custGeom>
                  <a:avLst/>
                  <a:gdLst>
                    <a:gd name="T0" fmla="*/ 52 w 52"/>
                    <a:gd name="T1" fmla="*/ 19 h 36"/>
                    <a:gd name="T2" fmla="*/ 17 w 52"/>
                    <a:gd name="T3" fmla="*/ 36 h 36"/>
                    <a:gd name="T4" fmla="*/ 0 w 52"/>
                    <a:gd name="T5" fmla="*/ 36 h 36"/>
                    <a:gd name="T6" fmla="*/ 0 w 52"/>
                    <a:gd name="T7" fmla="*/ 19 h 36"/>
                    <a:gd name="T8" fmla="*/ 0 w 52"/>
                    <a:gd name="T9" fmla="*/ 0 h 36"/>
                    <a:gd name="T10" fmla="*/ 35 w 52"/>
                    <a:gd name="T11" fmla="*/ 0 h 36"/>
                    <a:gd name="T12" fmla="*/ 52 w 52"/>
                    <a:gd name="T13" fmla="*/ 19 h 36"/>
                    <a:gd name="T14" fmla="*/ 0 60000 65536"/>
                    <a:gd name="T15" fmla="*/ 0 60000 65536"/>
                    <a:gd name="T16" fmla="*/ 0 60000 65536"/>
                    <a:gd name="T17" fmla="*/ 0 60000 65536"/>
                    <a:gd name="T18" fmla="*/ 0 60000 65536"/>
                    <a:gd name="T19" fmla="*/ 0 60000 65536"/>
                    <a:gd name="T20" fmla="*/ 0 60000 65536"/>
                    <a:gd name="T21" fmla="*/ 0 w 52"/>
                    <a:gd name="T22" fmla="*/ 0 h 36"/>
                    <a:gd name="T23" fmla="*/ 52 w 5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6">
                      <a:moveTo>
                        <a:pt x="52" y="19"/>
                      </a:moveTo>
                      <a:lnTo>
                        <a:pt x="17" y="36"/>
                      </a:lnTo>
                      <a:lnTo>
                        <a:pt x="0" y="36"/>
                      </a:lnTo>
                      <a:lnTo>
                        <a:pt x="0" y="19"/>
                      </a:lnTo>
                      <a:lnTo>
                        <a:pt x="0" y="0"/>
                      </a:lnTo>
                      <a:lnTo>
                        <a:pt x="35" y="0"/>
                      </a:lnTo>
                      <a:lnTo>
                        <a:pt x="52" y="19"/>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7" name="Freeform 363">
                  <a:extLst>
                    <a:ext uri="{FF2B5EF4-FFF2-40B4-BE49-F238E27FC236}">
                      <a16:creationId xmlns:a16="http://schemas.microsoft.com/office/drawing/2014/main" id="{4A12817C-7E1E-2B4C-86C5-751787249734}"/>
                    </a:ext>
                  </a:extLst>
                </p:cNvPr>
                <p:cNvSpPr>
                  <a:spLocks/>
                </p:cNvSpPr>
                <p:nvPr/>
              </p:nvSpPr>
              <p:spPr bwMode="gray">
                <a:xfrm>
                  <a:off x="1459" y="1289"/>
                  <a:ext cx="78" cy="28"/>
                </a:xfrm>
                <a:custGeom>
                  <a:avLst/>
                  <a:gdLst>
                    <a:gd name="T0" fmla="*/ 54 w 142"/>
                    <a:gd name="T1" fmla="*/ 50 h 50"/>
                    <a:gd name="T2" fmla="*/ 37 w 142"/>
                    <a:gd name="T3" fmla="*/ 50 h 50"/>
                    <a:gd name="T4" fmla="*/ 37 w 142"/>
                    <a:gd name="T5" fmla="*/ 33 h 50"/>
                    <a:gd name="T6" fmla="*/ 19 w 142"/>
                    <a:gd name="T7" fmla="*/ 15 h 50"/>
                    <a:gd name="T8" fmla="*/ 0 w 142"/>
                    <a:gd name="T9" fmla="*/ 15 h 50"/>
                    <a:gd name="T10" fmla="*/ 0 w 142"/>
                    <a:gd name="T11" fmla="*/ 0 h 50"/>
                    <a:gd name="T12" fmla="*/ 19 w 142"/>
                    <a:gd name="T13" fmla="*/ 0 h 50"/>
                    <a:gd name="T14" fmla="*/ 54 w 142"/>
                    <a:gd name="T15" fmla="*/ 0 h 50"/>
                    <a:gd name="T16" fmla="*/ 71 w 142"/>
                    <a:gd name="T17" fmla="*/ 0 h 50"/>
                    <a:gd name="T18" fmla="*/ 108 w 142"/>
                    <a:gd name="T19" fmla="*/ 0 h 50"/>
                    <a:gd name="T20" fmla="*/ 125 w 142"/>
                    <a:gd name="T21" fmla="*/ 15 h 50"/>
                    <a:gd name="T22" fmla="*/ 142 w 142"/>
                    <a:gd name="T23" fmla="*/ 33 h 50"/>
                    <a:gd name="T24" fmla="*/ 125 w 142"/>
                    <a:gd name="T25" fmla="*/ 33 h 50"/>
                    <a:gd name="T26" fmla="*/ 125 w 142"/>
                    <a:gd name="T27" fmla="*/ 50 h 50"/>
                    <a:gd name="T28" fmla="*/ 108 w 142"/>
                    <a:gd name="T29" fmla="*/ 50 h 50"/>
                    <a:gd name="T30" fmla="*/ 90 w 142"/>
                    <a:gd name="T31" fmla="*/ 33 h 50"/>
                    <a:gd name="T32" fmla="*/ 90 w 142"/>
                    <a:gd name="T33" fmla="*/ 50 h 50"/>
                    <a:gd name="T34" fmla="*/ 71 w 142"/>
                    <a:gd name="T35" fmla="*/ 50 h 50"/>
                    <a:gd name="T36" fmla="*/ 54 w 142"/>
                    <a:gd name="T37" fmla="*/ 5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2"/>
                    <a:gd name="T58" fmla="*/ 0 h 50"/>
                    <a:gd name="T59" fmla="*/ 142 w 142"/>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2" h="50">
                      <a:moveTo>
                        <a:pt x="54" y="50"/>
                      </a:moveTo>
                      <a:lnTo>
                        <a:pt x="37" y="50"/>
                      </a:lnTo>
                      <a:lnTo>
                        <a:pt x="37" y="33"/>
                      </a:lnTo>
                      <a:lnTo>
                        <a:pt x="19" y="15"/>
                      </a:lnTo>
                      <a:lnTo>
                        <a:pt x="0" y="15"/>
                      </a:lnTo>
                      <a:lnTo>
                        <a:pt x="0" y="0"/>
                      </a:lnTo>
                      <a:lnTo>
                        <a:pt x="19" y="0"/>
                      </a:lnTo>
                      <a:lnTo>
                        <a:pt x="54" y="0"/>
                      </a:lnTo>
                      <a:lnTo>
                        <a:pt x="71" y="0"/>
                      </a:lnTo>
                      <a:lnTo>
                        <a:pt x="108" y="0"/>
                      </a:lnTo>
                      <a:lnTo>
                        <a:pt x="125" y="15"/>
                      </a:lnTo>
                      <a:lnTo>
                        <a:pt x="142" y="33"/>
                      </a:lnTo>
                      <a:lnTo>
                        <a:pt x="125" y="33"/>
                      </a:lnTo>
                      <a:lnTo>
                        <a:pt x="125" y="50"/>
                      </a:lnTo>
                      <a:lnTo>
                        <a:pt x="108" y="50"/>
                      </a:lnTo>
                      <a:lnTo>
                        <a:pt x="90" y="33"/>
                      </a:lnTo>
                      <a:lnTo>
                        <a:pt x="90" y="50"/>
                      </a:lnTo>
                      <a:lnTo>
                        <a:pt x="71" y="50"/>
                      </a:lnTo>
                      <a:lnTo>
                        <a:pt x="54" y="5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8" name="Freeform 364">
                  <a:extLst>
                    <a:ext uri="{FF2B5EF4-FFF2-40B4-BE49-F238E27FC236}">
                      <a16:creationId xmlns:a16="http://schemas.microsoft.com/office/drawing/2014/main" id="{877D8925-8C4D-1B47-A019-470C5FA24BC6}"/>
                    </a:ext>
                  </a:extLst>
                </p:cNvPr>
                <p:cNvSpPr>
                  <a:spLocks/>
                </p:cNvSpPr>
                <p:nvPr/>
              </p:nvSpPr>
              <p:spPr bwMode="gray">
                <a:xfrm>
                  <a:off x="1490" y="1411"/>
                  <a:ext cx="7" cy="1"/>
                </a:xfrm>
                <a:custGeom>
                  <a:avLst/>
                  <a:gdLst>
                    <a:gd name="T0" fmla="*/ 0 w 13"/>
                    <a:gd name="T1" fmla="*/ 13 w 13"/>
                    <a:gd name="T2" fmla="*/ 0 w 13"/>
                    <a:gd name="T3" fmla="*/ 0 60000 65536"/>
                    <a:gd name="T4" fmla="*/ 0 60000 65536"/>
                    <a:gd name="T5" fmla="*/ 0 60000 65536"/>
                    <a:gd name="T6" fmla="*/ 0 w 13"/>
                    <a:gd name="T7" fmla="*/ 13 w 13"/>
                  </a:gdLst>
                  <a:ahLst/>
                  <a:cxnLst>
                    <a:cxn ang="T3">
                      <a:pos x="T0" y="0"/>
                    </a:cxn>
                    <a:cxn ang="T4">
                      <a:pos x="T1" y="0"/>
                    </a:cxn>
                    <a:cxn ang="T5">
                      <a:pos x="T2" y="0"/>
                    </a:cxn>
                  </a:cxnLst>
                  <a:rect l="T6" t="0" r="T7" b="0"/>
                  <a:pathLst>
                    <a:path w="13">
                      <a:moveTo>
                        <a:pt x="0" y="0"/>
                      </a:moveTo>
                      <a:lnTo>
                        <a:pt x="13" y="0"/>
                      </a:lnTo>
                      <a:lnTo>
                        <a:pt x="0"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9" name="Freeform 365">
                  <a:extLst>
                    <a:ext uri="{FF2B5EF4-FFF2-40B4-BE49-F238E27FC236}">
                      <a16:creationId xmlns:a16="http://schemas.microsoft.com/office/drawing/2014/main" id="{68B7A3A1-B724-8C44-9DBC-4B0CD26B274A}"/>
                    </a:ext>
                  </a:extLst>
                </p:cNvPr>
                <p:cNvSpPr>
                  <a:spLocks/>
                </p:cNvSpPr>
                <p:nvPr/>
              </p:nvSpPr>
              <p:spPr bwMode="gray">
                <a:xfrm>
                  <a:off x="1324" y="1289"/>
                  <a:ext cx="437" cy="296"/>
                </a:xfrm>
                <a:custGeom>
                  <a:avLst/>
                  <a:gdLst>
                    <a:gd name="T0" fmla="*/ 724 w 795"/>
                    <a:gd name="T1" fmla="*/ 395 h 535"/>
                    <a:gd name="T2" fmla="*/ 638 w 795"/>
                    <a:gd name="T3" fmla="*/ 346 h 535"/>
                    <a:gd name="T4" fmla="*/ 638 w 795"/>
                    <a:gd name="T5" fmla="*/ 361 h 535"/>
                    <a:gd name="T6" fmla="*/ 638 w 795"/>
                    <a:gd name="T7" fmla="*/ 378 h 535"/>
                    <a:gd name="T8" fmla="*/ 672 w 795"/>
                    <a:gd name="T9" fmla="*/ 395 h 535"/>
                    <a:gd name="T10" fmla="*/ 707 w 795"/>
                    <a:gd name="T11" fmla="*/ 413 h 535"/>
                    <a:gd name="T12" fmla="*/ 707 w 795"/>
                    <a:gd name="T13" fmla="*/ 466 h 535"/>
                    <a:gd name="T14" fmla="*/ 672 w 795"/>
                    <a:gd name="T15" fmla="*/ 484 h 535"/>
                    <a:gd name="T16" fmla="*/ 619 w 795"/>
                    <a:gd name="T17" fmla="*/ 484 h 535"/>
                    <a:gd name="T18" fmla="*/ 655 w 795"/>
                    <a:gd name="T19" fmla="*/ 535 h 535"/>
                    <a:gd name="T20" fmla="*/ 601 w 795"/>
                    <a:gd name="T21" fmla="*/ 501 h 535"/>
                    <a:gd name="T22" fmla="*/ 515 w 795"/>
                    <a:gd name="T23" fmla="*/ 484 h 535"/>
                    <a:gd name="T24" fmla="*/ 461 w 795"/>
                    <a:gd name="T25" fmla="*/ 430 h 535"/>
                    <a:gd name="T26" fmla="*/ 407 w 795"/>
                    <a:gd name="T27" fmla="*/ 413 h 535"/>
                    <a:gd name="T28" fmla="*/ 336 w 795"/>
                    <a:gd name="T29" fmla="*/ 413 h 535"/>
                    <a:gd name="T30" fmla="*/ 371 w 795"/>
                    <a:gd name="T31" fmla="*/ 395 h 535"/>
                    <a:gd name="T32" fmla="*/ 425 w 795"/>
                    <a:gd name="T33" fmla="*/ 395 h 535"/>
                    <a:gd name="T34" fmla="*/ 442 w 795"/>
                    <a:gd name="T35" fmla="*/ 378 h 535"/>
                    <a:gd name="T36" fmla="*/ 442 w 795"/>
                    <a:gd name="T37" fmla="*/ 346 h 535"/>
                    <a:gd name="T38" fmla="*/ 478 w 795"/>
                    <a:gd name="T39" fmla="*/ 328 h 535"/>
                    <a:gd name="T40" fmla="*/ 442 w 795"/>
                    <a:gd name="T41" fmla="*/ 242 h 535"/>
                    <a:gd name="T42" fmla="*/ 390 w 795"/>
                    <a:gd name="T43" fmla="*/ 242 h 535"/>
                    <a:gd name="T44" fmla="*/ 390 w 795"/>
                    <a:gd name="T45" fmla="*/ 225 h 535"/>
                    <a:gd name="T46" fmla="*/ 319 w 795"/>
                    <a:gd name="T47" fmla="*/ 171 h 535"/>
                    <a:gd name="T48" fmla="*/ 285 w 795"/>
                    <a:gd name="T49" fmla="*/ 205 h 535"/>
                    <a:gd name="T50" fmla="*/ 231 w 795"/>
                    <a:gd name="T51" fmla="*/ 171 h 535"/>
                    <a:gd name="T52" fmla="*/ 125 w 795"/>
                    <a:gd name="T53" fmla="*/ 171 h 535"/>
                    <a:gd name="T54" fmla="*/ 73 w 795"/>
                    <a:gd name="T55" fmla="*/ 171 h 535"/>
                    <a:gd name="T56" fmla="*/ 20 w 795"/>
                    <a:gd name="T57" fmla="*/ 136 h 535"/>
                    <a:gd name="T58" fmla="*/ 73 w 795"/>
                    <a:gd name="T59" fmla="*/ 136 h 535"/>
                    <a:gd name="T60" fmla="*/ 20 w 795"/>
                    <a:gd name="T61" fmla="*/ 119 h 535"/>
                    <a:gd name="T62" fmla="*/ 20 w 795"/>
                    <a:gd name="T63" fmla="*/ 67 h 535"/>
                    <a:gd name="T64" fmla="*/ 56 w 795"/>
                    <a:gd name="T65" fmla="*/ 0 h 535"/>
                    <a:gd name="T66" fmla="*/ 125 w 795"/>
                    <a:gd name="T67" fmla="*/ 0 h 535"/>
                    <a:gd name="T68" fmla="*/ 91 w 795"/>
                    <a:gd name="T69" fmla="*/ 50 h 535"/>
                    <a:gd name="T70" fmla="*/ 108 w 795"/>
                    <a:gd name="T71" fmla="*/ 85 h 535"/>
                    <a:gd name="T72" fmla="*/ 125 w 795"/>
                    <a:gd name="T73" fmla="*/ 50 h 535"/>
                    <a:gd name="T74" fmla="*/ 231 w 795"/>
                    <a:gd name="T75" fmla="*/ 0 h 535"/>
                    <a:gd name="T76" fmla="*/ 267 w 795"/>
                    <a:gd name="T77" fmla="*/ 67 h 535"/>
                    <a:gd name="T78" fmla="*/ 319 w 795"/>
                    <a:gd name="T79" fmla="*/ 67 h 535"/>
                    <a:gd name="T80" fmla="*/ 371 w 795"/>
                    <a:gd name="T81" fmla="*/ 50 h 535"/>
                    <a:gd name="T82" fmla="*/ 425 w 795"/>
                    <a:gd name="T83" fmla="*/ 85 h 535"/>
                    <a:gd name="T84" fmla="*/ 496 w 795"/>
                    <a:gd name="T85" fmla="*/ 119 h 535"/>
                    <a:gd name="T86" fmla="*/ 549 w 795"/>
                    <a:gd name="T87" fmla="*/ 136 h 535"/>
                    <a:gd name="T88" fmla="*/ 601 w 795"/>
                    <a:gd name="T89" fmla="*/ 171 h 535"/>
                    <a:gd name="T90" fmla="*/ 655 w 795"/>
                    <a:gd name="T91" fmla="*/ 188 h 535"/>
                    <a:gd name="T92" fmla="*/ 601 w 795"/>
                    <a:gd name="T93" fmla="*/ 205 h 535"/>
                    <a:gd name="T94" fmla="*/ 655 w 795"/>
                    <a:gd name="T95" fmla="*/ 205 h 535"/>
                    <a:gd name="T96" fmla="*/ 619 w 795"/>
                    <a:gd name="T97" fmla="*/ 242 h 535"/>
                    <a:gd name="T98" fmla="*/ 655 w 795"/>
                    <a:gd name="T99" fmla="*/ 259 h 535"/>
                    <a:gd name="T100" fmla="*/ 707 w 795"/>
                    <a:gd name="T101" fmla="*/ 294 h 535"/>
                    <a:gd name="T102" fmla="*/ 741 w 795"/>
                    <a:gd name="T103" fmla="*/ 311 h 535"/>
                    <a:gd name="T104" fmla="*/ 778 w 795"/>
                    <a:gd name="T105" fmla="*/ 346 h 535"/>
                    <a:gd name="T106" fmla="*/ 778 w 795"/>
                    <a:gd name="T107" fmla="*/ 361 h 535"/>
                    <a:gd name="T108" fmla="*/ 741 w 795"/>
                    <a:gd name="T109" fmla="*/ 378 h 5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95"/>
                    <a:gd name="T166" fmla="*/ 0 h 535"/>
                    <a:gd name="T167" fmla="*/ 795 w 795"/>
                    <a:gd name="T168" fmla="*/ 535 h 5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95" h="535">
                      <a:moveTo>
                        <a:pt x="741" y="378"/>
                      </a:moveTo>
                      <a:lnTo>
                        <a:pt x="741" y="395"/>
                      </a:lnTo>
                      <a:lnTo>
                        <a:pt x="724" y="395"/>
                      </a:lnTo>
                      <a:lnTo>
                        <a:pt x="690" y="395"/>
                      </a:lnTo>
                      <a:lnTo>
                        <a:pt x="672" y="361"/>
                      </a:lnTo>
                      <a:lnTo>
                        <a:pt x="638" y="346"/>
                      </a:lnTo>
                      <a:lnTo>
                        <a:pt x="619" y="346"/>
                      </a:lnTo>
                      <a:lnTo>
                        <a:pt x="619" y="361"/>
                      </a:lnTo>
                      <a:lnTo>
                        <a:pt x="638" y="361"/>
                      </a:lnTo>
                      <a:lnTo>
                        <a:pt x="619" y="361"/>
                      </a:lnTo>
                      <a:lnTo>
                        <a:pt x="619" y="378"/>
                      </a:lnTo>
                      <a:lnTo>
                        <a:pt x="638" y="378"/>
                      </a:lnTo>
                      <a:lnTo>
                        <a:pt x="638" y="395"/>
                      </a:lnTo>
                      <a:lnTo>
                        <a:pt x="655" y="395"/>
                      </a:lnTo>
                      <a:lnTo>
                        <a:pt x="672" y="395"/>
                      </a:lnTo>
                      <a:lnTo>
                        <a:pt x="672" y="413"/>
                      </a:lnTo>
                      <a:lnTo>
                        <a:pt x="690" y="413"/>
                      </a:lnTo>
                      <a:lnTo>
                        <a:pt x="707" y="413"/>
                      </a:lnTo>
                      <a:lnTo>
                        <a:pt x="707" y="430"/>
                      </a:lnTo>
                      <a:lnTo>
                        <a:pt x="707" y="447"/>
                      </a:lnTo>
                      <a:lnTo>
                        <a:pt x="707" y="466"/>
                      </a:lnTo>
                      <a:lnTo>
                        <a:pt x="707" y="484"/>
                      </a:lnTo>
                      <a:lnTo>
                        <a:pt x="707" y="501"/>
                      </a:lnTo>
                      <a:lnTo>
                        <a:pt x="672" y="484"/>
                      </a:lnTo>
                      <a:lnTo>
                        <a:pt x="638" y="466"/>
                      </a:lnTo>
                      <a:lnTo>
                        <a:pt x="601" y="447"/>
                      </a:lnTo>
                      <a:lnTo>
                        <a:pt x="619" y="484"/>
                      </a:lnTo>
                      <a:lnTo>
                        <a:pt x="655" y="501"/>
                      </a:lnTo>
                      <a:lnTo>
                        <a:pt x="655" y="518"/>
                      </a:lnTo>
                      <a:lnTo>
                        <a:pt x="655" y="535"/>
                      </a:lnTo>
                      <a:lnTo>
                        <a:pt x="655" y="518"/>
                      </a:lnTo>
                      <a:lnTo>
                        <a:pt x="619" y="501"/>
                      </a:lnTo>
                      <a:lnTo>
                        <a:pt x="601" y="501"/>
                      </a:lnTo>
                      <a:lnTo>
                        <a:pt x="584" y="501"/>
                      </a:lnTo>
                      <a:lnTo>
                        <a:pt x="532" y="501"/>
                      </a:lnTo>
                      <a:lnTo>
                        <a:pt x="515" y="484"/>
                      </a:lnTo>
                      <a:lnTo>
                        <a:pt x="515" y="447"/>
                      </a:lnTo>
                      <a:lnTo>
                        <a:pt x="478" y="447"/>
                      </a:lnTo>
                      <a:lnTo>
                        <a:pt x="461" y="430"/>
                      </a:lnTo>
                      <a:lnTo>
                        <a:pt x="425" y="413"/>
                      </a:lnTo>
                      <a:lnTo>
                        <a:pt x="425" y="430"/>
                      </a:lnTo>
                      <a:lnTo>
                        <a:pt x="407" y="413"/>
                      </a:lnTo>
                      <a:lnTo>
                        <a:pt x="390" y="413"/>
                      </a:lnTo>
                      <a:lnTo>
                        <a:pt x="371" y="430"/>
                      </a:lnTo>
                      <a:lnTo>
                        <a:pt x="336" y="413"/>
                      </a:lnTo>
                      <a:lnTo>
                        <a:pt x="336" y="395"/>
                      </a:lnTo>
                      <a:lnTo>
                        <a:pt x="354" y="395"/>
                      </a:lnTo>
                      <a:lnTo>
                        <a:pt x="371" y="395"/>
                      </a:lnTo>
                      <a:lnTo>
                        <a:pt x="390" y="395"/>
                      </a:lnTo>
                      <a:lnTo>
                        <a:pt x="407" y="395"/>
                      </a:lnTo>
                      <a:lnTo>
                        <a:pt x="425" y="395"/>
                      </a:lnTo>
                      <a:lnTo>
                        <a:pt x="442" y="395"/>
                      </a:lnTo>
                      <a:lnTo>
                        <a:pt x="461" y="378"/>
                      </a:lnTo>
                      <a:lnTo>
                        <a:pt x="442" y="378"/>
                      </a:lnTo>
                      <a:lnTo>
                        <a:pt x="442" y="361"/>
                      </a:lnTo>
                      <a:lnTo>
                        <a:pt x="425" y="361"/>
                      </a:lnTo>
                      <a:lnTo>
                        <a:pt x="442" y="346"/>
                      </a:lnTo>
                      <a:lnTo>
                        <a:pt x="461" y="346"/>
                      </a:lnTo>
                      <a:lnTo>
                        <a:pt x="478" y="346"/>
                      </a:lnTo>
                      <a:lnTo>
                        <a:pt x="478" y="328"/>
                      </a:lnTo>
                      <a:lnTo>
                        <a:pt x="478" y="311"/>
                      </a:lnTo>
                      <a:lnTo>
                        <a:pt x="478" y="276"/>
                      </a:lnTo>
                      <a:lnTo>
                        <a:pt x="442" y="242"/>
                      </a:lnTo>
                      <a:lnTo>
                        <a:pt x="407" y="225"/>
                      </a:lnTo>
                      <a:lnTo>
                        <a:pt x="407" y="242"/>
                      </a:lnTo>
                      <a:lnTo>
                        <a:pt x="390" y="242"/>
                      </a:lnTo>
                      <a:lnTo>
                        <a:pt x="371" y="242"/>
                      </a:lnTo>
                      <a:lnTo>
                        <a:pt x="371" y="225"/>
                      </a:lnTo>
                      <a:lnTo>
                        <a:pt x="390" y="225"/>
                      </a:lnTo>
                      <a:lnTo>
                        <a:pt x="371" y="205"/>
                      </a:lnTo>
                      <a:lnTo>
                        <a:pt x="354" y="171"/>
                      </a:lnTo>
                      <a:lnTo>
                        <a:pt x="319" y="171"/>
                      </a:lnTo>
                      <a:lnTo>
                        <a:pt x="302" y="171"/>
                      </a:lnTo>
                      <a:lnTo>
                        <a:pt x="302" y="188"/>
                      </a:lnTo>
                      <a:lnTo>
                        <a:pt x="285" y="205"/>
                      </a:lnTo>
                      <a:lnTo>
                        <a:pt x="267" y="205"/>
                      </a:lnTo>
                      <a:lnTo>
                        <a:pt x="267" y="188"/>
                      </a:lnTo>
                      <a:lnTo>
                        <a:pt x="231" y="171"/>
                      </a:lnTo>
                      <a:lnTo>
                        <a:pt x="179" y="188"/>
                      </a:lnTo>
                      <a:lnTo>
                        <a:pt x="125" y="188"/>
                      </a:lnTo>
                      <a:lnTo>
                        <a:pt x="125" y="171"/>
                      </a:lnTo>
                      <a:lnTo>
                        <a:pt x="108" y="171"/>
                      </a:lnTo>
                      <a:lnTo>
                        <a:pt x="91" y="171"/>
                      </a:lnTo>
                      <a:lnTo>
                        <a:pt x="73" y="171"/>
                      </a:lnTo>
                      <a:lnTo>
                        <a:pt x="56" y="171"/>
                      </a:lnTo>
                      <a:lnTo>
                        <a:pt x="39" y="154"/>
                      </a:lnTo>
                      <a:lnTo>
                        <a:pt x="20" y="136"/>
                      </a:lnTo>
                      <a:lnTo>
                        <a:pt x="39" y="136"/>
                      </a:lnTo>
                      <a:lnTo>
                        <a:pt x="56" y="136"/>
                      </a:lnTo>
                      <a:lnTo>
                        <a:pt x="73" y="136"/>
                      </a:lnTo>
                      <a:lnTo>
                        <a:pt x="73" y="119"/>
                      </a:lnTo>
                      <a:lnTo>
                        <a:pt x="56" y="119"/>
                      </a:lnTo>
                      <a:lnTo>
                        <a:pt x="20" y="119"/>
                      </a:lnTo>
                      <a:lnTo>
                        <a:pt x="20" y="102"/>
                      </a:lnTo>
                      <a:lnTo>
                        <a:pt x="0" y="102"/>
                      </a:lnTo>
                      <a:lnTo>
                        <a:pt x="20" y="67"/>
                      </a:lnTo>
                      <a:lnTo>
                        <a:pt x="20" y="50"/>
                      </a:lnTo>
                      <a:lnTo>
                        <a:pt x="20" y="33"/>
                      </a:lnTo>
                      <a:lnTo>
                        <a:pt x="56" y="0"/>
                      </a:lnTo>
                      <a:lnTo>
                        <a:pt x="73" y="0"/>
                      </a:lnTo>
                      <a:lnTo>
                        <a:pt x="108" y="0"/>
                      </a:lnTo>
                      <a:lnTo>
                        <a:pt x="125" y="0"/>
                      </a:lnTo>
                      <a:lnTo>
                        <a:pt x="125" y="15"/>
                      </a:lnTo>
                      <a:lnTo>
                        <a:pt x="108" y="33"/>
                      </a:lnTo>
                      <a:lnTo>
                        <a:pt x="91" y="50"/>
                      </a:lnTo>
                      <a:lnTo>
                        <a:pt x="91" y="67"/>
                      </a:lnTo>
                      <a:lnTo>
                        <a:pt x="108" y="67"/>
                      </a:lnTo>
                      <a:lnTo>
                        <a:pt x="108" y="85"/>
                      </a:lnTo>
                      <a:lnTo>
                        <a:pt x="125" y="85"/>
                      </a:lnTo>
                      <a:lnTo>
                        <a:pt x="125" y="67"/>
                      </a:lnTo>
                      <a:lnTo>
                        <a:pt x="125" y="50"/>
                      </a:lnTo>
                      <a:lnTo>
                        <a:pt x="143" y="15"/>
                      </a:lnTo>
                      <a:lnTo>
                        <a:pt x="196" y="0"/>
                      </a:lnTo>
                      <a:lnTo>
                        <a:pt x="231" y="0"/>
                      </a:lnTo>
                      <a:lnTo>
                        <a:pt x="248" y="0"/>
                      </a:lnTo>
                      <a:lnTo>
                        <a:pt x="248" y="33"/>
                      </a:lnTo>
                      <a:lnTo>
                        <a:pt x="267" y="67"/>
                      </a:lnTo>
                      <a:lnTo>
                        <a:pt x="285" y="67"/>
                      </a:lnTo>
                      <a:lnTo>
                        <a:pt x="302" y="67"/>
                      </a:lnTo>
                      <a:lnTo>
                        <a:pt x="319" y="67"/>
                      </a:lnTo>
                      <a:lnTo>
                        <a:pt x="336" y="67"/>
                      </a:lnTo>
                      <a:lnTo>
                        <a:pt x="354" y="50"/>
                      </a:lnTo>
                      <a:lnTo>
                        <a:pt x="371" y="50"/>
                      </a:lnTo>
                      <a:lnTo>
                        <a:pt x="390" y="67"/>
                      </a:lnTo>
                      <a:lnTo>
                        <a:pt x="425" y="67"/>
                      </a:lnTo>
                      <a:lnTo>
                        <a:pt x="425" y="85"/>
                      </a:lnTo>
                      <a:lnTo>
                        <a:pt x="442" y="102"/>
                      </a:lnTo>
                      <a:lnTo>
                        <a:pt x="478" y="119"/>
                      </a:lnTo>
                      <a:lnTo>
                        <a:pt x="496" y="119"/>
                      </a:lnTo>
                      <a:lnTo>
                        <a:pt x="515" y="119"/>
                      </a:lnTo>
                      <a:lnTo>
                        <a:pt x="532" y="119"/>
                      </a:lnTo>
                      <a:lnTo>
                        <a:pt x="549" y="136"/>
                      </a:lnTo>
                      <a:lnTo>
                        <a:pt x="584" y="154"/>
                      </a:lnTo>
                      <a:lnTo>
                        <a:pt x="601" y="154"/>
                      </a:lnTo>
                      <a:lnTo>
                        <a:pt x="601" y="171"/>
                      </a:lnTo>
                      <a:lnTo>
                        <a:pt x="619" y="171"/>
                      </a:lnTo>
                      <a:lnTo>
                        <a:pt x="638" y="171"/>
                      </a:lnTo>
                      <a:lnTo>
                        <a:pt x="655" y="188"/>
                      </a:lnTo>
                      <a:lnTo>
                        <a:pt x="638" y="188"/>
                      </a:lnTo>
                      <a:lnTo>
                        <a:pt x="619" y="205"/>
                      </a:lnTo>
                      <a:lnTo>
                        <a:pt x="601" y="205"/>
                      </a:lnTo>
                      <a:lnTo>
                        <a:pt x="619" y="205"/>
                      </a:lnTo>
                      <a:lnTo>
                        <a:pt x="638" y="205"/>
                      </a:lnTo>
                      <a:lnTo>
                        <a:pt x="655" y="205"/>
                      </a:lnTo>
                      <a:lnTo>
                        <a:pt x="655" y="225"/>
                      </a:lnTo>
                      <a:lnTo>
                        <a:pt x="638" y="225"/>
                      </a:lnTo>
                      <a:lnTo>
                        <a:pt x="619" y="242"/>
                      </a:lnTo>
                      <a:lnTo>
                        <a:pt x="638" y="242"/>
                      </a:lnTo>
                      <a:lnTo>
                        <a:pt x="655" y="242"/>
                      </a:lnTo>
                      <a:lnTo>
                        <a:pt x="655" y="259"/>
                      </a:lnTo>
                      <a:lnTo>
                        <a:pt x="672" y="276"/>
                      </a:lnTo>
                      <a:lnTo>
                        <a:pt x="690" y="294"/>
                      </a:lnTo>
                      <a:lnTo>
                        <a:pt x="707" y="294"/>
                      </a:lnTo>
                      <a:lnTo>
                        <a:pt x="707" y="311"/>
                      </a:lnTo>
                      <a:lnTo>
                        <a:pt x="724" y="311"/>
                      </a:lnTo>
                      <a:lnTo>
                        <a:pt x="741" y="311"/>
                      </a:lnTo>
                      <a:lnTo>
                        <a:pt x="761" y="328"/>
                      </a:lnTo>
                      <a:lnTo>
                        <a:pt x="778" y="328"/>
                      </a:lnTo>
                      <a:lnTo>
                        <a:pt x="778" y="346"/>
                      </a:lnTo>
                      <a:lnTo>
                        <a:pt x="795" y="346"/>
                      </a:lnTo>
                      <a:lnTo>
                        <a:pt x="778" y="346"/>
                      </a:lnTo>
                      <a:lnTo>
                        <a:pt x="778" y="361"/>
                      </a:lnTo>
                      <a:lnTo>
                        <a:pt x="778" y="378"/>
                      </a:lnTo>
                      <a:lnTo>
                        <a:pt x="761" y="378"/>
                      </a:lnTo>
                      <a:lnTo>
                        <a:pt x="741" y="378"/>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0" name="Freeform 366">
                  <a:extLst>
                    <a:ext uri="{FF2B5EF4-FFF2-40B4-BE49-F238E27FC236}">
                      <a16:creationId xmlns:a16="http://schemas.microsoft.com/office/drawing/2014/main" id="{A14C21EB-0A5A-114A-A3EF-4514D02B01F3}"/>
                    </a:ext>
                  </a:extLst>
                </p:cNvPr>
                <p:cNvSpPr>
                  <a:spLocks/>
                </p:cNvSpPr>
                <p:nvPr/>
              </p:nvSpPr>
              <p:spPr bwMode="gray">
                <a:xfrm>
                  <a:off x="1586" y="956"/>
                  <a:ext cx="889" cy="665"/>
                </a:xfrm>
                <a:custGeom>
                  <a:avLst/>
                  <a:gdLst>
                    <a:gd name="T0" fmla="*/ 599 w 1618"/>
                    <a:gd name="T1" fmla="*/ 777 h 1209"/>
                    <a:gd name="T2" fmla="*/ 527 w 1618"/>
                    <a:gd name="T3" fmla="*/ 760 h 1209"/>
                    <a:gd name="T4" fmla="*/ 527 w 1618"/>
                    <a:gd name="T5" fmla="*/ 708 h 1209"/>
                    <a:gd name="T6" fmla="*/ 458 w 1618"/>
                    <a:gd name="T7" fmla="*/ 708 h 1209"/>
                    <a:gd name="T8" fmla="*/ 458 w 1618"/>
                    <a:gd name="T9" fmla="*/ 639 h 1209"/>
                    <a:gd name="T10" fmla="*/ 351 w 1618"/>
                    <a:gd name="T11" fmla="*/ 501 h 1209"/>
                    <a:gd name="T12" fmla="*/ 211 w 1618"/>
                    <a:gd name="T13" fmla="*/ 483 h 1209"/>
                    <a:gd name="T14" fmla="*/ 157 w 1618"/>
                    <a:gd name="T15" fmla="*/ 483 h 1209"/>
                    <a:gd name="T16" fmla="*/ 122 w 1618"/>
                    <a:gd name="T17" fmla="*/ 449 h 1209"/>
                    <a:gd name="T18" fmla="*/ 53 w 1618"/>
                    <a:gd name="T19" fmla="*/ 432 h 1209"/>
                    <a:gd name="T20" fmla="*/ 122 w 1618"/>
                    <a:gd name="T21" fmla="*/ 414 h 1209"/>
                    <a:gd name="T22" fmla="*/ 157 w 1618"/>
                    <a:gd name="T23" fmla="*/ 380 h 1209"/>
                    <a:gd name="T24" fmla="*/ 36 w 1618"/>
                    <a:gd name="T25" fmla="*/ 380 h 1209"/>
                    <a:gd name="T26" fmla="*/ 71 w 1618"/>
                    <a:gd name="T27" fmla="*/ 328 h 1209"/>
                    <a:gd name="T28" fmla="*/ 176 w 1618"/>
                    <a:gd name="T29" fmla="*/ 293 h 1209"/>
                    <a:gd name="T30" fmla="*/ 140 w 1618"/>
                    <a:gd name="T31" fmla="*/ 226 h 1209"/>
                    <a:gd name="T32" fmla="*/ 263 w 1618"/>
                    <a:gd name="T33" fmla="*/ 155 h 1209"/>
                    <a:gd name="T34" fmla="*/ 351 w 1618"/>
                    <a:gd name="T35" fmla="*/ 121 h 1209"/>
                    <a:gd name="T36" fmla="*/ 476 w 1618"/>
                    <a:gd name="T37" fmla="*/ 86 h 1209"/>
                    <a:gd name="T38" fmla="*/ 527 w 1618"/>
                    <a:gd name="T39" fmla="*/ 103 h 1209"/>
                    <a:gd name="T40" fmla="*/ 650 w 1618"/>
                    <a:gd name="T41" fmla="*/ 86 h 1209"/>
                    <a:gd name="T42" fmla="*/ 668 w 1618"/>
                    <a:gd name="T43" fmla="*/ 86 h 1209"/>
                    <a:gd name="T44" fmla="*/ 702 w 1618"/>
                    <a:gd name="T45" fmla="*/ 34 h 1209"/>
                    <a:gd name="T46" fmla="*/ 827 w 1618"/>
                    <a:gd name="T47" fmla="*/ 34 h 1209"/>
                    <a:gd name="T48" fmla="*/ 967 w 1618"/>
                    <a:gd name="T49" fmla="*/ 0 h 1209"/>
                    <a:gd name="T50" fmla="*/ 1196 w 1618"/>
                    <a:gd name="T51" fmla="*/ 17 h 1209"/>
                    <a:gd name="T52" fmla="*/ 1372 w 1618"/>
                    <a:gd name="T53" fmla="*/ 69 h 1209"/>
                    <a:gd name="T54" fmla="*/ 1178 w 1618"/>
                    <a:gd name="T55" fmla="*/ 103 h 1209"/>
                    <a:gd name="T56" fmla="*/ 1213 w 1618"/>
                    <a:gd name="T57" fmla="*/ 103 h 1209"/>
                    <a:gd name="T58" fmla="*/ 1267 w 1618"/>
                    <a:gd name="T59" fmla="*/ 155 h 1209"/>
                    <a:gd name="T60" fmla="*/ 1372 w 1618"/>
                    <a:gd name="T61" fmla="*/ 138 h 1209"/>
                    <a:gd name="T62" fmla="*/ 1372 w 1618"/>
                    <a:gd name="T63" fmla="*/ 155 h 1209"/>
                    <a:gd name="T64" fmla="*/ 1478 w 1618"/>
                    <a:gd name="T65" fmla="*/ 138 h 1209"/>
                    <a:gd name="T66" fmla="*/ 1566 w 1618"/>
                    <a:gd name="T67" fmla="*/ 121 h 1209"/>
                    <a:gd name="T68" fmla="*/ 1618 w 1618"/>
                    <a:gd name="T69" fmla="*/ 155 h 1209"/>
                    <a:gd name="T70" fmla="*/ 1512 w 1618"/>
                    <a:gd name="T71" fmla="*/ 226 h 1209"/>
                    <a:gd name="T72" fmla="*/ 1443 w 1618"/>
                    <a:gd name="T73" fmla="*/ 261 h 1209"/>
                    <a:gd name="T74" fmla="*/ 1389 w 1618"/>
                    <a:gd name="T75" fmla="*/ 328 h 1209"/>
                    <a:gd name="T76" fmla="*/ 1443 w 1618"/>
                    <a:gd name="T77" fmla="*/ 362 h 1209"/>
                    <a:gd name="T78" fmla="*/ 1478 w 1618"/>
                    <a:gd name="T79" fmla="*/ 414 h 1209"/>
                    <a:gd name="T80" fmla="*/ 1389 w 1618"/>
                    <a:gd name="T81" fmla="*/ 449 h 1209"/>
                    <a:gd name="T82" fmla="*/ 1443 w 1618"/>
                    <a:gd name="T83" fmla="*/ 518 h 1209"/>
                    <a:gd name="T84" fmla="*/ 1443 w 1618"/>
                    <a:gd name="T85" fmla="*/ 552 h 1209"/>
                    <a:gd name="T86" fmla="*/ 1372 w 1618"/>
                    <a:gd name="T87" fmla="*/ 621 h 1209"/>
                    <a:gd name="T88" fmla="*/ 1355 w 1618"/>
                    <a:gd name="T89" fmla="*/ 621 h 1209"/>
                    <a:gd name="T90" fmla="*/ 1320 w 1618"/>
                    <a:gd name="T91" fmla="*/ 656 h 1209"/>
                    <a:gd name="T92" fmla="*/ 1372 w 1618"/>
                    <a:gd name="T93" fmla="*/ 708 h 1209"/>
                    <a:gd name="T94" fmla="*/ 1320 w 1618"/>
                    <a:gd name="T95" fmla="*/ 725 h 1209"/>
                    <a:gd name="T96" fmla="*/ 1286 w 1618"/>
                    <a:gd name="T97" fmla="*/ 777 h 1209"/>
                    <a:gd name="T98" fmla="*/ 1303 w 1618"/>
                    <a:gd name="T99" fmla="*/ 811 h 1209"/>
                    <a:gd name="T100" fmla="*/ 1125 w 1618"/>
                    <a:gd name="T101" fmla="*/ 863 h 1209"/>
                    <a:gd name="T102" fmla="*/ 1073 w 1618"/>
                    <a:gd name="T103" fmla="*/ 898 h 1209"/>
                    <a:gd name="T104" fmla="*/ 984 w 1618"/>
                    <a:gd name="T105" fmla="*/ 967 h 1209"/>
                    <a:gd name="T106" fmla="*/ 933 w 1618"/>
                    <a:gd name="T107" fmla="*/ 967 h 1209"/>
                    <a:gd name="T108" fmla="*/ 862 w 1618"/>
                    <a:gd name="T109" fmla="*/ 1036 h 1209"/>
                    <a:gd name="T110" fmla="*/ 808 w 1618"/>
                    <a:gd name="T111" fmla="*/ 1105 h 1209"/>
                    <a:gd name="T112" fmla="*/ 790 w 1618"/>
                    <a:gd name="T113" fmla="*/ 1209 h 1209"/>
                    <a:gd name="T114" fmla="*/ 739 w 1618"/>
                    <a:gd name="T115" fmla="*/ 1191 h 1209"/>
                    <a:gd name="T116" fmla="*/ 650 w 1618"/>
                    <a:gd name="T117" fmla="*/ 1157 h 1209"/>
                    <a:gd name="T118" fmla="*/ 579 w 1618"/>
                    <a:gd name="T119" fmla="*/ 1070 h 1209"/>
                    <a:gd name="T120" fmla="*/ 562 w 1618"/>
                    <a:gd name="T121" fmla="*/ 1019 h 1209"/>
                    <a:gd name="T122" fmla="*/ 510 w 1618"/>
                    <a:gd name="T123" fmla="*/ 952 h 1209"/>
                    <a:gd name="T124" fmla="*/ 545 w 1618"/>
                    <a:gd name="T125" fmla="*/ 863 h 12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18"/>
                    <a:gd name="T190" fmla="*/ 0 h 1209"/>
                    <a:gd name="T191" fmla="*/ 1618 w 1618"/>
                    <a:gd name="T192" fmla="*/ 1209 h 12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18" h="1209">
                      <a:moveTo>
                        <a:pt x="545" y="846"/>
                      </a:moveTo>
                      <a:lnTo>
                        <a:pt x="562" y="846"/>
                      </a:lnTo>
                      <a:lnTo>
                        <a:pt x="562" y="829"/>
                      </a:lnTo>
                      <a:lnTo>
                        <a:pt x="579" y="811"/>
                      </a:lnTo>
                      <a:lnTo>
                        <a:pt x="599" y="777"/>
                      </a:lnTo>
                      <a:lnTo>
                        <a:pt x="562" y="777"/>
                      </a:lnTo>
                      <a:lnTo>
                        <a:pt x="510" y="777"/>
                      </a:lnTo>
                      <a:lnTo>
                        <a:pt x="493" y="742"/>
                      </a:lnTo>
                      <a:lnTo>
                        <a:pt x="510" y="742"/>
                      </a:lnTo>
                      <a:lnTo>
                        <a:pt x="527" y="760"/>
                      </a:lnTo>
                      <a:lnTo>
                        <a:pt x="545" y="760"/>
                      </a:lnTo>
                      <a:lnTo>
                        <a:pt x="562" y="760"/>
                      </a:lnTo>
                      <a:lnTo>
                        <a:pt x="562" y="742"/>
                      </a:lnTo>
                      <a:lnTo>
                        <a:pt x="562" y="725"/>
                      </a:lnTo>
                      <a:lnTo>
                        <a:pt x="527" y="708"/>
                      </a:lnTo>
                      <a:lnTo>
                        <a:pt x="510" y="691"/>
                      </a:lnTo>
                      <a:lnTo>
                        <a:pt x="510" y="708"/>
                      </a:lnTo>
                      <a:lnTo>
                        <a:pt x="493" y="708"/>
                      </a:lnTo>
                      <a:lnTo>
                        <a:pt x="476" y="725"/>
                      </a:lnTo>
                      <a:lnTo>
                        <a:pt x="458" y="708"/>
                      </a:lnTo>
                      <a:lnTo>
                        <a:pt x="458" y="691"/>
                      </a:lnTo>
                      <a:lnTo>
                        <a:pt x="458" y="673"/>
                      </a:lnTo>
                      <a:lnTo>
                        <a:pt x="476" y="673"/>
                      </a:lnTo>
                      <a:lnTo>
                        <a:pt x="476" y="656"/>
                      </a:lnTo>
                      <a:lnTo>
                        <a:pt x="458" y="639"/>
                      </a:lnTo>
                      <a:lnTo>
                        <a:pt x="458" y="621"/>
                      </a:lnTo>
                      <a:lnTo>
                        <a:pt x="458" y="589"/>
                      </a:lnTo>
                      <a:lnTo>
                        <a:pt x="422" y="552"/>
                      </a:lnTo>
                      <a:lnTo>
                        <a:pt x="405" y="518"/>
                      </a:lnTo>
                      <a:lnTo>
                        <a:pt x="351" y="501"/>
                      </a:lnTo>
                      <a:lnTo>
                        <a:pt x="316" y="466"/>
                      </a:lnTo>
                      <a:lnTo>
                        <a:pt x="263" y="466"/>
                      </a:lnTo>
                      <a:lnTo>
                        <a:pt x="245" y="466"/>
                      </a:lnTo>
                      <a:lnTo>
                        <a:pt x="228" y="466"/>
                      </a:lnTo>
                      <a:lnTo>
                        <a:pt x="211" y="483"/>
                      </a:lnTo>
                      <a:lnTo>
                        <a:pt x="193" y="483"/>
                      </a:lnTo>
                      <a:lnTo>
                        <a:pt x="193" y="466"/>
                      </a:lnTo>
                      <a:lnTo>
                        <a:pt x="176" y="466"/>
                      </a:lnTo>
                      <a:lnTo>
                        <a:pt x="176" y="483"/>
                      </a:lnTo>
                      <a:lnTo>
                        <a:pt x="157" y="483"/>
                      </a:lnTo>
                      <a:lnTo>
                        <a:pt x="140" y="483"/>
                      </a:lnTo>
                      <a:lnTo>
                        <a:pt x="122" y="466"/>
                      </a:lnTo>
                      <a:lnTo>
                        <a:pt x="105" y="466"/>
                      </a:lnTo>
                      <a:lnTo>
                        <a:pt x="105" y="449"/>
                      </a:lnTo>
                      <a:lnTo>
                        <a:pt x="122" y="449"/>
                      </a:lnTo>
                      <a:lnTo>
                        <a:pt x="122" y="432"/>
                      </a:lnTo>
                      <a:lnTo>
                        <a:pt x="105" y="432"/>
                      </a:lnTo>
                      <a:lnTo>
                        <a:pt x="88" y="432"/>
                      </a:lnTo>
                      <a:lnTo>
                        <a:pt x="71" y="432"/>
                      </a:lnTo>
                      <a:lnTo>
                        <a:pt x="53" y="432"/>
                      </a:lnTo>
                      <a:lnTo>
                        <a:pt x="53" y="414"/>
                      </a:lnTo>
                      <a:lnTo>
                        <a:pt x="71" y="414"/>
                      </a:lnTo>
                      <a:lnTo>
                        <a:pt x="88" y="414"/>
                      </a:lnTo>
                      <a:lnTo>
                        <a:pt x="105" y="414"/>
                      </a:lnTo>
                      <a:lnTo>
                        <a:pt x="122" y="414"/>
                      </a:lnTo>
                      <a:lnTo>
                        <a:pt x="122" y="397"/>
                      </a:lnTo>
                      <a:lnTo>
                        <a:pt x="157" y="397"/>
                      </a:lnTo>
                      <a:lnTo>
                        <a:pt x="176" y="397"/>
                      </a:lnTo>
                      <a:lnTo>
                        <a:pt x="176" y="380"/>
                      </a:lnTo>
                      <a:lnTo>
                        <a:pt x="157" y="380"/>
                      </a:lnTo>
                      <a:lnTo>
                        <a:pt x="140" y="380"/>
                      </a:lnTo>
                      <a:lnTo>
                        <a:pt x="122" y="380"/>
                      </a:lnTo>
                      <a:lnTo>
                        <a:pt x="105" y="380"/>
                      </a:lnTo>
                      <a:lnTo>
                        <a:pt x="71" y="380"/>
                      </a:lnTo>
                      <a:lnTo>
                        <a:pt x="36" y="380"/>
                      </a:lnTo>
                      <a:lnTo>
                        <a:pt x="0" y="345"/>
                      </a:lnTo>
                      <a:lnTo>
                        <a:pt x="17" y="328"/>
                      </a:lnTo>
                      <a:lnTo>
                        <a:pt x="36" y="328"/>
                      </a:lnTo>
                      <a:lnTo>
                        <a:pt x="53" y="328"/>
                      </a:lnTo>
                      <a:lnTo>
                        <a:pt x="71" y="328"/>
                      </a:lnTo>
                      <a:lnTo>
                        <a:pt x="88" y="311"/>
                      </a:lnTo>
                      <a:lnTo>
                        <a:pt x="105" y="311"/>
                      </a:lnTo>
                      <a:lnTo>
                        <a:pt x="122" y="311"/>
                      </a:lnTo>
                      <a:lnTo>
                        <a:pt x="157" y="311"/>
                      </a:lnTo>
                      <a:lnTo>
                        <a:pt x="176" y="293"/>
                      </a:lnTo>
                      <a:lnTo>
                        <a:pt x="193" y="278"/>
                      </a:lnTo>
                      <a:lnTo>
                        <a:pt x="211" y="261"/>
                      </a:lnTo>
                      <a:lnTo>
                        <a:pt x="176" y="243"/>
                      </a:lnTo>
                      <a:lnTo>
                        <a:pt x="157" y="243"/>
                      </a:lnTo>
                      <a:lnTo>
                        <a:pt x="140" y="226"/>
                      </a:lnTo>
                      <a:lnTo>
                        <a:pt x="157" y="209"/>
                      </a:lnTo>
                      <a:lnTo>
                        <a:pt x="193" y="209"/>
                      </a:lnTo>
                      <a:lnTo>
                        <a:pt x="228" y="192"/>
                      </a:lnTo>
                      <a:lnTo>
                        <a:pt x="245" y="155"/>
                      </a:lnTo>
                      <a:lnTo>
                        <a:pt x="263" y="155"/>
                      </a:lnTo>
                      <a:lnTo>
                        <a:pt x="280" y="172"/>
                      </a:lnTo>
                      <a:lnTo>
                        <a:pt x="297" y="155"/>
                      </a:lnTo>
                      <a:lnTo>
                        <a:pt x="297" y="138"/>
                      </a:lnTo>
                      <a:lnTo>
                        <a:pt x="316" y="121"/>
                      </a:lnTo>
                      <a:lnTo>
                        <a:pt x="351" y="121"/>
                      </a:lnTo>
                      <a:lnTo>
                        <a:pt x="368" y="103"/>
                      </a:lnTo>
                      <a:lnTo>
                        <a:pt x="405" y="103"/>
                      </a:lnTo>
                      <a:lnTo>
                        <a:pt x="422" y="86"/>
                      </a:lnTo>
                      <a:lnTo>
                        <a:pt x="458" y="86"/>
                      </a:lnTo>
                      <a:lnTo>
                        <a:pt x="476" y="86"/>
                      </a:lnTo>
                      <a:lnTo>
                        <a:pt x="493" y="103"/>
                      </a:lnTo>
                      <a:lnTo>
                        <a:pt x="510" y="121"/>
                      </a:lnTo>
                      <a:lnTo>
                        <a:pt x="510" y="103"/>
                      </a:lnTo>
                      <a:lnTo>
                        <a:pt x="510" y="86"/>
                      </a:lnTo>
                      <a:lnTo>
                        <a:pt x="527" y="103"/>
                      </a:lnTo>
                      <a:lnTo>
                        <a:pt x="562" y="103"/>
                      </a:lnTo>
                      <a:lnTo>
                        <a:pt x="562" y="86"/>
                      </a:lnTo>
                      <a:lnTo>
                        <a:pt x="579" y="86"/>
                      </a:lnTo>
                      <a:lnTo>
                        <a:pt x="616" y="86"/>
                      </a:lnTo>
                      <a:lnTo>
                        <a:pt x="650" y="86"/>
                      </a:lnTo>
                      <a:lnTo>
                        <a:pt x="668" y="103"/>
                      </a:lnTo>
                      <a:lnTo>
                        <a:pt x="685" y="103"/>
                      </a:lnTo>
                      <a:lnTo>
                        <a:pt x="702" y="103"/>
                      </a:lnTo>
                      <a:lnTo>
                        <a:pt x="685" y="103"/>
                      </a:lnTo>
                      <a:lnTo>
                        <a:pt x="668" y="86"/>
                      </a:lnTo>
                      <a:lnTo>
                        <a:pt x="650" y="69"/>
                      </a:lnTo>
                      <a:lnTo>
                        <a:pt x="668" y="69"/>
                      </a:lnTo>
                      <a:lnTo>
                        <a:pt x="685" y="69"/>
                      </a:lnTo>
                      <a:lnTo>
                        <a:pt x="685" y="52"/>
                      </a:lnTo>
                      <a:lnTo>
                        <a:pt x="702" y="34"/>
                      </a:lnTo>
                      <a:lnTo>
                        <a:pt x="739" y="34"/>
                      </a:lnTo>
                      <a:lnTo>
                        <a:pt x="756" y="34"/>
                      </a:lnTo>
                      <a:lnTo>
                        <a:pt x="773" y="34"/>
                      </a:lnTo>
                      <a:lnTo>
                        <a:pt x="808" y="34"/>
                      </a:lnTo>
                      <a:lnTo>
                        <a:pt x="827" y="34"/>
                      </a:lnTo>
                      <a:lnTo>
                        <a:pt x="844" y="34"/>
                      </a:lnTo>
                      <a:lnTo>
                        <a:pt x="862" y="34"/>
                      </a:lnTo>
                      <a:lnTo>
                        <a:pt x="881" y="34"/>
                      </a:lnTo>
                      <a:lnTo>
                        <a:pt x="915" y="17"/>
                      </a:lnTo>
                      <a:lnTo>
                        <a:pt x="967" y="0"/>
                      </a:lnTo>
                      <a:lnTo>
                        <a:pt x="1004" y="0"/>
                      </a:lnTo>
                      <a:lnTo>
                        <a:pt x="1055" y="0"/>
                      </a:lnTo>
                      <a:lnTo>
                        <a:pt x="1090" y="0"/>
                      </a:lnTo>
                      <a:lnTo>
                        <a:pt x="1161" y="0"/>
                      </a:lnTo>
                      <a:lnTo>
                        <a:pt x="1196" y="17"/>
                      </a:lnTo>
                      <a:lnTo>
                        <a:pt x="1249" y="34"/>
                      </a:lnTo>
                      <a:lnTo>
                        <a:pt x="1286" y="52"/>
                      </a:lnTo>
                      <a:lnTo>
                        <a:pt x="1320" y="52"/>
                      </a:lnTo>
                      <a:lnTo>
                        <a:pt x="1338" y="52"/>
                      </a:lnTo>
                      <a:lnTo>
                        <a:pt x="1372" y="69"/>
                      </a:lnTo>
                      <a:lnTo>
                        <a:pt x="1355" y="86"/>
                      </a:lnTo>
                      <a:lnTo>
                        <a:pt x="1320" y="86"/>
                      </a:lnTo>
                      <a:lnTo>
                        <a:pt x="1267" y="86"/>
                      </a:lnTo>
                      <a:lnTo>
                        <a:pt x="1249" y="103"/>
                      </a:lnTo>
                      <a:lnTo>
                        <a:pt x="1178" y="103"/>
                      </a:lnTo>
                      <a:lnTo>
                        <a:pt x="1090" y="103"/>
                      </a:lnTo>
                      <a:lnTo>
                        <a:pt x="1073" y="103"/>
                      </a:lnTo>
                      <a:lnTo>
                        <a:pt x="1090" y="121"/>
                      </a:lnTo>
                      <a:lnTo>
                        <a:pt x="1161" y="103"/>
                      </a:lnTo>
                      <a:lnTo>
                        <a:pt x="1213" y="103"/>
                      </a:lnTo>
                      <a:lnTo>
                        <a:pt x="1267" y="103"/>
                      </a:lnTo>
                      <a:lnTo>
                        <a:pt x="1249" y="121"/>
                      </a:lnTo>
                      <a:lnTo>
                        <a:pt x="1230" y="155"/>
                      </a:lnTo>
                      <a:lnTo>
                        <a:pt x="1213" y="155"/>
                      </a:lnTo>
                      <a:lnTo>
                        <a:pt x="1267" y="155"/>
                      </a:lnTo>
                      <a:lnTo>
                        <a:pt x="1303" y="121"/>
                      </a:lnTo>
                      <a:lnTo>
                        <a:pt x="1338" y="103"/>
                      </a:lnTo>
                      <a:lnTo>
                        <a:pt x="1355" y="103"/>
                      </a:lnTo>
                      <a:lnTo>
                        <a:pt x="1355" y="121"/>
                      </a:lnTo>
                      <a:lnTo>
                        <a:pt x="1372" y="138"/>
                      </a:lnTo>
                      <a:lnTo>
                        <a:pt x="1338" y="155"/>
                      </a:lnTo>
                      <a:lnTo>
                        <a:pt x="1320" y="192"/>
                      </a:lnTo>
                      <a:lnTo>
                        <a:pt x="1303" y="209"/>
                      </a:lnTo>
                      <a:lnTo>
                        <a:pt x="1338" y="192"/>
                      </a:lnTo>
                      <a:lnTo>
                        <a:pt x="1372" y="155"/>
                      </a:lnTo>
                      <a:lnTo>
                        <a:pt x="1389" y="138"/>
                      </a:lnTo>
                      <a:lnTo>
                        <a:pt x="1407" y="138"/>
                      </a:lnTo>
                      <a:lnTo>
                        <a:pt x="1443" y="138"/>
                      </a:lnTo>
                      <a:lnTo>
                        <a:pt x="1460" y="138"/>
                      </a:lnTo>
                      <a:lnTo>
                        <a:pt x="1478" y="138"/>
                      </a:lnTo>
                      <a:lnTo>
                        <a:pt x="1495" y="138"/>
                      </a:lnTo>
                      <a:lnTo>
                        <a:pt x="1495" y="121"/>
                      </a:lnTo>
                      <a:lnTo>
                        <a:pt x="1512" y="121"/>
                      </a:lnTo>
                      <a:lnTo>
                        <a:pt x="1547" y="121"/>
                      </a:lnTo>
                      <a:lnTo>
                        <a:pt x="1566" y="121"/>
                      </a:lnTo>
                      <a:lnTo>
                        <a:pt x="1566" y="103"/>
                      </a:lnTo>
                      <a:lnTo>
                        <a:pt x="1601" y="103"/>
                      </a:lnTo>
                      <a:lnTo>
                        <a:pt x="1618" y="121"/>
                      </a:lnTo>
                      <a:lnTo>
                        <a:pt x="1618" y="138"/>
                      </a:lnTo>
                      <a:lnTo>
                        <a:pt x="1618" y="155"/>
                      </a:lnTo>
                      <a:lnTo>
                        <a:pt x="1566" y="172"/>
                      </a:lnTo>
                      <a:lnTo>
                        <a:pt x="1547" y="192"/>
                      </a:lnTo>
                      <a:lnTo>
                        <a:pt x="1512" y="209"/>
                      </a:lnTo>
                      <a:lnTo>
                        <a:pt x="1530" y="209"/>
                      </a:lnTo>
                      <a:lnTo>
                        <a:pt x="1512" y="226"/>
                      </a:lnTo>
                      <a:lnTo>
                        <a:pt x="1495" y="226"/>
                      </a:lnTo>
                      <a:lnTo>
                        <a:pt x="1495" y="243"/>
                      </a:lnTo>
                      <a:lnTo>
                        <a:pt x="1478" y="261"/>
                      </a:lnTo>
                      <a:lnTo>
                        <a:pt x="1460" y="261"/>
                      </a:lnTo>
                      <a:lnTo>
                        <a:pt x="1443" y="261"/>
                      </a:lnTo>
                      <a:lnTo>
                        <a:pt x="1443" y="278"/>
                      </a:lnTo>
                      <a:lnTo>
                        <a:pt x="1443" y="293"/>
                      </a:lnTo>
                      <a:lnTo>
                        <a:pt x="1426" y="311"/>
                      </a:lnTo>
                      <a:lnTo>
                        <a:pt x="1407" y="328"/>
                      </a:lnTo>
                      <a:lnTo>
                        <a:pt x="1389" y="328"/>
                      </a:lnTo>
                      <a:lnTo>
                        <a:pt x="1389" y="345"/>
                      </a:lnTo>
                      <a:lnTo>
                        <a:pt x="1389" y="362"/>
                      </a:lnTo>
                      <a:lnTo>
                        <a:pt x="1407" y="362"/>
                      </a:lnTo>
                      <a:lnTo>
                        <a:pt x="1426" y="362"/>
                      </a:lnTo>
                      <a:lnTo>
                        <a:pt x="1443" y="362"/>
                      </a:lnTo>
                      <a:lnTo>
                        <a:pt x="1443" y="380"/>
                      </a:lnTo>
                      <a:lnTo>
                        <a:pt x="1460" y="380"/>
                      </a:lnTo>
                      <a:lnTo>
                        <a:pt x="1443" y="380"/>
                      </a:lnTo>
                      <a:lnTo>
                        <a:pt x="1478" y="397"/>
                      </a:lnTo>
                      <a:lnTo>
                        <a:pt x="1478" y="414"/>
                      </a:lnTo>
                      <a:lnTo>
                        <a:pt x="1460" y="432"/>
                      </a:lnTo>
                      <a:lnTo>
                        <a:pt x="1443" y="432"/>
                      </a:lnTo>
                      <a:lnTo>
                        <a:pt x="1407" y="432"/>
                      </a:lnTo>
                      <a:lnTo>
                        <a:pt x="1389" y="432"/>
                      </a:lnTo>
                      <a:lnTo>
                        <a:pt x="1389" y="449"/>
                      </a:lnTo>
                      <a:lnTo>
                        <a:pt x="1407" y="449"/>
                      </a:lnTo>
                      <a:lnTo>
                        <a:pt x="1426" y="449"/>
                      </a:lnTo>
                      <a:lnTo>
                        <a:pt x="1443" y="483"/>
                      </a:lnTo>
                      <a:lnTo>
                        <a:pt x="1443" y="501"/>
                      </a:lnTo>
                      <a:lnTo>
                        <a:pt x="1443" y="518"/>
                      </a:lnTo>
                      <a:lnTo>
                        <a:pt x="1426" y="518"/>
                      </a:lnTo>
                      <a:lnTo>
                        <a:pt x="1407" y="518"/>
                      </a:lnTo>
                      <a:lnTo>
                        <a:pt x="1407" y="535"/>
                      </a:lnTo>
                      <a:lnTo>
                        <a:pt x="1426" y="552"/>
                      </a:lnTo>
                      <a:lnTo>
                        <a:pt x="1443" y="552"/>
                      </a:lnTo>
                      <a:lnTo>
                        <a:pt x="1426" y="572"/>
                      </a:lnTo>
                      <a:lnTo>
                        <a:pt x="1407" y="572"/>
                      </a:lnTo>
                      <a:lnTo>
                        <a:pt x="1407" y="589"/>
                      </a:lnTo>
                      <a:lnTo>
                        <a:pt x="1389" y="606"/>
                      </a:lnTo>
                      <a:lnTo>
                        <a:pt x="1372" y="621"/>
                      </a:lnTo>
                      <a:lnTo>
                        <a:pt x="1355" y="621"/>
                      </a:lnTo>
                      <a:lnTo>
                        <a:pt x="1338" y="606"/>
                      </a:lnTo>
                      <a:lnTo>
                        <a:pt x="1320" y="606"/>
                      </a:lnTo>
                      <a:lnTo>
                        <a:pt x="1338" y="621"/>
                      </a:lnTo>
                      <a:lnTo>
                        <a:pt x="1355" y="621"/>
                      </a:lnTo>
                      <a:lnTo>
                        <a:pt x="1372" y="656"/>
                      </a:lnTo>
                      <a:lnTo>
                        <a:pt x="1372" y="673"/>
                      </a:lnTo>
                      <a:lnTo>
                        <a:pt x="1355" y="673"/>
                      </a:lnTo>
                      <a:lnTo>
                        <a:pt x="1338" y="673"/>
                      </a:lnTo>
                      <a:lnTo>
                        <a:pt x="1320" y="656"/>
                      </a:lnTo>
                      <a:lnTo>
                        <a:pt x="1303" y="621"/>
                      </a:lnTo>
                      <a:lnTo>
                        <a:pt x="1286" y="621"/>
                      </a:lnTo>
                      <a:lnTo>
                        <a:pt x="1286" y="639"/>
                      </a:lnTo>
                      <a:lnTo>
                        <a:pt x="1338" y="673"/>
                      </a:lnTo>
                      <a:lnTo>
                        <a:pt x="1372" y="708"/>
                      </a:lnTo>
                      <a:lnTo>
                        <a:pt x="1389" y="742"/>
                      </a:lnTo>
                      <a:lnTo>
                        <a:pt x="1389" y="760"/>
                      </a:lnTo>
                      <a:lnTo>
                        <a:pt x="1372" y="760"/>
                      </a:lnTo>
                      <a:lnTo>
                        <a:pt x="1338" y="742"/>
                      </a:lnTo>
                      <a:lnTo>
                        <a:pt x="1320" y="725"/>
                      </a:lnTo>
                      <a:lnTo>
                        <a:pt x="1286" y="725"/>
                      </a:lnTo>
                      <a:lnTo>
                        <a:pt x="1267" y="725"/>
                      </a:lnTo>
                      <a:lnTo>
                        <a:pt x="1286" y="725"/>
                      </a:lnTo>
                      <a:lnTo>
                        <a:pt x="1267" y="742"/>
                      </a:lnTo>
                      <a:lnTo>
                        <a:pt x="1286" y="777"/>
                      </a:lnTo>
                      <a:lnTo>
                        <a:pt x="1338" y="777"/>
                      </a:lnTo>
                      <a:lnTo>
                        <a:pt x="1372" y="777"/>
                      </a:lnTo>
                      <a:lnTo>
                        <a:pt x="1355" y="777"/>
                      </a:lnTo>
                      <a:lnTo>
                        <a:pt x="1338" y="794"/>
                      </a:lnTo>
                      <a:lnTo>
                        <a:pt x="1303" y="811"/>
                      </a:lnTo>
                      <a:lnTo>
                        <a:pt x="1267" y="829"/>
                      </a:lnTo>
                      <a:lnTo>
                        <a:pt x="1213" y="846"/>
                      </a:lnTo>
                      <a:lnTo>
                        <a:pt x="1196" y="846"/>
                      </a:lnTo>
                      <a:lnTo>
                        <a:pt x="1161" y="863"/>
                      </a:lnTo>
                      <a:lnTo>
                        <a:pt x="1125" y="863"/>
                      </a:lnTo>
                      <a:lnTo>
                        <a:pt x="1107" y="863"/>
                      </a:lnTo>
                      <a:lnTo>
                        <a:pt x="1090" y="863"/>
                      </a:lnTo>
                      <a:lnTo>
                        <a:pt x="1090" y="881"/>
                      </a:lnTo>
                      <a:lnTo>
                        <a:pt x="1090" y="898"/>
                      </a:lnTo>
                      <a:lnTo>
                        <a:pt x="1073" y="898"/>
                      </a:lnTo>
                      <a:lnTo>
                        <a:pt x="1055" y="915"/>
                      </a:lnTo>
                      <a:lnTo>
                        <a:pt x="1038" y="932"/>
                      </a:lnTo>
                      <a:lnTo>
                        <a:pt x="1038" y="952"/>
                      </a:lnTo>
                      <a:lnTo>
                        <a:pt x="1021" y="952"/>
                      </a:lnTo>
                      <a:lnTo>
                        <a:pt x="984" y="967"/>
                      </a:lnTo>
                      <a:lnTo>
                        <a:pt x="967" y="967"/>
                      </a:lnTo>
                      <a:lnTo>
                        <a:pt x="950" y="967"/>
                      </a:lnTo>
                      <a:lnTo>
                        <a:pt x="950" y="952"/>
                      </a:lnTo>
                      <a:lnTo>
                        <a:pt x="933" y="952"/>
                      </a:lnTo>
                      <a:lnTo>
                        <a:pt x="933" y="967"/>
                      </a:lnTo>
                      <a:lnTo>
                        <a:pt x="933" y="984"/>
                      </a:lnTo>
                      <a:lnTo>
                        <a:pt x="915" y="1001"/>
                      </a:lnTo>
                      <a:lnTo>
                        <a:pt x="862" y="1001"/>
                      </a:lnTo>
                      <a:lnTo>
                        <a:pt x="862" y="1019"/>
                      </a:lnTo>
                      <a:lnTo>
                        <a:pt x="862" y="1036"/>
                      </a:lnTo>
                      <a:lnTo>
                        <a:pt x="862" y="1053"/>
                      </a:lnTo>
                      <a:lnTo>
                        <a:pt x="862" y="1070"/>
                      </a:lnTo>
                      <a:lnTo>
                        <a:pt x="827" y="1070"/>
                      </a:lnTo>
                      <a:lnTo>
                        <a:pt x="827" y="1105"/>
                      </a:lnTo>
                      <a:lnTo>
                        <a:pt x="808" y="1105"/>
                      </a:lnTo>
                      <a:lnTo>
                        <a:pt x="808" y="1122"/>
                      </a:lnTo>
                      <a:lnTo>
                        <a:pt x="827" y="1157"/>
                      </a:lnTo>
                      <a:lnTo>
                        <a:pt x="808" y="1157"/>
                      </a:lnTo>
                      <a:lnTo>
                        <a:pt x="808" y="1191"/>
                      </a:lnTo>
                      <a:lnTo>
                        <a:pt x="790" y="1209"/>
                      </a:lnTo>
                      <a:lnTo>
                        <a:pt x="773" y="1209"/>
                      </a:lnTo>
                      <a:lnTo>
                        <a:pt x="773" y="1191"/>
                      </a:lnTo>
                      <a:lnTo>
                        <a:pt x="756" y="1191"/>
                      </a:lnTo>
                      <a:lnTo>
                        <a:pt x="756" y="1209"/>
                      </a:lnTo>
                      <a:lnTo>
                        <a:pt x="739" y="1191"/>
                      </a:lnTo>
                      <a:lnTo>
                        <a:pt x="721" y="1157"/>
                      </a:lnTo>
                      <a:lnTo>
                        <a:pt x="702" y="1157"/>
                      </a:lnTo>
                      <a:lnTo>
                        <a:pt x="685" y="1157"/>
                      </a:lnTo>
                      <a:lnTo>
                        <a:pt x="668" y="1157"/>
                      </a:lnTo>
                      <a:lnTo>
                        <a:pt x="650" y="1157"/>
                      </a:lnTo>
                      <a:lnTo>
                        <a:pt x="633" y="1157"/>
                      </a:lnTo>
                      <a:lnTo>
                        <a:pt x="633" y="1140"/>
                      </a:lnTo>
                      <a:lnTo>
                        <a:pt x="633" y="1122"/>
                      </a:lnTo>
                      <a:lnTo>
                        <a:pt x="616" y="1105"/>
                      </a:lnTo>
                      <a:lnTo>
                        <a:pt x="579" y="1070"/>
                      </a:lnTo>
                      <a:lnTo>
                        <a:pt x="562" y="1053"/>
                      </a:lnTo>
                      <a:lnTo>
                        <a:pt x="562" y="1036"/>
                      </a:lnTo>
                      <a:lnTo>
                        <a:pt x="579" y="1036"/>
                      </a:lnTo>
                      <a:lnTo>
                        <a:pt x="579" y="1019"/>
                      </a:lnTo>
                      <a:lnTo>
                        <a:pt x="562" y="1019"/>
                      </a:lnTo>
                      <a:lnTo>
                        <a:pt x="545" y="1019"/>
                      </a:lnTo>
                      <a:lnTo>
                        <a:pt x="545" y="1001"/>
                      </a:lnTo>
                      <a:lnTo>
                        <a:pt x="527" y="1001"/>
                      </a:lnTo>
                      <a:lnTo>
                        <a:pt x="510" y="967"/>
                      </a:lnTo>
                      <a:lnTo>
                        <a:pt x="510" y="952"/>
                      </a:lnTo>
                      <a:lnTo>
                        <a:pt x="510" y="932"/>
                      </a:lnTo>
                      <a:lnTo>
                        <a:pt x="510" y="915"/>
                      </a:lnTo>
                      <a:lnTo>
                        <a:pt x="510" y="898"/>
                      </a:lnTo>
                      <a:lnTo>
                        <a:pt x="527" y="881"/>
                      </a:lnTo>
                      <a:lnTo>
                        <a:pt x="545" y="863"/>
                      </a:lnTo>
                      <a:lnTo>
                        <a:pt x="545" y="84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1" name="Freeform 367">
                  <a:extLst>
                    <a:ext uri="{FF2B5EF4-FFF2-40B4-BE49-F238E27FC236}">
                      <a16:creationId xmlns:a16="http://schemas.microsoft.com/office/drawing/2014/main" id="{1266D78E-DBD4-BD42-BD42-10067BBD2294}"/>
                    </a:ext>
                  </a:extLst>
                </p:cNvPr>
                <p:cNvSpPr>
                  <a:spLocks/>
                </p:cNvSpPr>
                <p:nvPr/>
              </p:nvSpPr>
              <p:spPr bwMode="gray">
                <a:xfrm>
                  <a:off x="1847" y="1382"/>
                  <a:ext cx="48" cy="29"/>
                </a:xfrm>
                <a:custGeom>
                  <a:avLst/>
                  <a:gdLst>
                    <a:gd name="T0" fmla="*/ 17 w 86"/>
                    <a:gd name="T1" fmla="*/ 52 h 52"/>
                    <a:gd name="T2" fmla="*/ 17 w 86"/>
                    <a:gd name="T3" fmla="*/ 34 h 52"/>
                    <a:gd name="T4" fmla="*/ 0 w 86"/>
                    <a:gd name="T5" fmla="*/ 17 h 52"/>
                    <a:gd name="T6" fmla="*/ 0 w 86"/>
                    <a:gd name="T7" fmla="*/ 0 h 52"/>
                    <a:gd name="T8" fmla="*/ 17 w 86"/>
                    <a:gd name="T9" fmla="*/ 0 h 52"/>
                    <a:gd name="T10" fmla="*/ 34 w 86"/>
                    <a:gd name="T11" fmla="*/ 0 h 52"/>
                    <a:gd name="T12" fmla="*/ 51 w 86"/>
                    <a:gd name="T13" fmla="*/ 0 h 52"/>
                    <a:gd name="T14" fmla="*/ 86 w 86"/>
                    <a:gd name="T15" fmla="*/ 17 h 52"/>
                    <a:gd name="T16" fmla="*/ 69 w 86"/>
                    <a:gd name="T17" fmla="*/ 34 h 52"/>
                    <a:gd name="T18" fmla="*/ 51 w 86"/>
                    <a:gd name="T19" fmla="*/ 52 h 52"/>
                    <a:gd name="T20" fmla="*/ 34 w 86"/>
                    <a:gd name="T21" fmla="*/ 52 h 52"/>
                    <a:gd name="T22" fmla="*/ 17 w 86"/>
                    <a:gd name="T23" fmla="*/ 52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52"/>
                    <a:gd name="T38" fmla="*/ 86 w 8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52">
                      <a:moveTo>
                        <a:pt x="17" y="52"/>
                      </a:moveTo>
                      <a:lnTo>
                        <a:pt x="17" y="34"/>
                      </a:lnTo>
                      <a:lnTo>
                        <a:pt x="0" y="17"/>
                      </a:lnTo>
                      <a:lnTo>
                        <a:pt x="0" y="0"/>
                      </a:lnTo>
                      <a:lnTo>
                        <a:pt x="17" y="0"/>
                      </a:lnTo>
                      <a:lnTo>
                        <a:pt x="34" y="0"/>
                      </a:lnTo>
                      <a:lnTo>
                        <a:pt x="51" y="0"/>
                      </a:lnTo>
                      <a:lnTo>
                        <a:pt x="86" y="17"/>
                      </a:lnTo>
                      <a:lnTo>
                        <a:pt x="69" y="34"/>
                      </a:lnTo>
                      <a:lnTo>
                        <a:pt x="51" y="52"/>
                      </a:lnTo>
                      <a:lnTo>
                        <a:pt x="34" y="52"/>
                      </a:lnTo>
                      <a:lnTo>
                        <a:pt x="17" y="52"/>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2" name="Freeform 368">
                  <a:extLst>
                    <a:ext uri="{FF2B5EF4-FFF2-40B4-BE49-F238E27FC236}">
                      <a16:creationId xmlns:a16="http://schemas.microsoft.com/office/drawing/2014/main" id="{AF2300BB-1ECE-F04B-8204-C0DF05ED05A8}"/>
                    </a:ext>
                  </a:extLst>
                </p:cNvPr>
                <p:cNvSpPr>
                  <a:spLocks/>
                </p:cNvSpPr>
                <p:nvPr/>
              </p:nvSpPr>
              <p:spPr bwMode="gray">
                <a:xfrm>
                  <a:off x="1490" y="1411"/>
                  <a:ext cx="7" cy="1"/>
                </a:xfrm>
                <a:custGeom>
                  <a:avLst/>
                  <a:gdLst>
                    <a:gd name="T0" fmla="*/ 0 w 13"/>
                    <a:gd name="T1" fmla="*/ 13 w 13"/>
                    <a:gd name="T2" fmla="*/ 0 w 13"/>
                    <a:gd name="T3" fmla="*/ 0 60000 65536"/>
                    <a:gd name="T4" fmla="*/ 0 60000 65536"/>
                    <a:gd name="T5" fmla="*/ 0 60000 65536"/>
                    <a:gd name="T6" fmla="*/ 0 w 13"/>
                    <a:gd name="T7" fmla="*/ 13 w 13"/>
                  </a:gdLst>
                  <a:ahLst/>
                  <a:cxnLst>
                    <a:cxn ang="T3">
                      <a:pos x="T0" y="0"/>
                    </a:cxn>
                    <a:cxn ang="T4">
                      <a:pos x="T1" y="0"/>
                    </a:cxn>
                    <a:cxn ang="T5">
                      <a:pos x="T2" y="0"/>
                    </a:cxn>
                  </a:cxnLst>
                  <a:rect l="T6" t="0" r="T7" b="0"/>
                  <a:pathLst>
                    <a:path w="13">
                      <a:moveTo>
                        <a:pt x="0" y="0"/>
                      </a:moveTo>
                      <a:lnTo>
                        <a:pt x="13" y="0"/>
                      </a:lnTo>
                      <a:lnTo>
                        <a:pt x="0"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3" name="Freeform 369">
                  <a:extLst>
                    <a:ext uri="{FF2B5EF4-FFF2-40B4-BE49-F238E27FC236}">
                      <a16:creationId xmlns:a16="http://schemas.microsoft.com/office/drawing/2014/main" id="{CAD65F2F-AC29-004A-827E-B8560A7FB1AA}"/>
                    </a:ext>
                  </a:extLst>
                </p:cNvPr>
                <p:cNvSpPr>
                  <a:spLocks/>
                </p:cNvSpPr>
                <p:nvPr/>
              </p:nvSpPr>
              <p:spPr bwMode="gray">
                <a:xfrm>
                  <a:off x="2321" y="1478"/>
                  <a:ext cx="145" cy="58"/>
                </a:xfrm>
                <a:custGeom>
                  <a:avLst/>
                  <a:gdLst>
                    <a:gd name="T0" fmla="*/ 265 w 265"/>
                    <a:gd name="T1" fmla="*/ 49 h 103"/>
                    <a:gd name="T2" fmla="*/ 245 w 265"/>
                    <a:gd name="T3" fmla="*/ 49 h 103"/>
                    <a:gd name="T4" fmla="*/ 228 w 265"/>
                    <a:gd name="T5" fmla="*/ 69 h 103"/>
                    <a:gd name="T6" fmla="*/ 228 w 265"/>
                    <a:gd name="T7" fmla="*/ 86 h 103"/>
                    <a:gd name="T8" fmla="*/ 194 w 265"/>
                    <a:gd name="T9" fmla="*/ 86 h 103"/>
                    <a:gd name="T10" fmla="*/ 176 w 265"/>
                    <a:gd name="T11" fmla="*/ 103 h 103"/>
                    <a:gd name="T12" fmla="*/ 140 w 265"/>
                    <a:gd name="T13" fmla="*/ 103 h 103"/>
                    <a:gd name="T14" fmla="*/ 105 w 265"/>
                    <a:gd name="T15" fmla="*/ 103 h 103"/>
                    <a:gd name="T16" fmla="*/ 88 w 265"/>
                    <a:gd name="T17" fmla="*/ 103 h 103"/>
                    <a:gd name="T18" fmla="*/ 53 w 265"/>
                    <a:gd name="T19" fmla="*/ 86 h 103"/>
                    <a:gd name="T20" fmla="*/ 34 w 265"/>
                    <a:gd name="T21" fmla="*/ 69 h 103"/>
                    <a:gd name="T22" fmla="*/ 17 w 265"/>
                    <a:gd name="T23" fmla="*/ 69 h 103"/>
                    <a:gd name="T24" fmla="*/ 34 w 265"/>
                    <a:gd name="T25" fmla="*/ 69 h 103"/>
                    <a:gd name="T26" fmla="*/ 34 w 265"/>
                    <a:gd name="T27" fmla="*/ 49 h 103"/>
                    <a:gd name="T28" fmla="*/ 17 w 265"/>
                    <a:gd name="T29" fmla="*/ 49 h 103"/>
                    <a:gd name="T30" fmla="*/ 0 w 265"/>
                    <a:gd name="T31" fmla="*/ 49 h 103"/>
                    <a:gd name="T32" fmla="*/ 34 w 265"/>
                    <a:gd name="T33" fmla="*/ 49 h 103"/>
                    <a:gd name="T34" fmla="*/ 53 w 265"/>
                    <a:gd name="T35" fmla="*/ 32 h 103"/>
                    <a:gd name="T36" fmla="*/ 34 w 265"/>
                    <a:gd name="T37" fmla="*/ 32 h 103"/>
                    <a:gd name="T38" fmla="*/ 17 w 265"/>
                    <a:gd name="T39" fmla="*/ 32 h 103"/>
                    <a:gd name="T40" fmla="*/ 0 w 265"/>
                    <a:gd name="T41" fmla="*/ 15 h 103"/>
                    <a:gd name="T42" fmla="*/ 0 w 265"/>
                    <a:gd name="T43" fmla="*/ 0 h 103"/>
                    <a:gd name="T44" fmla="*/ 0 w 265"/>
                    <a:gd name="T45" fmla="*/ 15 h 103"/>
                    <a:gd name="T46" fmla="*/ 0 w 265"/>
                    <a:gd name="T47" fmla="*/ 0 h 103"/>
                    <a:gd name="T48" fmla="*/ 17 w 265"/>
                    <a:gd name="T49" fmla="*/ 0 h 103"/>
                    <a:gd name="T50" fmla="*/ 34 w 265"/>
                    <a:gd name="T51" fmla="*/ 0 h 103"/>
                    <a:gd name="T52" fmla="*/ 53 w 265"/>
                    <a:gd name="T53" fmla="*/ 15 h 103"/>
                    <a:gd name="T54" fmla="*/ 53 w 265"/>
                    <a:gd name="T55" fmla="*/ 32 h 103"/>
                    <a:gd name="T56" fmla="*/ 53 w 265"/>
                    <a:gd name="T57" fmla="*/ 15 h 103"/>
                    <a:gd name="T58" fmla="*/ 71 w 265"/>
                    <a:gd name="T59" fmla="*/ 15 h 103"/>
                    <a:gd name="T60" fmla="*/ 71 w 265"/>
                    <a:gd name="T61" fmla="*/ 0 h 103"/>
                    <a:gd name="T62" fmla="*/ 71 w 265"/>
                    <a:gd name="T63" fmla="*/ 15 h 103"/>
                    <a:gd name="T64" fmla="*/ 88 w 265"/>
                    <a:gd name="T65" fmla="*/ 15 h 103"/>
                    <a:gd name="T66" fmla="*/ 105 w 265"/>
                    <a:gd name="T67" fmla="*/ 15 h 103"/>
                    <a:gd name="T68" fmla="*/ 105 w 265"/>
                    <a:gd name="T69" fmla="*/ 0 h 103"/>
                    <a:gd name="T70" fmla="*/ 123 w 265"/>
                    <a:gd name="T71" fmla="*/ 0 h 103"/>
                    <a:gd name="T72" fmla="*/ 140 w 265"/>
                    <a:gd name="T73" fmla="*/ 0 h 103"/>
                    <a:gd name="T74" fmla="*/ 159 w 265"/>
                    <a:gd name="T75" fmla="*/ 15 h 103"/>
                    <a:gd name="T76" fmla="*/ 159 w 265"/>
                    <a:gd name="T77" fmla="*/ 0 h 103"/>
                    <a:gd name="T78" fmla="*/ 176 w 265"/>
                    <a:gd name="T79" fmla="*/ 0 h 103"/>
                    <a:gd name="T80" fmla="*/ 194 w 265"/>
                    <a:gd name="T81" fmla="*/ 0 h 103"/>
                    <a:gd name="T82" fmla="*/ 211 w 265"/>
                    <a:gd name="T83" fmla="*/ 0 h 103"/>
                    <a:gd name="T84" fmla="*/ 228 w 265"/>
                    <a:gd name="T85" fmla="*/ 0 h 103"/>
                    <a:gd name="T86" fmla="*/ 228 w 265"/>
                    <a:gd name="T87" fmla="*/ 32 h 103"/>
                    <a:gd name="T88" fmla="*/ 265 w 265"/>
                    <a:gd name="T89" fmla="*/ 49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103"/>
                    <a:gd name="T137" fmla="*/ 265 w 265"/>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103">
                      <a:moveTo>
                        <a:pt x="265" y="49"/>
                      </a:moveTo>
                      <a:lnTo>
                        <a:pt x="245" y="49"/>
                      </a:lnTo>
                      <a:lnTo>
                        <a:pt x="228" y="69"/>
                      </a:lnTo>
                      <a:lnTo>
                        <a:pt x="228" y="86"/>
                      </a:lnTo>
                      <a:lnTo>
                        <a:pt x="194" y="86"/>
                      </a:lnTo>
                      <a:lnTo>
                        <a:pt x="176" y="103"/>
                      </a:lnTo>
                      <a:lnTo>
                        <a:pt x="140" y="103"/>
                      </a:lnTo>
                      <a:lnTo>
                        <a:pt x="105" y="103"/>
                      </a:lnTo>
                      <a:lnTo>
                        <a:pt x="88" y="103"/>
                      </a:lnTo>
                      <a:lnTo>
                        <a:pt x="53" y="86"/>
                      </a:lnTo>
                      <a:lnTo>
                        <a:pt x="34" y="69"/>
                      </a:lnTo>
                      <a:lnTo>
                        <a:pt x="17" y="69"/>
                      </a:lnTo>
                      <a:lnTo>
                        <a:pt x="34" y="69"/>
                      </a:lnTo>
                      <a:lnTo>
                        <a:pt x="34" y="49"/>
                      </a:lnTo>
                      <a:lnTo>
                        <a:pt x="17" y="49"/>
                      </a:lnTo>
                      <a:lnTo>
                        <a:pt x="0" y="49"/>
                      </a:lnTo>
                      <a:lnTo>
                        <a:pt x="34" y="49"/>
                      </a:lnTo>
                      <a:lnTo>
                        <a:pt x="53" y="32"/>
                      </a:lnTo>
                      <a:lnTo>
                        <a:pt x="34" y="32"/>
                      </a:lnTo>
                      <a:lnTo>
                        <a:pt x="17" y="32"/>
                      </a:lnTo>
                      <a:lnTo>
                        <a:pt x="0" y="15"/>
                      </a:lnTo>
                      <a:lnTo>
                        <a:pt x="0" y="0"/>
                      </a:lnTo>
                      <a:lnTo>
                        <a:pt x="0" y="15"/>
                      </a:lnTo>
                      <a:lnTo>
                        <a:pt x="0" y="0"/>
                      </a:lnTo>
                      <a:lnTo>
                        <a:pt x="17" y="0"/>
                      </a:lnTo>
                      <a:lnTo>
                        <a:pt x="34" y="0"/>
                      </a:lnTo>
                      <a:lnTo>
                        <a:pt x="53" y="15"/>
                      </a:lnTo>
                      <a:lnTo>
                        <a:pt x="53" y="32"/>
                      </a:lnTo>
                      <a:lnTo>
                        <a:pt x="53" y="15"/>
                      </a:lnTo>
                      <a:lnTo>
                        <a:pt x="71" y="15"/>
                      </a:lnTo>
                      <a:lnTo>
                        <a:pt x="71" y="0"/>
                      </a:lnTo>
                      <a:lnTo>
                        <a:pt x="71" y="15"/>
                      </a:lnTo>
                      <a:lnTo>
                        <a:pt x="88" y="15"/>
                      </a:lnTo>
                      <a:lnTo>
                        <a:pt x="105" y="15"/>
                      </a:lnTo>
                      <a:lnTo>
                        <a:pt x="105" y="0"/>
                      </a:lnTo>
                      <a:lnTo>
                        <a:pt x="123" y="0"/>
                      </a:lnTo>
                      <a:lnTo>
                        <a:pt x="140" y="0"/>
                      </a:lnTo>
                      <a:lnTo>
                        <a:pt x="159" y="15"/>
                      </a:lnTo>
                      <a:lnTo>
                        <a:pt x="159" y="0"/>
                      </a:lnTo>
                      <a:lnTo>
                        <a:pt x="176" y="0"/>
                      </a:lnTo>
                      <a:lnTo>
                        <a:pt x="194" y="0"/>
                      </a:lnTo>
                      <a:lnTo>
                        <a:pt x="211" y="0"/>
                      </a:lnTo>
                      <a:lnTo>
                        <a:pt x="228" y="0"/>
                      </a:lnTo>
                      <a:lnTo>
                        <a:pt x="228" y="32"/>
                      </a:lnTo>
                      <a:lnTo>
                        <a:pt x="265" y="49"/>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4" name="Freeform 370">
                  <a:extLst>
                    <a:ext uri="{FF2B5EF4-FFF2-40B4-BE49-F238E27FC236}">
                      <a16:creationId xmlns:a16="http://schemas.microsoft.com/office/drawing/2014/main" id="{6CA53BDE-27AB-6343-A1F2-DCDFD83271B7}"/>
                    </a:ext>
                  </a:extLst>
                </p:cNvPr>
                <p:cNvSpPr>
                  <a:spLocks/>
                </p:cNvSpPr>
                <p:nvPr/>
              </p:nvSpPr>
              <p:spPr bwMode="gray">
                <a:xfrm>
                  <a:off x="1556" y="1440"/>
                  <a:ext cx="20" cy="9"/>
                </a:xfrm>
                <a:custGeom>
                  <a:avLst/>
                  <a:gdLst>
                    <a:gd name="T0" fmla="*/ 17 w 36"/>
                    <a:gd name="T1" fmla="*/ 17 h 17"/>
                    <a:gd name="T2" fmla="*/ 0 w 36"/>
                    <a:gd name="T3" fmla="*/ 17 h 17"/>
                    <a:gd name="T4" fmla="*/ 0 w 36"/>
                    <a:gd name="T5" fmla="*/ 0 h 17"/>
                    <a:gd name="T6" fmla="*/ 17 w 36"/>
                    <a:gd name="T7" fmla="*/ 0 h 17"/>
                    <a:gd name="T8" fmla="*/ 36 w 36"/>
                    <a:gd name="T9" fmla="*/ 17 h 17"/>
                    <a:gd name="T10" fmla="*/ 17 w 36"/>
                    <a:gd name="T11" fmla="*/ 17 h 17"/>
                    <a:gd name="T12" fmla="*/ 0 60000 65536"/>
                    <a:gd name="T13" fmla="*/ 0 60000 65536"/>
                    <a:gd name="T14" fmla="*/ 0 60000 65536"/>
                    <a:gd name="T15" fmla="*/ 0 60000 65536"/>
                    <a:gd name="T16" fmla="*/ 0 60000 65536"/>
                    <a:gd name="T17" fmla="*/ 0 60000 65536"/>
                    <a:gd name="T18" fmla="*/ 0 w 36"/>
                    <a:gd name="T19" fmla="*/ 0 h 17"/>
                    <a:gd name="T20" fmla="*/ 36 w 3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6" h="17">
                      <a:moveTo>
                        <a:pt x="17" y="17"/>
                      </a:moveTo>
                      <a:lnTo>
                        <a:pt x="0" y="17"/>
                      </a:lnTo>
                      <a:lnTo>
                        <a:pt x="0" y="0"/>
                      </a:lnTo>
                      <a:lnTo>
                        <a:pt x="17" y="0"/>
                      </a:lnTo>
                      <a:lnTo>
                        <a:pt x="36" y="17"/>
                      </a:lnTo>
                      <a:lnTo>
                        <a:pt x="17" y="17"/>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5" name="Freeform 371">
                  <a:extLst>
                    <a:ext uri="{FF2B5EF4-FFF2-40B4-BE49-F238E27FC236}">
                      <a16:creationId xmlns:a16="http://schemas.microsoft.com/office/drawing/2014/main" id="{59AC323B-F63E-DD40-9900-A7ABF3BA47D5}"/>
                    </a:ext>
                  </a:extLst>
                </p:cNvPr>
                <p:cNvSpPr>
                  <a:spLocks/>
                </p:cNvSpPr>
                <p:nvPr/>
              </p:nvSpPr>
              <p:spPr bwMode="gray">
                <a:xfrm>
                  <a:off x="2379" y="1231"/>
                  <a:ext cx="39" cy="21"/>
                </a:xfrm>
                <a:custGeom>
                  <a:avLst/>
                  <a:gdLst>
                    <a:gd name="T0" fmla="*/ 17 w 69"/>
                    <a:gd name="T1" fmla="*/ 36 h 36"/>
                    <a:gd name="T2" fmla="*/ 17 w 69"/>
                    <a:gd name="T3" fmla="*/ 19 h 36"/>
                    <a:gd name="T4" fmla="*/ 0 w 69"/>
                    <a:gd name="T5" fmla="*/ 19 h 36"/>
                    <a:gd name="T6" fmla="*/ 17 w 69"/>
                    <a:gd name="T7" fmla="*/ 19 h 36"/>
                    <a:gd name="T8" fmla="*/ 17 w 69"/>
                    <a:gd name="T9" fmla="*/ 0 h 36"/>
                    <a:gd name="T10" fmla="*/ 35 w 69"/>
                    <a:gd name="T11" fmla="*/ 0 h 36"/>
                    <a:gd name="T12" fmla="*/ 35 w 69"/>
                    <a:gd name="T13" fmla="*/ 19 h 36"/>
                    <a:gd name="T14" fmla="*/ 52 w 69"/>
                    <a:gd name="T15" fmla="*/ 19 h 36"/>
                    <a:gd name="T16" fmla="*/ 69 w 69"/>
                    <a:gd name="T17" fmla="*/ 19 h 36"/>
                    <a:gd name="T18" fmla="*/ 52 w 69"/>
                    <a:gd name="T19" fmla="*/ 19 h 36"/>
                    <a:gd name="T20" fmla="*/ 35 w 69"/>
                    <a:gd name="T21" fmla="*/ 36 h 36"/>
                    <a:gd name="T22" fmla="*/ 17 w 69"/>
                    <a:gd name="T23" fmla="*/ 3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36"/>
                    <a:gd name="T38" fmla="*/ 69 w 69"/>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36">
                      <a:moveTo>
                        <a:pt x="17" y="36"/>
                      </a:moveTo>
                      <a:lnTo>
                        <a:pt x="17" y="19"/>
                      </a:lnTo>
                      <a:lnTo>
                        <a:pt x="0" y="19"/>
                      </a:lnTo>
                      <a:lnTo>
                        <a:pt x="17" y="19"/>
                      </a:lnTo>
                      <a:lnTo>
                        <a:pt x="17" y="0"/>
                      </a:lnTo>
                      <a:lnTo>
                        <a:pt x="35" y="0"/>
                      </a:lnTo>
                      <a:lnTo>
                        <a:pt x="35" y="19"/>
                      </a:lnTo>
                      <a:lnTo>
                        <a:pt x="52" y="19"/>
                      </a:lnTo>
                      <a:lnTo>
                        <a:pt x="69" y="19"/>
                      </a:lnTo>
                      <a:lnTo>
                        <a:pt x="52" y="19"/>
                      </a:lnTo>
                      <a:lnTo>
                        <a:pt x="35" y="36"/>
                      </a:lnTo>
                      <a:lnTo>
                        <a:pt x="17" y="3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6" name="Freeform 372">
                  <a:extLst>
                    <a:ext uri="{FF2B5EF4-FFF2-40B4-BE49-F238E27FC236}">
                      <a16:creationId xmlns:a16="http://schemas.microsoft.com/office/drawing/2014/main" id="{BEE56ECD-48F6-124A-A511-6348B299BF14}"/>
                    </a:ext>
                  </a:extLst>
                </p:cNvPr>
                <p:cNvSpPr>
                  <a:spLocks/>
                </p:cNvSpPr>
                <p:nvPr/>
              </p:nvSpPr>
              <p:spPr bwMode="gray">
                <a:xfrm>
                  <a:off x="162" y="1351"/>
                  <a:ext cx="563" cy="536"/>
                </a:xfrm>
                <a:custGeom>
                  <a:avLst/>
                  <a:gdLst>
                    <a:gd name="T0" fmla="*/ 1023 w 1023"/>
                    <a:gd name="T1" fmla="*/ 945 h 975"/>
                    <a:gd name="T2" fmla="*/ 971 w 1023"/>
                    <a:gd name="T3" fmla="*/ 864 h 975"/>
                    <a:gd name="T4" fmla="*/ 900 w 1023"/>
                    <a:gd name="T5" fmla="*/ 768 h 975"/>
                    <a:gd name="T6" fmla="*/ 848 w 1023"/>
                    <a:gd name="T7" fmla="*/ 735 h 975"/>
                    <a:gd name="T8" fmla="*/ 779 w 1023"/>
                    <a:gd name="T9" fmla="*/ 705 h 975"/>
                    <a:gd name="T10" fmla="*/ 727 w 1023"/>
                    <a:gd name="T11" fmla="*/ 705 h 975"/>
                    <a:gd name="T12" fmla="*/ 727 w 1023"/>
                    <a:gd name="T13" fmla="*/ 129 h 975"/>
                    <a:gd name="T14" fmla="*/ 624 w 1023"/>
                    <a:gd name="T15" fmla="*/ 112 h 975"/>
                    <a:gd name="T16" fmla="*/ 555 w 1023"/>
                    <a:gd name="T17" fmla="*/ 96 h 975"/>
                    <a:gd name="T18" fmla="*/ 434 w 1023"/>
                    <a:gd name="T19" fmla="*/ 64 h 975"/>
                    <a:gd name="T20" fmla="*/ 364 w 1023"/>
                    <a:gd name="T21" fmla="*/ 33 h 975"/>
                    <a:gd name="T22" fmla="*/ 313 w 1023"/>
                    <a:gd name="T23" fmla="*/ 0 h 975"/>
                    <a:gd name="T24" fmla="*/ 244 w 1023"/>
                    <a:gd name="T25" fmla="*/ 48 h 975"/>
                    <a:gd name="T26" fmla="*/ 174 w 1023"/>
                    <a:gd name="T27" fmla="*/ 81 h 975"/>
                    <a:gd name="T28" fmla="*/ 123 w 1023"/>
                    <a:gd name="T29" fmla="*/ 177 h 975"/>
                    <a:gd name="T30" fmla="*/ 34 w 1023"/>
                    <a:gd name="T31" fmla="*/ 225 h 975"/>
                    <a:gd name="T32" fmla="*/ 123 w 1023"/>
                    <a:gd name="T33" fmla="*/ 304 h 975"/>
                    <a:gd name="T34" fmla="*/ 157 w 1023"/>
                    <a:gd name="T35" fmla="*/ 369 h 975"/>
                    <a:gd name="T36" fmla="*/ 103 w 1023"/>
                    <a:gd name="T37" fmla="*/ 336 h 975"/>
                    <a:gd name="T38" fmla="*/ 17 w 1023"/>
                    <a:gd name="T39" fmla="*/ 369 h 975"/>
                    <a:gd name="T40" fmla="*/ 34 w 1023"/>
                    <a:gd name="T41" fmla="*/ 417 h 975"/>
                    <a:gd name="T42" fmla="*/ 34 w 1023"/>
                    <a:gd name="T43" fmla="*/ 448 h 975"/>
                    <a:gd name="T44" fmla="*/ 103 w 1023"/>
                    <a:gd name="T45" fmla="*/ 465 h 975"/>
                    <a:gd name="T46" fmla="*/ 174 w 1023"/>
                    <a:gd name="T47" fmla="*/ 448 h 975"/>
                    <a:gd name="T48" fmla="*/ 192 w 1023"/>
                    <a:gd name="T49" fmla="*/ 495 h 975"/>
                    <a:gd name="T50" fmla="*/ 140 w 1023"/>
                    <a:gd name="T51" fmla="*/ 528 h 975"/>
                    <a:gd name="T52" fmla="*/ 103 w 1023"/>
                    <a:gd name="T53" fmla="*/ 543 h 975"/>
                    <a:gd name="T54" fmla="*/ 52 w 1023"/>
                    <a:gd name="T55" fmla="*/ 624 h 975"/>
                    <a:gd name="T56" fmla="*/ 123 w 1023"/>
                    <a:gd name="T57" fmla="*/ 720 h 975"/>
                    <a:gd name="T58" fmla="*/ 157 w 1023"/>
                    <a:gd name="T59" fmla="*/ 735 h 975"/>
                    <a:gd name="T60" fmla="*/ 174 w 1023"/>
                    <a:gd name="T61" fmla="*/ 768 h 975"/>
                    <a:gd name="T62" fmla="*/ 244 w 1023"/>
                    <a:gd name="T63" fmla="*/ 783 h 975"/>
                    <a:gd name="T64" fmla="*/ 278 w 1023"/>
                    <a:gd name="T65" fmla="*/ 768 h 975"/>
                    <a:gd name="T66" fmla="*/ 278 w 1023"/>
                    <a:gd name="T67" fmla="*/ 831 h 975"/>
                    <a:gd name="T68" fmla="*/ 140 w 1023"/>
                    <a:gd name="T69" fmla="*/ 912 h 975"/>
                    <a:gd name="T70" fmla="*/ 69 w 1023"/>
                    <a:gd name="T71" fmla="*/ 960 h 975"/>
                    <a:gd name="T72" fmla="*/ 174 w 1023"/>
                    <a:gd name="T73" fmla="*/ 927 h 975"/>
                    <a:gd name="T74" fmla="*/ 261 w 1023"/>
                    <a:gd name="T75" fmla="*/ 879 h 975"/>
                    <a:gd name="T76" fmla="*/ 382 w 1023"/>
                    <a:gd name="T77" fmla="*/ 783 h 975"/>
                    <a:gd name="T78" fmla="*/ 364 w 1023"/>
                    <a:gd name="T79" fmla="*/ 753 h 975"/>
                    <a:gd name="T80" fmla="*/ 416 w 1023"/>
                    <a:gd name="T81" fmla="*/ 705 h 975"/>
                    <a:gd name="T82" fmla="*/ 468 w 1023"/>
                    <a:gd name="T83" fmla="*/ 639 h 975"/>
                    <a:gd name="T84" fmla="*/ 468 w 1023"/>
                    <a:gd name="T85" fmla="*/ 657 h 975"/>
                    <a:gd name="T86" fmla="*/ 434 w 1023"/>
                    <a:gd name="T87" fmla="*/ 720 h 975"/>
                    <a:gd name="T88" fmla="*/ 434 w 1023"/>
                    <a:gd name="T89" fmla="*/ 753 h 975"/>
                    <a:gd name="T90" fmla="*/ 503 w 1023"/>
                    <a:gd name="T91" fmla="*/ 720 h 975"/>
                    <a:gd name="T92" fmla="*/ 537 w 1023"/>
                    <a:gd name="T93" fmla="*/ 687 h 975"/>
                    <a:gd name="T94" fmla="*/ 572 w 1023"/>
                    <a:gd name="T95" fmla="*/ 672 h 975"/>
                    <a:gd name="T96" fmla="*/ 693 w 1023"/>
                    <a:gd name="T97" fmla="*/ 705 h 975"/>
                    <a:gd name="T98" fmla="*/ 762 w 1023"/>
                    <a:gd name="T99" fmla="*/ 720 h 975"/>
                    <a:gd name="T100" fmla="*/ 848 w 1023"/>
                    <a:gd name="T101" fmla="*/ 801 h 975"/>
                    <a:gd name="T102" fmla="*/ 883 w 1023"/>
                    <a:gd name="T103" fmla="*/ 816 h 975"/>
                    <a:gd name="T104" fmla="*/ 883 w 1023"/>
                    <a:gd name="T105" fmla="*/ 801 h 975"/>
                    <a:gd name="T106" fmla="*/ 900 w 1023"/>
                    <a:gd name="T107" fmla="*/ 849 h 975"/>
                    <a:gd name="T108" fmla="*/ 952 w 1023"/>
                    <a:gd name="T109" fmla="*/ 864 h 975"/>
                    <a:gd name="T110" fmla="*/ 917 w 1023"/>
                    <a:gd name="T111" fmla="*/ 864 h 975"/>
                    <a:gd name="T112" fmla="*/ 935 w 1023"/>
                    <a:gd name="T113" fmla="*/ 879 h 975"/>
                    <a:gd name="T114" fmla="*/ 971 w 1023"/>
                    <a:gd name="T115" fmla="*/ 960 h 975"/>
                    <a:gd name="T116" fmla="*/ 952 w 1023"/>
                    <a:gd name="T117" fmla="*/ 897 h 975"/>
                    <a:gd name="T118" fmla="*/ 971 w 1023"/>
                    <a:gd name="T119" fmla="*/ 912 h 975"/>
                    <a:gd name="T120" fmla="*/ 1006 w 1023"/>
                    <a:gd name="T121" fmla="*/ 960 h 9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3"/>
                    <a:gd name="T184" fmla="*/ 0 h 975"/>
                    <a:gd name="T185" fmla="*/ 1023 w 1023"/>
                    <a:gd name="T186" fmla="*/ 975 h 9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3" h="975">
                      <a:moveTo>
                        <a:pt x="1023" y="945"/>
                      </a:moveTo>
                      <a:lnTo>
                        <a:pt x="1023" y="945"/>
                      </a:lnTo>
                      <a:lnTo>
                        <a:pt x="1023" y="897"/>
                      </a:lnTo>
                      <a:lnTo>
                        <a:pt x="971" y="864"/>
                      </a:lnTo>
                      <a:lnTo>
                        <a:pt x="917" y="768"/>
                      </a:lnTo>
                      <a:lnTo>
                        <a:pt x="900" y="768"/>
                      </a:lnTo>
                      <a:lnTo>
                        <a:pt x="883" y="720"/>
                      </a:lnTo>
                      <a:lnTo>
                        <a:pt x="848" y="735"/>
                      </a:lnTo>
                      <a:lnTo>
                        <a:pt x="831" y="753"/>
                      </a:lnTo>
                      <a:lnTo>
                        <a:pt x="779" y="705"/>
                      </a:lnTo>
                      <a:lnTo>
                        <a:pt x="779" y="687"/>
                      </a:lnTo>
                      <a:lnTo>
                        <a:pt x="727" y="705"/>
                      </a:lnTo>
                      <a:lnTo>
                        <a:pt x="727" y="687"/>
                      </a:lnTo>
                      <a:lnTo>
                        <a:pt x="727" y="129"/>
                      </a:lnTo>
                      <a:lnTo>
                        <a:pt x="675" y="96"/>
                      </a:lnTo>
                      <a:lnTo>
                        <a:pt x="624" y="112"/>
                      </a:lnTo>
                      <a:lnTo>
                        <a:pt x="589" y="96"/>
                      </a:lnTo>
                      <a:lnTo>
                        <a:pt x="555" y="96"/>
                      </a:lnTo>
                      <a:lnTo>
                        <a:pt x="503" y="64"/>
                      </a:lnTo>
                      <a:lnTo>
                        <a:pt x="434" y="64"/>
                      </a:lnTo>
                      <a:lnTo>
                        <a:pt x="416" y="33"/>
                      </a:lnTo>
                      <a:lnTo>
                        <a:pt x="364" y="33"/>
                      </a:lnTo>
                      <a:lnTo>
                        <a:pt x="347" y="16"/>
                      </a:lnTo>
                      <a:lnTo>
                        <a:pt x="313" y="0"/>
                      </a:lnTo>
                      <a:lnTo>
                        <a:pt x="278" y="33"/>
                      </a:lnTo>
                      <a:lnTo>
                        <a:pt x="244" y="48"/>
                      </a:lnTo>
                      <a:lnTo>
                        <a:pt x="192" y="81"/>
                      </a:lnTo>
                      <a:lnTo>
                        <a:pt x="174" y="81"/>
                      </a:lnTo>
                      <a:lnTo>
                        <a:pt x="140" y="112"/>
                      </a:lnTo>
                      <a:lnTo>
                        <a:pt x="123" y="177"/>
                      </a:lnTo>
                      <a:lnTo>
                        <a:pt x="52" y="192"/>
                      </a:lnTo>
                      <a:lnTo>
                        <a:pt x="34" y="225"/>
                      </a:lnTo>
                      <a:lnTo>
                        <a:pt x="103" y="273"/>
                      </a:lnTo>
                      <a:lnTo>
                        <a:pt x="123" y="304"/>
                      </a:lnTo>
                      <a:lnTo>
                        <a:pt x="157" y="352"/>
                      </a:lnTo>
                      <a:lnTo>
                        <a:pt x="157" y="369"/>
                      </a:lnTo>
                      <a:lnTo>
                        <a:pt x="103" y="369"/>
                      </a:lnTo>
                      <a:lnTo>
                        <a:pt x="103" y="336"/>
                      </a:lnTo>
                      <a:lnTo>
                        <a:pt x="86" y="336"/>
                      </a:lnTo>
                      <a:lnTo>
                        <a:pt x="17" y="369"/>
                      </a:lnTo>
                      <a:lnTo>
                        <a:pt x="0" y="400"/>
                      </a:lnTo>
                      <a:lnTo>
                        <a:pt x="34" y="417"/>
                      </a:lnTo>
                      <a:lnTo>
                        <a:pt x="34" y="432"/>
                      </a:lnTo>
                      <a:lnTo>
                        <a:pt x="34" y="448"/>
                      </a:lnTo>
                      <a:lnTo>
                        <a:pt x="69" y="465"/>
                      </a:lnTo>
                      <a:lnTo>
                        <a:pt x="103" y="465"/>
                      </a:lnTo>
                      <a:lnTo>
                        <a:pt x="140" y="465"/>
                      </a:lnTo>
                      <a:lnTo>
                        <a:pt x="174" y="448"/>
                      </a:lnTo>
                      <a:lnTo>
                        <a:pt x="174" y="465"/>
                      </a:lnTo>
                      <a:lnTo>
                        <a:pt x="192" y="495"/>
                      </a:lnTo>
                      <a:lnTo>
                        <a:pt x="174" y="528"/>
                      </a:lnTo>
                      <a:lnTo>
                        <a:pt x="140" y="528"/>
                      </a:lnTo>
                      <a:lnTo>
                        <a:pt x="123" y="543"/>
                      </a:lnTo>
                      <a:lnTo>
                        <a:pt x="103" y="543"/>
                      </a:lnTo>
                      <a:lnTo>
                        <a:pt x="86" y="543"/>
                      </a:lnTo>
                      <a:lnTo>
                        <a:pt x="52" y="624"/>
                      </a:lnTo>
                      <a:lnTo>
                        <a:pt x="103" y="720"/>
                      </a:lnTo>
                      <a:lnTo>
                        <a:pt x="123" y="720"/>
                      </a:lnTo>
                      <a:lnTo>
                        <a:pt x="157" y="705"/>
                      </a:lnTo>
                      <a:lnTo>
                        <a:pt x="157" y="735"/>
                      </a:lnTo>
                      <a:lnTo>
                        <a:pt x="157" y="753"/>
                      </a:lnTo>
                      <a:lnTo>
                        <a:pt x="174" y="768"/>
                      </a:lnTo>
                      <a:lnTo>
                        <a:pt x="226" y="768"/>
                      </a:lnTo>
                      <a:lnTo>
                        <a:pt x="244" y="783"/>
                      </a:lnTo>
                      <a:lnTo>
                        <a:pt x="244" y="768"/>
                      </a:lnTo>
                      <a:lnTo>
                        <a:pt x="278" y="768"/>
                      </a:lnTo>
                      <a:lnTo>
                        <a:pt x="278" y="801"/>
                      </a:lnTo>
                      <a:lnTo>
                        <a:pt x="278" y="831"/>
                      </a:lnTo>
                      <a:lnTo>
                        <a:pt x="192" y="897"/>
                      </a:lnTo>
                      <a:lnTo>
                        <a:pt x="140" y="912"/>
                      </a:lnTo>
                      <a:lnTo>
                        <a:pt x="123" y="927"/>
                      </a:lnTo>
                      <a:lnTo>
                        <a:pt x="69" y="960"/>
                      </a:lnTo>
                      <a:lnTo>
                        <a:pt x="86" y="975"/>
                      </a:lnTo>
                      <a:lnTo>
                        <a:pt x="174" y="927"/>
                      </a:lnTo>
                      <a:lnTo>
                        <a:pt x="244" y="897"/>
                      </a:lnTo>
                      <a:lnTo>
                        <a:pt x="261" y="879"/>
                      </a:lnTo>
                      <a:lnTo>
                        <a:pt x="295" y="849"/>
                      </a:lnTo>
                      <a:lnTo>
                        <a:pt x="382" y="783"/>
                      </a:lnTo>
                      <a:lnTo>
                        <a:pt x="399" y="768"/>
                      </a:lnTo>
                      <a:lnTo>
                        <a:pt x="364" y="753"/>
                      </a:lnTo>
                      <a:lnTo>
                        <a:pt x="382" y="735"/>
                      </a:lnTo>
                      <a:lnTo>
                        <a:pt x="416" y="705"/>
                      </a:lnTo>
                      <a:lnTo>
                        <a:pt x="416" y="672"/>
                      </a:lnTo>
                      <a:lnTo>
                        <a:pt x="468" y="639"/>
                      </a:lnTo>
                      <a:lnTo>
                        <a:pt x="485" y="639"/>
                      </a:lnTo>
                      <a:lnTo>
                        <a:pt x="468" y="657"/>
                      </a:lnTo>
                      <a:lnTo>
                        <a:pt x="451" y="672"/>
                      </a:lnTo>
                      <a:lnTo>
                        <a:pt x="434" y="720"/>
                      </a:lnTo>
                      <a:lnTo>
                        <a:pt x="451" y="735"/>
                      </a:lnTo>
                      <a:lnTo>
                        <a:pt x="434" y="753"/>
                      </a:lnTo>
                      <a:lnTo>
                        <a:pt x="451" y="753"/>
                      </a:lnTo>
                      <a:lnTo>
                        <a:pt x="503" y="720"/>
                      </a:lnTo>
                      <a:lnTo>
                        <a:pt x="520" y="720"/>
                      </a:lnTo>
                      <a:lnTo>
                        <a:pt x="537" y="687"/>
                      </a:lnTo>
                      <a:lnTo>
                        <a:pt x="520" y="657"/>
                      </a:lnTo>
                      <a:lnTo>
                        <a:pt x="572" y="672"/>
                      </a:lnTo>
                      <a:lnTo>
                        <a:pt x="641" y="705"/>
                      </a:lnTo>
                      <a:lnTo>
                        <a:pt x="693" y="705"/>
                      </a:lnTo>
                      <a:lnTo>
                        <a:pt x="745" y="720"/>
                      </a:lnTo>
                      <a:lnTo>
                        <a:pt x="762" y="720"/>
                      </a:lnTo>
                      <a:lnTo>
                        <a:pt x="762" y="735"/>
                      </a:lnTo>
                      <a:lnTo>
                        <a:pt x="848" y="801"/>
                      </a:lnTo>
                      <a:lnTo>
                        <a:pt x="900" y="897"/>
                      </a:lnTo>
                      <a:lnTo>
                        <a:pt x="883" y="816"/>
                      </a:lnTo>
                      <a:lnTo>
                        <a:pt x="866" y="801"/>
                      </a:lnTo>
                      <a:lnTo>
                        <a:pt x="883" y="801"/>
                      </a:lnTo>
                      <a:lnTo>
                        <a:pt x="883" y="768"/>
                      </a:lnTo>
                      <a:lnTo>
                        <a:pt x="900" y="849"/>
                      </a:lnTo>
                      <a:lnTo>
                        <a:pt x="917" y="831"/>
                      </a:lnTo>
                      <a:lnTo>
                        <a:pt x="952" y="864"/>
                      </a:lnTo>
                      <a:lnTo>
                        <a:pt x="917" y="849"/>
                      </a:lnTo>
                      <a:lnTo>
                        <a:pt x="917" y="864"/>
                      </a:lnTo>
                      <a:lnTo>
                        <a:pt x="917" y="897"/>
                      </a:lnTo>
                      <a:lnTo>
                        <a:pt x="935" y="879"/>
                      </a:lnTo>
                      <a:lnTo>
                        <a:pt x="935" y="912"/>
                      </a:lnTo>
                      <a:lnTo>
                        <a:pt x="971" y="960"/>
                      </a:lnTo>
                      <a:lnTo>
                        <a:pt x="971" y="927"/>
                      </a:lnTo>
                      <a:lnTo>
                        <a:pt x="952" y="897"/>
                      </a:lnTo>
                      <a:lnTo>
                        <a:pt x="971" y="897"/>
                      </a:lnTo>
                      <a:lnTo>
                        <a:pt x="971" y="912"/>
                      </a:lnTo>
                      <a:lnTo>
                        <a:pt x="988" y="945"/>
                      </a:lnTo>
                      <a:lnTo>
                        <a:pt x="1006" y="960"/>
                      </a:lnTo>
                      <a:lnTo>
                        <a:pt x="1023" y="94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7" name="Freeform 373">
                  <a:extLst>
                    <a:ext uri="{FF2B5EF4-FFF2-40B4-BE49-F238E27FC236}">
                      <a16:creationId xmlns:a16="http://schemas.microsoft.com/office/drawing/2014/main" id="{83BCB3C8-15E1-D34D-88A6-75C4048C41C1}"/>
                    </a:ext>
                  </a:extLst>
                </p:cNvPr>
                <p:cNvSpPr>
                  <a:spLocks/>
                </p:cNvSpPr>
                <p:nvPr/>
              </p:nvSpPr>
              <p:spPr bwMode="gray">
                <a:xfrm>
                  <a:off x="1477" y="1833"/>
                  <a:ext cx="20" cy="19"/>
                </a:xfrm>
                <a:custGeom>
                  <a:avLst/>
                  <a:gdLst>
                    <a:gd name="T0" fmla="*/ 0 w 34"/>
                    <a:gd name="T1" fmla="*/ 18 h 33"/>
                    <a:gd name="T2" fmla="*/ 0 w 34"/>
                    <a:gd name="T3" fmla="*/ 18 h 33"/>
                    <a:gd name="T4" fmla="*/ 34 w 34"/>
                    <a:gd name="T5" fmla="*/ 33 h 33"/>
                    <a:gd name="T6" fmla="*/ 34 w 34"/>
                    <a:gd name="T7" fmla="*/ 0 h 33"/>
                    <a:gd name="T8" fmla="*/ 0 w 34"/>
                    <a:gd name="T9" fmla="*/ 18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0" y="18"/>
                      </a:moveTo>
                      <a:lnTo>
                        <a:pt x="0" y="18"/>
                      </a:lnTo>
                      <a:lnTo>
                        <a:pt x="34" y="33"/>
                      </a:lnTo>
                      <a:lnTo>
                        <a:pt x="34" y="0"/>
                      </a:lnTo>
                      <a:lnTo>
                        <a:pt x="0"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8" name="Freeform 374">
                  <a:extLst>
                    <a:ext uri="{FF2B5EF4-FFF2-40B4-BE49-F238E27FC236}">
                      <a16:creationId xmlns:a16="http://schemas.microsoft.com/office/drawing/2014/main" id="{E00AD0FC-C5F9-CD41-ADCE-8027AFF11971}"/>
                    </a:ext>
                  </a:extLst>
                </p:cNvPr>
                <p:cNvSpPr>
                  <a:spLocks/>
                </p:cNvSpPr>
                <p:nvPr/>
              </p:nvSpPr>
              <p:spPr bwMode="gray">
                <a:xfrm>
                  <a:off x="1449" y="1913"/>
                  <a:ext cx="20" cy="10"/>
                </a:xfrm>
                <a:custGeom>
                  <a:avLst/>
                  <a:gdLst>
                    <a:gd name="T0" fmla="*/ 0 w 34"/>
                    <a:gd name="T1" fmla="*/ 0 h 17"/>
                    <a:gd name="T2" fmla="*/ 0 w 34"/>
                    <a:gd name="T3" fmla="*/ 0 h 17"/>
                    <a:gd name="T4" fmla="*/ 34 w 34"/>
                    <a:gd name="T5" fmla="*/ 17 h 17"/>
                    <a:gd name="T6" fmla="*/ 34 w 34"/>
                    <a:gd name="T7" fmla="*/ 0 h 17"/>
                    <a:gd name="T8" fmla="*/ 0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0"/>
                      </a:moveTo>
                      <a:lnTo>
                        <a:pt x="0" y="0"/>
                      </a:lnTo>
                      <a:lnTo>
                        <a:pt x="34" y="17"/>
                      </a:lnTo>
                      <a:lnTo>
                        <a:pt x="34"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89" name="Freeform 375">
                  <a:extLst>
                    <a:ext uri="{FF2B5EF4-FFF2-40B4-BE49-F238E27FC236}">
                      <a16:creationId xmlns:a16="http://schemas.microsoft.com/office/drawing/2014/main" id="{946BC2B0-335E-4248-99DD-1B716992FC17}"/>
                    </a:ext>
                  </a:extLst>
                </p:cNvPr>
                <p:cNvSpPr>
                  <a:spLocks/>
                </p:cNvSpPr>
                <p:nvPr/>
              </p:nvSpPr>
              <p:spPr bwMode="gray">
                <a:xfrm>
                  <a:off x="162" y="1728"/>
                  <a:ext cx="28" cy="18"/>
                </a:xfrm>
                <a:custGeom>
                  <a:avLst/>
                  <a:gdLst>
                    <a:gd name="T0" fmla="*/ 0 w 52"/>
                    <a:gd name="T1" fmla="*/ 18 h 33"/>
                    <a:gd name="T2" fmla="*/ 0 w 52"/>
                    <a:gd name="T3" fmla="*/ 18 h 33"/>
                    <a:gd name="T4" fmla="*/ 34 w 52"/>
                    <a:gd name="T5" fmla="*/ 33 h 33"/>
                    <a:gd name="T6" fmla="*/ 52 w 52"/>
                    <a:gd name="T7" fmla="*/ 18 h 33"/>
                    <a:gd name="T8" fmla="*/ 34 w 52"/>
                    <a:gd name="T9" fmla="*/ 0 h 33"/>
                    <a:gd name="T10" fmla="*/ 0 w 52"/>
                    <a:gd name="T11" fmla="*/ 18 h 33"/>
                    <a:gd name="T12" fmla="*/ 0 60000 65536"/>
                    <a:gd name="T13" fmla="*/ 0 60000 65536"/>
                    <a:gd name="T14" fmla="*/ 0 60000 65536"/>
                    <a:gd name="T15" fmla="*/ 0 60000 65536"/>
                    <a:gd name="T16" fmla="*/ 0 60000 65536"/>
                    <a:gd name="T17" fmla="*/ 0 60000 65536"/>
                    <a:gd name="T18" fmla="*/ 0 w 52"/>
                    <a:gd name="T19" fmla="*/ 0 h 33"/>
                    <a:gd name="T20" fmla="*/ 52 w 5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52" h="33">
                      <a:moveTo>
                        <a:pt x="0" y="18"/>
                      </a:moveTo>
                      <a:lnTo>
                        <a:pt x="0" y="18"/>
                      </a:lnTo>
                      <a:lnTo>
                        <a:pt x="34" y="33"/>
                      </a:lnTo>
                      <a:lnTo>
                        <a:pt x="52" y="18"/>
                      </a:lnTo>
                      <a:lnTo>
                        <a:pt x="34" y="0"/>
                      </a:lnTo>
                      <a:lnTo>
                        <a:pt x="0"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0" name="Freeform 376">
                  <a:extLst>
                    <a:ext uri="{FF2B5EF4-FFF2-40B4-BE49-F238E27FC236}">
                      <a16:creationId xmlns:a16="http://schemas.microsoft.com/office/drawing/2014/main" id="{E6DC606C-D85A-EC49-86DE-86056E89061A}"/>
                    </a:ext>
                  </a:extLst>
                </p:cNvPr>
                <p:cNvSpPr>
                  <a:spLocks/>
                </p:cNvSpPr>
                <p:nvPr/>
              </p:nvSpPr>
              <p:spPr bwMode="gray">
                <a:xfrm>
                  <a:off x="353" y="1781"/>
                  <a:ext cx="48" cy="44"/>
                </a:xfrm>
                <a:custGeom>
                  <a:avLst/>
                  <a:gdLst>
                    <a:gd name="T0" fmla="*/ 0 w 87"/>
                    <a:gd name="T1" fmla="*/ 66 h 81"/>
                    <a:gd name="T2" fmla="*/ 0 w 87"/>
                    <a:gd name="T3" fmla="*/ 66 h 81"/>
                    <a:gd name="T4" fmla="*/ 17 w 87"/>
                    <a:gd name="T5" fmla="*/ 81 h 81"/>
                    <a:gd name="T6" fmla="*/ 52 w 87"/>
                    <a:gd name="T7" fmla="*/ 48 h 81"/>
                    <a:gd name="T8" fmla="*/ 69 w 87"/>
                    <a:gd name="T9" fmla="*/ 48 h 81"/>
                    <a:gd name="T10" fmla="*/ 69 w 87"/>
                    <a:gd name="T11" fmla="*/ 33 h 81"/>
                    <a:gd name="T12" fmla="*/ 52 w 87"/>
                    <a:gd name="T13" fmla="*/ 33 h 81"/>
                    <a:gd name="T14" fmla="*/ 87 w 87"/>
                    <a:gd name="T15" fmla="*/ 18 h 81"/>
                    <a:gd name="T16" fmla="*/ 69 w 87"/>
                    <a:gd name="T17" fmla="*/ 0 h 81"/>
                    <a:gd name="T18" fmla="*/ 0 w 87"/>
                    <a:gd name="T19" fmla="*/ 6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81"/>
                    <a:gd name="T32" fmla="*/ 87 w 87"/>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81">
                      <a:moveTo>
                        <a:pt x="0" y="66"/>
                      </a:moveTo>
                      <a:lnTo>
                        <a:pt x="0" y="66"/>
                      </a:lnTo>
                      <a:lnTo>
                        <a:pt x="17" y="81"/>
                      </a:lnTo>
                      <a:lnTo>
                        <a:pt x="52" y="48"/>
                      </a:lnTo>
                      <a:lnTo>
                        <a:pt x="69" y="48"/>
                      </a:lnTo>
                      <a:lnTo>
                        <a:pt x="69" y="33"/>
                      </a:lnTo>
                      <a:lnTo>
                        <a:pt x="52" y="33"/>
                      </a:lnTo>
                      <a:lnTo>
                        <a:pt x="87" y="18"/>
                      </a:lnTo>
                      <a:lnTo>
                        <a:pt x="69" y="0"/>
                      </a:lnTo>
                      <a:lnTo>
                        <a:pt x="0" y="6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1" name="Freeform 377">
                  <a:extLst>
                    <a:ext uri="{FF2B5EF4-FFF2-40B4-BE49-F238E27FC236}">
                      <a16:creationId xmlns:a16="http://schemas.microsoft.com/office/drawing/2014/main" id="{B9127CA1-E209-2B42-ABC8-0CAFAE527F1E}"/>
                    </a:ext>
                  </a:extLst>
                </p:cNvPr>
                <p:cNvSpPr>
                  <a:spLocks/>
                </p:cNvSpPr>
                <p:nvPr/>
              </p:nvSpPr>
              <p:spPr bwMode="gray">
                <a:xfrm>
                  <a:off x="686" y="1887"/>
                  <a:ext cx="30" cy="53"/>
                </a:xfrm>
                <a:custGeom>
                  <a:avLst/>
                  <a:gdLst>
                    <a:gd name="T0" fmla="*/ 0 w 54"/>
                    <a:gd name="T1" fmla="*/ 0 h 96"/>
                    <a:gd name="T2" fmla="*/ 0 w 54"/>
                    <a:gd name="T3" fmla="*/ 0 h 96"/>
                    <a:gd name="T4" fmla="*/ 0 w 54"/>
                    <a:gd name="T5" fmla="*/ 33 h 96"/>
                    <a:gd name="T6" fmla="*/ 19 w 54"/>
                    <a:gd name="T7" fmla="*/ 81 h 96"/>
                    <a:gd name="T8" fmla="*/ 54 w 54"/>
                    <a:gd name="T9" fmla="*/ 96 h 96"/>
                    <a:gd name="T10" fmla="*/ 19 w 54"/>
                    <a:gd name="T11" fmla="*/ 65 h 96"/>
                    <a:gd name="T12" fmla="*/ 36 w 54"/>
                    <a:gd name="T13" fmla="*/ 48 h 96"/>
                    <a:gd name="T14" fmla="*/ 19 w 54"/>
                    <a:gd name="T15" fmla="*/ 33 h 96"/>
                    <a:gd name="T16" fmla="*/ 36 w 54"/>
                    <a:gd name="T17" fmla="*/ 0 h 96"/>
                    <a:gd name="T18" fmla="*/ 0 w 54"/>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96"/>
                    <a:gd name="T32" fmla="*/ 54 w 5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96">
                      <a:moveTo>
                        <a:pt x="0" y="0"/>
                      </a:moveTo>
                      <a:lnTo>
                        <a:pt x="0" y="0"/>
                      </a:lnTo>
                      <a:lnTo>
                        <a:pt x="0" y="33"/>
                      </a:lnTo>
                      <a:lnTo>
                        <a:pt x="19" y="81"/>
                      </a:lnTo>
                      <a:lnTo>
                        <a:pt x="54" y="96"/>
                      </a:lnTo>
                      <a:lnTo>
                        <a:pt x="19" y="65"/>
                      </a:lnTo>
                      <a:lnTo>
                        <a:pt x="36" y="48"/>
                      </a:lnTo>
                      <a:lnTo>
                        <a:pt x="19" y="33"/>
                      </a:lnTo>
                      <a:lnTo>
                        <a:pt x="36"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2" name="Freeform 378">
                  <a:extLst>
                    <a:ext uri="{FF2B5EF4-FFF2-40B4-BE49-F238E27FC236}">
                      <a16:creationId xmlns:a16="http://schemas.microsoft.com/office/drawing/2014/main" id="{16E8B169-4469-F146-A201-B84B97F0ED04}"/>
                    </a:ext>
                  </a:extLst>
                </p:cNvPr>
                <p:cNvSpPr>
                  <a:spLocks/>
                </p:cNvSpPr>
                <p:nvPr/>
              </p:nvSpPr>
              <p:spPr bwMode="gray">
                <a:xfrm>
                  <a:off x="754" y="1965"/>
                  <a:ext cx="77" cy="53"/>
                </a:xfrm>
                <a:custGeom>
                  <a:avLst/>
                  <a:gdLst>
                    <a:gd name="T0" fmla="*/ 0 w 140"/>
                    <a:gd name="T1" fmla="*/ 0 h 96"/>
                    <a:gd name="T2" fmla="*/ 0 w 140"/>
                    <a:gd name="T3" fmla="*/ 0 h 96"/>
                    <a:gd name="T4" fmla="*/ 17 w 140"/>
                    <a:gd name="T5" fmla="*/ 33 h 96"/>
                    <a:gd name="T6" fmla="*/ 52 w 140"/>
                    <a:gd name="T7" fmla="*/ 48 h 96"/>
                    <a:gd name="T8" fmla="*/ 86 w 140"/>
                    <a:gd name="T9" fmla="*/ 65 h 96"/>
                    <a:gd name="T10" fmla="*/ 86 w 140"/>
                    <a:gd name="T11" fmla="*/ 81 h 96"/>
                    <a:gd name="T12" fmla="*/ 121 w 140"/>
                    <a:gd name="T13" fmla="*/ 96 h 96"/>
                    <a:gd name="T14" fmla="*/ 140 w 140"/>
                    <a:gd name="T15" fmla="*/ 96 h 96"/>
                    <a:gd name="T16" fmla="*/ 69 w 140"/>
                    <a:gd name="T17" fmla="*/ 17 h 96"/>
                    <a:gd name="T18" fmla="*/ 17 w 140"/>
                    <a:gd name="T19" fmla="*/ 0 h 96"/>
                    <a:gd name="T20" fmla="*/ 0 w 140"/>
                    <a:gd name="T21" fmla="*/ 0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0"/>
                    <a:gd name="T34" fmla="*/ 0 h 96"/>
                    <a:gd name="T35" fmla="*/ 140 w 140"/>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0" h="96">
                      <a:moveTo>
                        <a:pt x="0" y="0"/>
                      </a:moveTo>
                      <a:lnTo>
                        <a:pt x="0" y="0"/>
                      </a:lnTo>
                      <a:lnTo>
                        <a:pt x="17" y="33"/>
                      </a:lnTo>
                      <a:lnTo>
                        <a:pt x="52" y="48"/>
                      </a:lnTo>
                      <a:lnTo>
                        <a:pt x="86" y="65"/>
                      </a:lnTo>
                      <a:lnTo>
                        <a:pt x="86" y="81"/>
                      </a:lnTo>
                      <a:lnTo>
                        <a:pt x="121" y="96"/>
                      </a:lnTo>
                      <a:lnTo>
                        <a:pt x="140" y="96"/>
                      </a:lnTo>
                      <a:lnTo>
                        <a:pt x="69" y="17"/>
                      </a:lnTo>
                      <a:lnTo>
                        <a:pt x="1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3" name="Line 379">
                  <a:extLst>
                    <a:ext uri="{FF2B5EF4-FFF2-40B4-BE49-F238E27FC236}">
                      <a16:creationId xmlns:a16="http://schemas.microsoft.com/office/drawing/2014/main" id="{A4F9C02B-D77F-8D44-9D37-A3BB34A0DE71}"/>
                    </a:ext>
                  </a:extLst>
                </p:cNvPr>
                <p:cNvSpPr>
                  <a:spLocks noChangeShapeType="1"/>
                </p:cNvSpPr>
                <p:nvPr/>
              </p:nvSpPr>
              <p:spPr bwMode="gray">
                <a:xfrm flipV="1">
                  <a:off x="149" y="1909"/>
                  <a:ext cx="10" cy="35"/>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4" name="Freeform 380">
                  <a:extLst>
                    <a:ext uri="{FF2B5EF4-FFF2-40B4-BE49-F238E27FC236}">
                      <a16:creationId xmlns:a16="http://schemas.microsoft.com/office/drawing/2014/main" id="{07B18105-A187-D442-BCFE-C0E9ADEBF700}"/>
                    </a:ext>
                  </a:extLst>
                </p:cNvPr>
                <p:cNvSpPr>
                  <a:spLocks/>
                </p:cNvSpPr>
                <p:nvPr/>
              </p:nvSpPr>
              <p:spPr bwMode="gray">
                <a:xfrm>
                  <a:off x="162" y="1896"/>
                  <a:ext cx="20" cy="9"/>
                </a:xfrm>
                <a:custGeom>
                  <a:avLst/>
                  <a:gdLst>
                    <a:gd name="T0" fmla="*/ 0 w 34"/>
                    <a:gd name="T1" fmla="*/ 16 h 16"/>
                    <a:gd name="T2" fmla="*/ 0 w 34"/>
                    <a:gd name="T3" fmla="*/ 16 h 16"/>
                    <a:gd name="T4" fmla="*/ 34 w 34"/>
                    <a:gd name="T5" fmla="*/ 16 h 16"/>
                    <a:gd name="T6" fmla="*/ 34 w 34"/>
                    <a:gd name="T7" fmla="*/ 0 h 16"/>
                    <a:gd name="T8" fmla="*/ 17 w 34"/>
                    <a:gd name="T9" fmla="*/ 0 h 16"/>
                    <a:gd name="T10" fmla="*/ 17 w 34"/>
                    <a:gd name="T11" fmla="*/ 16 h 16"/>
                    <a:gd name="T12" fmla="*/ 0 w 34"/>
                    <a:gd name="T13" fmla="*/ 16 h 16"/>
                    <a:gd name="T14" fmla="*/ 0 60000 65536"/>
                    <a:gd name="T15" fmla="*/ 0 60000 65536"/>
                    <a:gd name="T16" fmla="*/ 0 60000 65536"/>
                    <a:gd name="T17" fmla="*/ 0 60000 65536"/>
                    <a:gd name="T18" fmla="*/ 0 60000 65536"/>
                    <a:gd name="T19" fmla="*/ 0 60000 65536"/>
                    <a:gd name="T20" fmla="*/ 0 60000 65536"/>
                    <a:gd name="T21" fmla="*/ 0 w 34"/>
                    <a:gd name="T22" fmla="*/ 0 h 16"/>
                    <a:gd name="T23" fmla="*/ 34 w 3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
                      <a:moveTo>
                        <a:pt x="0" y="16"/>
                      </a:moveTo>
                      <a:lnTo>
                        <a:pt x="0" y="16"/>
                      </a:lnTo>
                      <a:lnTo>
                        <a:pt x="34" y="16"/>
                      </a:lnTo>
                      <a:lnTo>
                        <a:pt x="34" y="0"/>
                      </a:lnTo>
                      <a:lnTo>
                        <a:pt x="17" y="0"/>
                      </a:lnTo>
                      <a:lnTo>
                        <a:pt x="17" y="16"/>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5" name="Freeform 381">
                  <a:extLst>
                    <a:ext uri="{FF2B5EF4-FFF2-40B4-BE49-F238E27FC236}">
                      <a16:creationId xmlns:a16="http://schemas.microsoft.com/office/drawing/2014/main" id="{3FB3D1A2-4F33-9B48-BFBC-7683208006DA}"/>
                    </a:ext>
                  </a:extLst>
                </p:cNvPr>
                <p:cNvSpPr>
                  <a:spLocks/>
                </p:cNvSpPr>
                <p:nvPr/>
              </p:nvSpPr>
              <p:spPr bwMode="gray">
                <a:xfrm>
                  <a:off x="564" y="1338"/>
                  <a:ext cx="1285" cy="812"/>
                </a:xfrm>
                <a:custGeom>
                  <a:avLst/>
                  <a:gdLst>
                    <a:gd name="T0" fmla="*/ 1697 w 2338"/>
                    <a:gd name="T1" fmla="*/ 1430 h 1478"/>
                    <a:gd name="T2" fmla="*/ 1611 w 2338"/>
                    <a:gd name="T3" fmla="*/ 1430 h 1478"/>
                    <a:gd name="T4" fmla="*/ 1663 w 2338"/>
                    <a:gd name="T5" fmla="*/ 1382 h 1478"/>
                    <a:gd name="T6" fmla="*/ 1542 w 2338"/>
                    <a:gd name="T7" fmla="*/ 1303 h 1478"/>
                    <a:gd name="T8" fmla="*/ 1455 w 2338"/>
                    <a:gd name="T9" fmla="*/ 1207 h 1478"/>
                    <a:gd name="T10" fmla="*/ 1281 w 2338"/>
                    <a:gd name="T11" fmla="*/ 1223 h 1478"/>
                    <a:gd name="T12" fmla="*/ 486 w 2338"/>
                    <a:gd name="T13" fmla="*/ 1207 h 1478"/>
                    <a:gd name="T14" fmla="*/ 363 w 2338"/>
                    <a:gd name="T15" fmla="*/ 1127 h 1478"/>
                    <a:gd name="T16" fmla="*/ 294 w 2338"/>
                    <a:gd name="T17" fmla="*/ 998 h 1478"/>
                    <a:gd name="T18" fmla="*/ 188 w 2338"/>
                    <a:gd name="T19" fmla="*/ 791 h 1478"/>
                    <a:gd name="T20" fmla="*/ 104 w 2338"/>
                    <a:gd name="T21" fmla="*/ 776 h 1478"/>
                    <a:gd name="T22" fmla="*/ 0 w 2338"/>
                    <a:gd name="T23" fmla="*/ 710 h 1478"/>
                    <a:gd name="T24" fmla="*/ 137 w 2338"/>
                    <a:gd name="T25" fmla="*/ 183 h 1478"/>
                    <a:gd name="T26" fmla="*/ 311 w 2338"/>
                    <a:gd name="T27" fmla="*/ 104 h 1478"/>
                    <a:gd name="T28" fmla="*/ 398 w 2338"/>
                    <a:gd name="T29" fmla="*/ 119 h 1478"/>
                    <a:gd name="T30" fmla="*/ 449 w 2338"/>
                    <a:gd name="T31" fmla="*/ 167 h 1478"/>
                    <a:gd name="T32" fmla="*/ 570 w 2338"/>
                    <a:gd name="T33" fmla="*/ 167 h 1478"/>
                    <a:gd name="T34" fmla="*/ 728 w 2338"/>
                    <a:gd name="T35" fmla="*/ 215 h 1478"/>
                    <a:gd name="T36" fmla="*/ 760 w 2338"/>
                    <a:gd name="T37" fmla="*/ 296 h 1478"/>
                    <a:gd name="T38" fmla="*/ 883 w 2338"/>
                    <a:gd name="T39" fmla="*/ 248 h 1478"/>
                    <a:gd name="T40" fmla="*/ 1073 w 2338"/>
                    <a:gd name="T41" fmla="*/ 279 h 1478"/>
                    <a:gd name="T42" fmla="*/ 1177 w 2338"/>
                    <a:gd name="T43" fmla="*/ 231 h 1478"/>
                    <a:gd name="T44" fmla="*/ 1214 w 2338"/>
                    <a:gd name="T45" fmla="*/ 183 h 1478"/>
                    <a:gd name="T46" fmla="*/ 1229 w 2338"/>
                    <a:gd name="T47" fmla="*/ 296 h 1478"/>
                    <a:gd name="T48" fmla="*/ 1281 w 2338"/>
                    <a:gd name="T49" fmla="*/ 167 h 1478"/>
                    <a:gd name="T50" fmla="*/ 1283 w 2338"/>
                    <a:gd name="T51" fmla="*/ 0 h 1478"/>
                    <a:gd name="T52" fmla="*/ 1404 w 2338"/>
                    <a:gd name="T53" fmla="*/ 231 h 1478"/>
                    <a:gd name="T54" fmla="*/ 1473 w 2338"/>
                    <a:gd name="T55" fmla="*/ 311 h 1478"/>
                    <a:gd name="T56" fmla="*/ 1525 w 2338"/>
                    <a:gd name="T57" fmla="*/ 135 h 1478"/>
                    <a:gd name="T58" fmla="*/ 1628 w 2338"/>
                    <a:gd name="T59" fmla="*/ 183 h 1478"/>
                    <a:gd name="T60" fmla="*/ 1628 w 2338"/>
                    <a:gd name="T61" fmla="*/ 296 h 1478"/>
                    <a:gd name="T62" fmla="*/ 1525 w 2338"/>
                    <a:gd name="T63" fmla="*/ 359 h 1478"/>
                    <a:gd name="T64" fmla="*/ 1473 w 2338"/>
                    <a:gd name="T65" fmla="*/ 455 h 1478"/>
                    <a:gd name="T66" fmla="*/ 1384 w 2338"/>
                    <a:gd name="T67" fmla="*/ 584 h 1478"/>
                    <a:gd name="T68" fmla="*/ 1300 w 2338"/>
                    <a:gd name="T69" fmla="*/ 647 h 1478"/>
                    <a:gd name="T70" fmla="*/ 1317 w 2338"/>
                    <a:gd name="T71" fmla="*/ 791 h 1478"/>
                    <a:gd name="T72" fmla="*/ 1455 w 2338"/>
                    <a:gd name="T73" fmla="*/ 920 h 1478"/>
                    <a:gd name="T74" fmla="*/ 1611 w 2338"/>
                    <a:gd name="T75" fmla="*/ 1063 h 1478"/>
                    <a:gd name="T76" fmla="*/ 1715 w 2338"/>
                    <a:gd name="T77" fmla="*/ 968 h 1478"/>
                    <a:gd name="T78" fmla="*/ 1715 w 2338"/>
                    <a:gd name="T79" fmla="*/ 776 h 1478"/>
                    <a:gd name="T80" fmla="*/ 1715 w 2338"/>
                    <a:gd name="T81" fmla="*/ 695 h 1478"/>
                    <a:gd name="T82" fmla="*/ 1734 w 2338"/>
                    <a:gd name="T83" fmla="*/ 599 h 1478"/>
                    <a:gd name="T84" fmla="*/ 1889 w 2338"/>
                    <a:gd name="T85" fmla="*/ 662 h 1478"/>
                    <a:gd name="T86" fmla="*/ 2008 w 2338"/>
                    <a:gd name="T87" fmla="*/ 824 h 1478"/>
                    <a:gd name="T88" fmla="*/ 2060 w 2338"/>
                    <a:gd name="T89" fmla="*/ 743 h 1478"/>
                    <a:gd name="T90" fmla="*/ 2166 w 2338"/>
                    <a:gd name="T91" fmla="*/ 920 h 1478"/>
                    <a:gd name="T92" fmla="*/ 2252 w 2338"/>
                    <a:gd name="T93" fmla="*/ 968 h 1478"/>
                    <a:gd name="T94" fmla="*/ 2287 w 2338"/>
                    <a:gd name="T95" fmla="*/ 1031 h 1478"/>
                    <a:gd name="T96" fmla="*/ 2338 w 2338"/>
                    <a:gd name="T97" fmla="*/ 1094 h 1478"/>
                    <a:gd name="T98" fmla="*/ 2166 w 2338"/>
                    <a:gd name="T99" fmla="*/ 1175 h 1478"/>
                    <a:gd name="T100" fmla="*/ 1993 w 2338"/>
                    <a:gd name="T101" fmla="*/ 1207 h 1478"/>
                    <a:gd name="T102" fmla="*/ 1976 w 2338"/>
                    <a:gd name="T103" fmla="*/ 1238 h 1478"/>
                    <a:gd name="T104" fmla="*/ 2097 w 2338"/>
                    <a:gd name="T105" fmla="*/ 1238 h 1478"/>
                    <a:gd name="T106" fmla="*/ 2079 w 2338"/>
                    <a:gd name="T107" fmla="*/ 1255 h 1478"/>
                    <a:gd name="T108" fmla="*/ 2166 w 2338"/>
                    <a:gd name="T109" fmla="*/ 1334 h 1478"/>
                    <a:gd name="T110" fmla="*/ 2218 w 2338"/>
                    <a:gd name="T111" fmla="*/ 1319 h 1478"/>
                    <a:gd name="T112" fmla="*/ 2060 w 2338"/>
                    <a:gd name="T113" fmla="*/ 1415 h 1478"/>
                    <a:gd name="T114" fmla="*/ 2079 w 2338"/>
                    <a:gd name="T115" fmla="*/ 1334 h 1478"/>
                    <a:gd name="T116" fmla="*/ 1993 w 2338"/>
                    <a:gd name="T117" fmla="*/ 1286 h 1478"/>
                    <a:gd name="T118" fmla="*/ 1924 w 2338"/>
                    <a:gd name="T119" fmla="*/ 1351 h 1478"/>
                    <a:gd name="T120" fmla="*/ 1749 w 2338"/>
                    <a:gd name="T121" fmla="*/ 1399 h 14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8"/>
                    <a:gd name="T184" fmla="*/ 0 h 1478"/>
                    <a:gd name="T185" fmla="*/ 2338 w 2338"/>
                    <a:gd name="T186" fmla="*/ 1478 h 14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8" h="1478">
                      <a:moveTo>
                        <a:pt x="1682" y="1415"/>
                      </a:moveTo>
                      <a:lnTo>
                        <a:pt x="1682" y="1415"/>
                      </a:lnTo>
                      <a:lnTo>
                        <a:pt x="1697" y="1415"/>
                      </a:lnTo>
                      <a:lnTo>
                        <a:pt x="1697" y="1430"/>
                      </a:lnTo>
                      <a:lnTo>
                        <a:pt x="1628" y="1447"/>
                      </a:lnTo>
                      <a:lnTo>
                        <a:pt x="1611" y="1463"/>
                      </a:lnTo>
                      <a:lnTo>
                        <a:pt x="1576" y="1478"/>
                      </a:lnTo>
                      <a:lnTo>
                        <a:pt x="1611" y="1430"/>
                      </a:lnTo>
                      <a:lnTo>
                        <a:pt x="1594" y="1430"/>
                      </a:lnTo>
                      <a:lnTo>
                        <a:pt x="1628" y="1415"/>
                      </a:lnTo>
                      <a:lnTo>
                        <a:pt x="1628" y="1351"/>
                      </a:lnTo>
                      <a:lnTo>
                        <a:pt x="1663" y="1382"/>
                      </a:lnTo>
                      <a:lnTo>
                        <a:pt x="1682" y="1367"/>
                      </a:lnTo>
                      <a:lnTo>
                        <a:pt x="1645" y="1334"/>
                      </a:lnTo>
                      <a:lnTo>
                        <a:pt x="1559" y="1319"/>
                      </a:lnTo>
                      <a:lnTo>
                        <a:pt x="1542" y="1303"/>
                      </a:lnTo>
                      <a:lnTo>
                        <a:pt x="1525" y="1255"/>
                      </a:lnTo>
                      <a:lnTo>
                        <a:pt x="1507" y="1255"/>
                      </a:lnTo>
                      <a:lnTo>
                        <a:pt x="1490" y="1223"/>
                      </a:lnTo>
                      <a:lnTo>
                        <a:pt x="1455" y="1207"/>
                      </a:lnTo>
                      <a:lnTo>
                        <a:pt x="1404" y="1255"/>
                      </a:lnTo>
                      <a:lnTo>
                        <a:pt x="1352" y="1255"/>
                      </a:lnTo>
                      <a:lnTo>
                        <a:pt x="1317" y="1223"/>
                      </a:lnTo>
                      <a:lnTo>
                        <a:pt x="1281" y="1223"/>
                      </a:lnTo>
                      <a:lnTo>
                        <a:pt x="1265" y="1190"/>
                      </a:lnTo>
                      <a:lnTo>
                        <a:pt x="1248" y="1207"/>
                      </a:lnTo>
                      <a:lnTo>
                        <a:pt x="501" y="1207"/>
                      </a:lnTo>
                      <a:lnTo>
                        <a:pt x="486" y="1207"/>
                      </a:lnTo>
                      <a:lnTo>
                        <a:pt x="486" y="1190"/>
                      </a:lnTo>
                      <a:lnTo>
                        <a:pt x="467" y="1190"/>
                      </a:lnTo>
                      <a:lnTo>
                        <a:pt x="415" y="1159"/>
                      </a:lnTo>
                      <a:lnTo>
                        <a:pt x="363" y="1127"/>
                      </a:lnTo>
                      <a:lnTo>
                        <a:pt x="346" y="1079"/>
                      </a:lnTo>
                      <a:lnTo>
                        <a:pt x="328" y="1063"/>
                      </a:lnTo>
                      <a:lnTo>
                        <a:pt x="277" y="1015"/>
                      </a:lnTo>
                      <a:lnTo>
                        <a:pt x="294" y="998"/>
                      </a:lnTo>
                      <a:lnTo>
                        <a:pt x="294" y="968"/>
                      </a:lnTo>
                      <a:lnTo>
                        <a:pt x="294" y="920"/>
                      </a:lnTo>
                      <a:lnTo>
                        <a:pt x="242" y="887"/>
                      </a:lnTo>
                      <a:lnTo>
                        <a:pt x="188" y="791"/>
                      </a:lnTo>
                      <a:lnTo>
                        <a:pt x="173" y="791"/>
                      </a:lnTo>
                      <a:lnTo>
                        <a:pt x="156" y="743"/>
                      </a:lnTo>
                      <a:lnTo>
                        <a:pt x="121" y="758"/>
                      </a:lnTo>
                      <a:lnTo>
                        <a:pt x="104" y="776"/>
                      </a:lnTo>
                      <a:lnTo>
                        <a:pt x="52" y="728"/>
                      </a:lnTo>
                      <a:lnTo>
                        <a:pt x="52" y="710"/>
                      </a:lnTo>
                      <a:lnTo>
                        <a:pt x="0" y="728"/>
                      </a:lnTo>
                      <a:lnTo>
                        <a:pt x="0" y="710"/>
                      </a:lnTo>
                      <a:lnTo>
                        <a:pt x="0" y="152"/>
                      </a:lnTo>
                      <a:lnTo>
                        <a:pt x="33" y="152"/>
                      </a:lnTo>
                      <a:lnTo>
                        <a:pt x="137" y="215"/>
                      </a:lnTo>
                      <a:lnTo>
                        <a:pt x="137" y="183"/>
                      </a:lnTo>
                      <a:lnTo>
                        <a:pt x="156" y="167"/>
                      </a:lnTo>
                      <a:lnTo>
                        <a:pt x="188" y="152"/>
                      </a:lnTo>
                      <a:lnTo>
                        <a:pt x="208" y="167"/>
                      </a:lnTo>
                      <a:lnTo>
                        <a:pt x="311" y="104"/>
                      </a:lnTo>
                      <a:lnTo>
                        <a:pt x="311" y="135"/>
                      </a:lnTo>
                      <a:lnTo>
                        <a:pt x="346" y="135"/>
                      </a:lnTo>
                      <a:lnTo>
                        <a:pt x="363" y="87"/>
                      </a:lnTo>
                      <a:lnTo>
                        <a:pt x="398" y="119"/>
                      </a:lnTo>
                      <a:lnTo>
                        <a:pt x="398" y="152"/>
                      </a:lnTo>
                      <a:lnTo>
                        <a:pt x="434" y="167"/>
                      </a:lnTo>
                      <a:lnTo>
                        <a:pt x="449" y="135"/>
                      </a:lnTo>
                      <a:lnTo>
                        <a:pt x="449" y="167"/>
                      </a:lnTo>
                      <a:lnTo>
                        <a:pt x="486" y="167"/>
                      </a:lnTo>
                      <a:lnTo>
                        <a:pt x="486" y="135"/>
                      </a:lnTo>
                      <a:lnTo>
                        <a:pt x="538" y="135"/>
                      </a:lnTo>
                      <a:lnTo>
                        <a:pt x="570" y="167"/>
                      </a:lnTo>
                      <a:lnTo>
                        <a:pt x="605" y="183"/>
                      </a:lnTo>
                      <a:lnTo>
                        <a:pt x="641" y="200"/>
                      </a:lnTo>
                      <a:lnTo>
                        <a:pt x="676" y="200"/>
                      </a:lnTo>
                      <a:lnTo>
                        <a:pt x="728" y="215"/>
                      </a:lnTo>
                      <a:lnTo>
                        <a:pt x="728" y="248"/>
                      </a:lnTo>
                      <a:lnTo>
                        <a:pt x="709" y="263"/>
                      </a:lnTo>
                      <a:lnTo>
                        <a:pt x="709" y="279"/>
                      </a:lnTo>
                      <a:lnTo>
                        <a:pt x="760" y="296"/>
                      </a:lnTo>
                      <a:lnTo>
                        <a:pt x="849" y="263"/>
                      </a:lnTo>
                      <a:lnTo>
                        <a:pt x="901" y="296"/>
                      </a:lnTo>
                      <a:lnTo>
                        <a:pt x="901" y="263"/>
                      </a:lnTo>
                      <a:lnTo>
                        <a:pt x="883" y="248"/>
                      </a:lnTo>
                      <a:lnTo>
                        <a:pt x="901" y="231"/>
                      </a:lnTo>
                      <a:lnTo>
                        <a:pt x="970" y="200"/>
                      </a:lnTo>
                      <a:lnTo>
                        <a:pt x="987" y="248"/>
                      </a:lnTo>
                      <a:lnTo>
                        <a:pt x="1073" y="279"/>
                      </a:lnTo>
                      <a:lnTo>
                        <a:pt x="1125" y="296"/>
                      </a:lnTo>
                      <a:lnTo>
                        <a:pt x="1162" y="296"/>
                      </a:lnTo>
                      <a:lnTo>
                        <a:pt x="1162" y="248"/>
                      </a:lnTo>
                      <a:lnTo>
                        <a:pt x="1177" y="231"/>
                      </a:lnTo>
                      <a:lnTo>
                        <a:pt x="1125" y="200"/>
                      </a:lnTo>
                      <a:lnTo>
                        <a:pt x="1162" y="183"/>
                      </a:lnTo>
                      <a:lnTo>
                        <a:pt x="1177" y="135"/>
                      </a:lnTo>
                      <a:lnTo>
                        <a:pt x="1214" y="183"/>
                      </a:lnTo>
                      <a:lnTo>
                        <a:pt x="1248" y="215"/>
                      </a:lnTo>
                      <a:lnTo>
                        <a:pt x="1214" y="248"/>
                      </a:lnTo>
                      <a:lnTo>
                        <a:pt x="1214" y="279"/>
                      </a:lnTo>
                      <a:lnTo>
                        <a:pt x="1229" y="296"/>
                      </a:lnTo>
                      <a:lnTo>
                        <a:pt x="1248" y="263"/>
                      </a:lnTo>
                      <a:lnTo>
                        <a:pt x="1281" y="231"/>
                      </a:lnTo>
                      <a:lnTo>
                        <a:pt x="1265" y="200"/>
                      </a:lnTo>
                      <a:lnTo>
                        <a:pt x="1281" y="167"/>
                      </a:lnTo>
                      <a:lnTo>
                        <a:pt x="1248" y="135"/>
                      </a:lnTo>
                      <a:lnTo>
                        <a:pt x="1214" y="104"/>
                      </a:lnTo>
                      <a:lnTo>
                        <a:pt x="1229" y="8"/>
                      </a:lnTo>
                      <a:lnTo>
                        <a:pt x="1283" y="0"/>
                      </a:lnTo>
                      <a:lnTo>
                        <a:pt x="1352" y="119"/>
                      </a:lnTo>
                      <a:lnTo>
                        <a:pt x="1333" y="152"/>
                      </a:lnTo>
                      <a:lnTo>
                        <a:pt x="1352" y="167"/>
                      </a:lnTo>
                      <a:lnTo>
                        <a:pt x="1404" y="231"/>
                      </a:lnTo>
                      <a:lnTo>
                        <a:pt x="1421" y="183"/>
                      </a:lnTo>
                      <a:lnTo>
                        <a:pt x="1455" y="215"/>
                      </a:lnTo>
                      <a:lnTo>
                        <a:pt x="1436" y="279"/>
                      </a:lnTo>
                      <a:lnTo>
                        <a:pt x="1473" y="311"/>
                      </a:lnTo>
                      <a:lnTo>
                        <a:pt x="1490" y="311"/>
                      </a:lnTo>
                      <a:lnTo>
                        <a:pt x="1490" y="279"/>
                      </a:lnTo>
                      <a:lnTo>
                        <a:pt x="1525" y="263"/>
                      </a:lnTo>
                      <a:lnTo>
                        <a:pt x="1525" y="135"/>
                      </a:lnTo>
                      <a:lnTo>
                        <a:pt x="1559" y="135"/>
                      </a:lnTo>
                      <a:lnTo>
                        <a:pt x="1594" y="152"/>
                      </a:lnTo>
                      <a:lnTo>
                        <a:pt x="1594" y="183"/>
                      </a:lnTo>
                      <a:lnTo>
                        <a:pt x="1628" y="183"/>
                      </a:lnTo>
                      <a:lnTo>
                        <a:pt x="1628" y="231"/>
                      </a:lnTo>
                      <a:lnTo>
                        <a:pt x="1594" y="248"/>
                      </a:lnTo>
                      <a:lnTo>
                        <a:pt x="1594" y="279"/>
                      </a:lnTo>
                      <a:lnTo>
                        <a:pt x="1628" y="296"/>
                      </a:lnTo>
                      <a:lnTo>
                        <a:pt x="1628" y="327"/>
                      </a:lnTo>
                      <a:lnTo>
                        <a:pt x="1559" y="392"/>
                      </a:lnTo>
                      <a:lnTo>
                        <a:pt x="1525" y="375"/>
                      </a:lnTo>
                      <a:lnTo>
                        <a:pt x="1525" y="359"/>
                      </a:lnTo>
                      <a:lnTo>
                        <a:pt x="1490" y="359"/>
                      </a:lnTo>
                      <a:lnTo>
                        <a:pt x="1507" y="392"/>
                      </a:lnTo>
                      <a:lnTo>
                        <a:pt x="1473" y="423"/>
                      </a:lnTo>
                      <a:lnTo>
                        <a:pt x="1473" y="455"/>
                      </a:lnTo>
                      <a:lnTo>
                        <a:pt x="1436" y="518"/>
                      </a:lnTo>
                      <a:lnTo>
                        <a:pt x="1404" y="518"/>
                      </a:lnTo>
                      <a:lnTo>
                        <a:pt x="1369" y="551"/>
                      </a:lnTo>
                      <a:lnTo>
                        <a:pt x="1384" y="584"/>
                      </a:lnTo>
                      <a:lnTo>
                        <a:pt x="1333" y="599"/>
                      </a:lnTo>
                      <a:lnTo>
                        <a:pt x="1333" y="632"/>
                      </a:lnTo>
                      <a:lnTo>
                        <a:pt x="1317" y="632"/>
                      </a:lnTo>
                      <a:lnTo>
                        <a:pt x="1300" y="647"/>
                      </a:lnTo>
                      <a:lnTo>
                        <a:pt x="1265" y="728"/>
                      </a:lnTo>
                      <a:lnTo>
                        <a:pt x="1265" y="776"/>
                      </a:lnTo>
                      <a:lnTo>
                        <a:pt x="1281" y="791"/>
                      </a:lnTo>
                      <a:lnTo>
                        <a:pt x="1317" y="791"/>
                      </a:lnTo>
                      <a:lnTo>
                        <a:pt x="1333" y="887"/>
                      </a:lnTo>
                      <a:lnTo>
                        <a:pt x="1369" y="872"/>
                      </a:lnTo>
                      <a:lnTo>
                        <a:pt x="1421" y="887"/>
                      </a:lnTo>
                      <a:lnTo>
                        <a:pt x="1455" y="920"/>
                      </a:lnTo>
                      <a:lnTo>
                        <a:pt x="1525" y="950"/>
                      </a:lnTo>
                      <a:lnTo>
                        <a:pt x="1594" y="950"/>
                      </a:lnTo>
                      <a:lnTo>
                        <a:pt x="1611" y="968"/>
                      </a:lnTo>
                      <a:lnTo>
                        <a:pt x="1611" y="1063"/>
                      </a:lnTo>
                      <a:lnTo>
                        <a:pt x="1682" y="1127"/>
                      </a:lnTo>
                      <a:lnTo>
                        <a:pt x="1715" y="1094"/>
                      </a:lnTo>
                      <a:lnTo>
                        <a:pt x="1682" y="983"/>
                      </a:lnTo>
                      <a:lnTo>
                        <a:pt x="1715" y="968"/>
                      </a:lnTo>
                      <a:lnTo>
                        <a:pt x="1749" y="920"/>
                      </a:lnTo>
                      <a:lnTo>
                        <a:pt x="1734" y="824"/>
                      </a:lnTo>
                      <a:lnTo>
                        <a:pt x="1697" y="791"/>
                      </a:lnTo>
                      <a:lnTo>
                        <a:pt x="1715" y="776"/>
                      </a:lnTo>
                      <a:lnTo>
                        <a:pt x="1734" y="776"/>
                      </a:lnTo>
                      <a:lnTo>
                        <a:pt x="1734" y="758"/>
                      </a:lnTo>
                      <a:lnTo>
                        <a:pt x="1734" y="710"/>
                      </a:lnTo>
                      <a:lnTo>
                        <a:pt x="1715" y="695"/>
                      </a:lnTo>
                      <a:lnTo>
                        <a:pt x="1734" y="647"/>
                      </a:lnTo>
                      <a:lnTo>
                        <a:pt x="1715" y="632"/>
                      </a:lnTo>
                      <a:lnTo>
                        <a:pt x="1715" y="614"/>
                      </a:lnTo>
                      <a:lnTo>
                        <a:pt x="1734" y="599"/>
                      </a:lnTo>
                      <a:lnTo>
                        <a:pt x="1786" y="614"/>
                      </a:lnTo>
                      <a:lnTo>
                        <a:pt x="1837" y="599"/>
                      </a:lnTo>
                      <a:lnTo>
                        <a:pt x="1905" y="647"/>
                      </a:lnTo>
                      <a:lnTo>
                        <a:pt x="1889" y="662"/>
                      </a:lnTo>
                      <a:lnTo>
                        <a:pt x="1905" y="680"/>
                      </a:lnTo>
                      <a:lnTo>
                        <a:pt x="1956" y="680"/>
                      </a:lnTo>
                      <a:lnTo>
                        <a:pt x="1956" y="776"/>
                      </a:lnTo>
                      <a:lnTo>
                        <a:pt x="2008" y="824"/>
                      </a:lnTo>
                      <a:lnTo>
                        <a:pt x="2027" y="806"/>
                      </a:lnTo>
                      <a:lnTo>
                        <a:pt x="2060" y="776"/>
                      </a:lnTo>
                      <a:lnTo>
                        <a:pt x="2079" y="758"/>
                      </a:lnTo>
                      <a:lnTo>
                        <a:pt x="2060" y="743"/>
                      </a:lnTo>
                      <a:lnTo>
                        <a:pt x="2079" y="710"/>
                      </a:lnTo>
                      <a:lnTo>
                        <a:pt x="2183" y="872"/>
                      </a:lnTo>
                      <a:lnTo>
                        <a:pt x="2166" y="887"/>
                      </a:lnTo>
                      <a:lnTo>
                        <a:pt x="2166" y="920"/>
                      </a:lnTo>
                      <a:lnTo>
                        <a:pt x="2200" y="935"/>
                      </a:lnTo>
                      <a:lnTo>
                        <a:pt x="2200" y="950"/>
                      </a:lnTo>
                      <a:lnTo>
                        <a:pt x="2235" y="968"/>
                      </a:lnTo>
                      <a:lnTo>
                        <a:pt x="2252" y="968"/>
                      </a:lnTo>
                      <a:lnTo>
                        <a:pt x="2287" y="983"/>
                      </a:lnTo>
                      <a:lnTo>
                        <a:pt x="2252" y="998"/>
                      </a:lnTo>
                      <a:lnTo>
                        <a:pt x="2287" y="998"/>
                      </a:lnTo>
                      <a:lnTo>
                        <a:pt x="2287" y="1031"/>
                      </a:lnTo>
                      <a:lnTo>
                        <a:pt x="2306" y="1031"/>
                      </a:lnTo>
                      <a:lnTo>
                        <a:pt x="2321" y="1046"/>
                      </a:lnTo>
                      <a:lnTo>
                        <a:pt x="2321" y="1063"/>
                      </a:lnTo>
                      <a:lnTo>
                        <a:pt x="2338" y="1094"/>
                      </a:lnTo>
                      <a:lnTo>
                        <a:pt x="2306" y="1111"/>
                      </a:lnTo>
                      <a:lnTo>
                        <a:pt x="2252" y="1127"/>
                      </a:lnTo>
                      <a:lnTo>
                        <a:pt x="2218" y="1175"/>
                      </a:lnTo>
                      <a:lnTo>
                        <a:pt x="2166" y="1175"/>
                      </a:lnTo>
                      <a:lnTo>
                        <a:pt x="2114" y="1159"/>
                      </a:lnTo>
                      <a:lnTo>
                        <a:pt x="2027" y="1175"/>
                      </a:lnTo>
                      <a:lnTo>
                        <a:pt x="2008" y="1207"/>
                      </a:lnTo>
                      <a:lnTo>
                        <a:pt x="1993" y="1207"/>
                      </a:lnTo>
                      <a:lnTo>
                        <a:pt x="1956" y="1223"/>
                      </a:lnTo>
                      <a:lnTo>
                        <a:pt x="1905" y="1286"/>
                      </a:lnTo>
                      <a:lnTo>
                        <a:pt x="1924" y="1286"/>
                      </a:lnTo>
                      <a:lnTo>
                        <a:pt x="1976" y="1238"/>
                      </a:lnTo>
                      <a:lnTo>
                        <a:pt x="2027" y="1207"/>
                      </a:lnTo>
                      <a:lnTo>
                        <a:pt x="2079" y="1207"/>
                      </a:lnTo>
                      <a:lnTo>
                        <a:pt x="2097" y="1207"/>
                      </a:lnTo>
                      <a:lnTo>
                        <a:pt x="2097" y="1238"/>
                      </a:lnTo>
                      <a:lnTo>
                        <a:pt x="2060" y="1255"/>
                      </a:lnTo>
                      <a:lnTo>
                        <a:pt x="2045" y="1255"/>
                      </a:lnTo>
                      <a:lnTo>
                        <a:pt x="2060" y="1271"/>
                      </a:lnTo>
                      <a:lnTo>
                        <a:pt x="2079" y="1255"/>
                      </a:lnTo>
                      <a:lnTo>
                        <a:pt x="2079" y="1303"/>
                      </a:lnTo>
                      <a:lnTo>
                        <a:pt x="2097" y="1319"/>
                      </a:lnTo>
                      <a:lnTo>
                        <a:pt x="2131" y="1334"/>
                      </a:lnTo>
                      <a:lnTo>
                        <a:pt x="2166" y="1334"/>
                      </a:lnTo>
                      <a:lnTo>
                        <a:pt x="2166" y="1319"/>
                      </a:lnTo>
                      <a:lnTo>
                        <a:pt x="2200" y="1286"/>
                      </a:lnTo>
                      <a:lnTo>
                        <a:pt x="2200" y="1319"/>
                      </a:lnTo>
                      <a:lnTo>
                        <a:pt x="2218" y="1319"/>
                      </a:lnTo>
                      <a:lnTo>
                        <a:pt x="2183" y="1334"/>
                      </a:lnTo>
                      <a:lnTo>
                        <a:pt x="2183" y="1351"/>
                      </a:lnTo>
                      <a:lnTo>
                        <a:pt x="2097" y="1382"/>
                      </a:lnTo>
                      <a:lnTo>
                        <a:pt x="2060" y="1415"/>
                      </a:lnTo>
                      <a:lnTo>
                        <a:pt x="2045" y="1382"/>
                      </a:lnTo>
                      <a:lnTo>
                        <a:pt x="2097" y="1351"/>
                      </a:lnTo>
                      <a:lnTo>
                        <a:pt x="2079" y="1351"/>
                      </a:lnTo>
                      <a:lnTo>
                        <a:pt x="2079" y="1334"/>
                      </a:lnTo>
                      <a:lnTo>
                        <a:pt x="2045" y="1351"/>
                      </a:lnTo>
                      <a:lnTo>
                        <a:pt x="2027" y="1351"/>
                      </a:lnTo>
                      <a:lnTo>
                        <a:pt x="2008" y="1334"/>
                      </a:lnTo>
                      <a:lnTo>
                        <a:pt x="1993" y="1286"/>
                      </a:lnTo>
                      <a:lnTo>
                        <a:pt x="1993" y="1271"/>
                      </a:lnTo>
                      <a:lnTo>
                        <a:pt x="1976" y="1286"/>
                      </a:lnTo>
                      <a:lnTo>
                        <a:pt x="1956" y="1271"/>
                      </a:lnTo>
                      <a:lnTo>
                        <a:pt x="1924" y="1351"/>
                      </a:lnTo>
                      <a:lnTo>
                        <a:pt x="1889" y="1367"/>
                      </a:lnTo>
                      <a:lnTo>
                        <a:pt x="1801" y="1367"/>
                      </a:lnTo>
                      <a:lnTo>
                        <a:pt x="1766" y="1382"/>
                      </a:lnTo>
                      <a:lnTo>
                        <a:pt x="1749" y="1399"/>
                      </a:lnTo>
                      <a:lnTo>
                        <a:pt x="1682" y="14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6" name="Freeform 382">
                  <a:extLst>
                    <a:ext uri="{FF2B5EF4-FFF2-40B4-BE49-F238E27FC236}">
                      <a16:creationId xmlns:a16="http://schemas.microsoft.com/office/drawing/2014/main" id="{E40E69FD-EA4F-8A49-B616-173CF9C49354}"/>
                    </a:ext>
                  </a:extLst>
                </p:cNvPr>
                <p:cNvSpPr>
                  <a:spLocks/>
                </p:cNvSpPr>
                <p:nvPr/>
              </p:nvSpPr>
              <p:spPr bwMode="gray">
                <a:xfrm>
                  <a:off x="1602" y="2502"/>
                  <a:ext cx="57" cy="36"/>
                </a:xfrm>
                <a:custGeom>
                  <a:avLst/>
                  <a:gdLst>
                    <a:gd name="T0" fmla="*/ 0 w 104"/>
                    <a:gd name="T1" fmla="*/ 48 h 63"/>
                    <a:gd name="T2" fmla="*/ 0 w 104"/>
                    <a:gd name="T3" fmla="*/ 48 h 63"/>
                    <a:gd name="T4" fmla="*/ 0 w 104"/>
                    <a:gd name="T5" fmla="*/ 0 h 63"/>
                    <a:gd name="T6" fmla="*/ 52 w 104"/>
                    <a:gd name="T7" fmla="*/ 0 h 63"/>
                    <a:gd name="T8" fmla="*/ 52 w 104"/>
                    <a:gd name="T9" fmla="*/ 15 h 63"/>
                    <a:gd name="T10" fmla="*/ 69 w 104"/>
                    <a:gd name="T11" fmla="*/ 15 h 63"/>
                    <a:gd name="T12" fmla="*/ 104 w 104"/>
                    <a:gd name="T13" fmla="*/ 31 h 63"/>
                    <a:gd name="T14" fmla="*/ 87 w 104"/>
                    <a:gd name="T15" fmla="*/ 48 h 63"/>
                    <a:gd name="T16" fmla="*/ 87 w 104"/>
                    <a:gd name="T17" fmla="*/ 31 h 63"/>
                    <a:gd name="T18" fmla="*/ 35 w 104"/>
                    <a:gd name="T19" fmla="*/ 48 h 63"/>
                    <a:gd name="T20" fmla="*/ 35 w 104"/>
                    <a:gd name="T21" fmla="*/ 31 h 63"/>
                    <a:gd name="T22" fmla="*/ 18 w 104"/>
                    <a:gd name="T23" fmla="*/ 48 h 63"/>
                    <a:gd name="T24" fmla="*/ 18 w 104"/>
                    <a:gd name="T25" fmla="*/ 63 h 63"/>
                    <a:gd name="T26" fmla="*/ 0 w 104"/>
                    <a:gd name="T27" fmla="*/ 48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63"/>
                    <a:gd name="T44" fmla="*/ 104 w 104"/>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63">
                      <a:moveTo>
                        <a:pt x="0" y="48"/>
                      </a:moveTo>
                      <a:lnTo>
                        <a:pt x="0" y="48"/>
                      </a:lnTo>
                      <a:lnTo>
                        <a:pt x="0" y="0"/>
                      </a:lnTo>
                      <a:lnTo>
                        <a:pt x="52" y="0"/>
                      </a:lnTo>
                      <a:lnTo>
                        <a:pt x="52" y="15"/>
                      </a:lnTo>
                      <a:lnTo>
                        <a:pt x="69" y="15"/>
                      </a:lnTo>
                      <a:lnTo>
                        <a:pt x="104" y="31"/>
                      </a:lnTo>
                      <a:lnTo>
                        <a:pt x="87" y="48"/>
                      </a:lnTo>
                      <a:lnTo>
                        <a:pt x="87" y="31"/>
                      </a:lnTo>
                      <a:lnTo>
                        <a:pt x="35" y="48"/>
                      </a:lnTo>
                      <a:lnTo>
                        <a:pt x="35" y="31"/>
                      </a:lnTo>
                      <a:lnTo>
                        <a:pt x="18" y="48"/>
                      </a:lnTo>
                      <a:lnTo>
                        <a:pt x="18" y="63"/>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7" name="Freeform 383">
                  <a:extLst>
                    <a:ext uri="{FF2B5EF4-FFF2-40B4-BE49-F238E27FC236}">
                      <a16:creationId xmlns:a16="http://schemas.microsoft.com/office/drawing/2014/main" id="{C6775230-D8BB-B249-A608-3295A4067A04}"/>
                    </a:ext>
                  </a:extLst>
                </p:cNvPr>
                <p:cNvSpPr>
                  <a:spLocks/>
                </p:cNvSpPr>
                <p:nvPr/>
              </p:nvSpPr>
              <p:spPr bwMode="gray">
                <a:xfrm>
                  <a:off x="1563" y="2502"/>
                  <a:ext cx="39" cy="27"/>
                </a:xfrm>
                <a:custGeom>
                  <a:avLst/>
                  <a:gdLst>
                    <a:gd name="T0" fmla="*/ 69 w 69"/>
                    <a:gd name="T1" fmla="*/ 48 h 48"/>
                    <a:gd name="T2" fmla="*/ 69 w 69"/>
                    <a:gd name="T3" fmla="*/ 48 h 48"/>
                    <a:gd name="T4" fmla="*/ 69 w 69"/>
                    <a:gd name="T5" fmla="*/ 0 h 48"/>
                    <a:gd name="T6" fmla="*/ 35 w 69"/>
                    <a:gd name="T7" fmla="*/ 0 h 48"/>
                    <a:gd name="T8" fmla="*/ 52 w 69"/>
                    <a:gd name="T9" fmla="*/ 31 h 48"/>
                    <a:gd name="T10" fmla="*/ 0 w 69"/>
                    <a:gd name="T11" fmla="*/ 48 h 48"/>
                    <a:gd name="T12" fmla="*/ 18 w 69"/>
                    <a:gd name="T13" fmla="*/ 48 h 48"/>
                    <a:gd name="T14" fmla="*/ 69 w 69"/>
                    <a:gd name="T15" fmla="*/ 48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69" y="48"/>
                      </a:moveTo>
                      <a:lnTo>
                        <a:pt x="69" y="48"/>
                      </a:lnTo>
                      <a:lnTo>
                        <a:pt x="69" y="0"/>
                      </a:lnTo>
                      <a:lnTo>
                        <a:pt x="35" y="0"/>
                      </a:lnTo>
                      <a:lnTo>
                        <a:pt x="52" y="31"/>
                      </a:lnTo>
                      <a:lnTo>
                        <a:pt x="0" y="48"/>
                      </a:lnTo>
                      <a:lnTo>
                        <a:pt x="18" y="48"/>
                      </a:lnTo>
                      <a:lnTo>
                        <a:pt x="69"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8" name="Freeform 384">
                  <a:extLst>
                    <a:ext uri="{FF2B5EF4-FFF2-40B4-BE49-F238E27FC236}">
                      <a16:creationId xmlns:a16="http://schemas.microsoft.com/office/drawing/2014/main" id="{1551385F-7E5E-E44C-900D-99A1C785D363}"/>
                    </a:ext>
                  </a:extLst>
                </p:cNvPr>
                <p:cNvSpPr>
                  <a:spLocks/>
                </p:cNvSpPr>
                <p:nvPr/>
              </p:nvSpPr>
              <p:spPr bwMode="gray">
                <a:xfrm>
                  <a:off x="1755" y="2634"/>
                  <a:ext cx="8" cy="10"/>
                </a:xfrm>
                <a:custGeom>
                  <a:avLst/>
                  <a:gdLst>
                    <a:gd name="T0" fmla="*/ 0 w 17"/>
                    <a:gd name="T1" fmla="*/ 15 h 15"/>
                    <a:gd name="T2" fmla="*/ 0 w 17"/>
                    <a:gd name="T3" fmla="*/ 15 h 15"/>
                    <a:gd name="T4" fmla="*/ 17 w 17"/>
                    <a:gd name="T5" fmla="*/ 15 h 15"/>
                    <a:gd name="T6" fmla="*/ 17 w 17"/>
                    <a:gd name="T7" fmla="*/ 0 h 15"/>
                    <a:gd name="T8" fmla="*/ 0 w 17"/>
                    <a:gd name="T9" fmla="*/ 0 h 15"/>
                    <a:gd name="T10" fmla="*/ 0 w 17"/>
                    <a:gd name="T11" fmla="*/ 15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5"/>
                      </a:moveTo>
                      <a:lnTo>
                        <a:pt x="0" y="15"/>
                      </a:lnTo>
                      <a:lnTo>
                        <a:pt x="17" y="15"/>
                      </a:lnTo>
                      <a:lnTo>
                        <a:pt x="17" y="0"/>
                      </a:lnTo>
                      <a:lnTo>
                        <a:pt x="0"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99" name="Freeform 385">
                  <a:extLst>
                    <a:ext uri="{FF2B5EF4-FFF2-40B4-BE49-F238E27FC236}">
                      <a16:creationId xmlns:a16="http://schemas.microsoft.com/office/drawing/2014/main" id="{AF8B3B95-3236-7449-B045-C2A040A702C5}"/>
                    </a:ext>
                  </a:extLst>
                </p:cNvPr>
                <p:cNvSpPr>
                  <a:spLocks/>
                </p:cNvSpPr>
                <p:nvPr/>
              </p:nvSpPr>
              <p:spPr bwMode="gray">
                <a:xfrm>
                  <a:off x="1506" y="2520"/>
                  <a:ext cx="29" cy="18"/>
                </a:xfrm>
                <a:custGeom>
                  <a:avLst/>
                  <a:gdLst>
                    <a:gd name="T0" fmla="*/ 0 w 51"/>
                    <a:gd name="T1" fmla="*/ 17 h 32"/>
                    <a:gd name="T2" fmla="*/ 0 w 51"/>
                    <a:gd name="T3" fmla="*/ 17 h 32"/>
                    <a:gd name="T4" fmla="*/ 34 w 51"/>
                    <a:gd name="T5" fmla="*/ 32 h 32"/>
                    <a:gd name="T6" fmla="*/ 51 w 51"/>
                    <a:gd name="T7" fmla="*/ 17 h 32"/>
                    <a:gd name="T8" fmla="*/ 17 w 51"/>
                    <a:gd name="T9" fmla="*/ 0 h 32"/>
                    <a:gd name="T10" fmla="*/ 0 w 51"/>
                    <a:gd name="T11" fmla="*/ 17 h 32"/>
                    <a:gd name="T12" fmla="*/ 0 60000 65536"/>
                    <a:gd name="T13" fmla="*/ 0 60000 65536"/>
                    <a:gd name="T14" fmla="*/ 0 60000 65536"/>
                    <a:gd name="T15" fmla="*/ 0 60000 65536"/>
                    <a:gd name="T16" fmla="*/ 0 60000 65536"/>
                    <a:gd name="T17" fmla="*/ 0 60000 65536"/>
                    <a:gd name="T18" fmla="*/ 0 w 51"/>
                    <a:gd name="T19" fmla="*/ 0 h 32"/>
                    <a:gd name="T20" fmla="*/ 51 w 5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1" h="32">
                      <a:moveTo>
                        <a:pt x="0" y="17"/>
                      </a:moveTo>
                      <a:lnTo>
                        <a:pt x="0" y="17"/>
                      </a:lnTo>
                      <a:lnTo>
                        <a:pt x="34" y="32"/>
                      </a:lnTo>
                      <a:lnTo>
                        <a:pt x="51" y="17"/>
                      </a:lnTo>
                      <a:lnTo>
                        <a:pt x="17"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0" name="Freeform 386">
                  <a:extLst>
                    <a:ext uri="{FF2B5EF4-FFF2-40B4-BE49-F238E27FC236}">
                      <a16:creationId xmlns:a16="http://schemas.microsoft.com/office/drawing/2014/main" id="{EAC4CE48-112A-0245-B302-C69EE016F345}"/>
                    </a:ext>
                  </a:extLst>
                </p:cNvPr>
                <p:cNvSpPr>
                  <a:spLocks/>
                </p:cNvSpPr>
                <p:nvPr/>
              </p:nvSpPr>
              <p:spPr bwMode="gray">
                <a:xfrm>
                  <a:off x="1411" y="2450"/>
                  <a:ext cx="152" cy="52"/>
                </a:xfrm>
                <a:custGeom>
                  <a:avLst/>
                  <a:gdLst>
                    <a:gd name="T0" fmla="*/ 0 w 276"/>
                    <a:gd name="T1" fmla="*/ 48 h 96"/>
                    <a:gd name="T2" fmla="*/ 0 w 276"/>
                    <a:gd name="T3" fmla="*/ 48 h 96"/>
                    <a:gd name="T4" fmla="*/ 17 w 276"/>
                    <a:gd name="T5" fmla="*/ 48 h 96"/>
                    <a:gd name="T6" fmla="*/ 52 w 276"/>
                    <a:gd name="T7" fmla="*/ 15 h 96"/>
                    <a:gd name="T8" fmla="*/ 86 w 276"/>
                    <a:gd name="T9" fmla="*/ 31 h 96"/>
                    <a:gd name="T10" fmla="*/ 69 w 276"/>
                    <a:gd name="T11" fmla="*/ 31 h 96"/>
                    <a:gd name="T12" fmla="*/ 86 w 276"/>
                    <a:gd name="T13" fmla="*/ 31 h 96"/>
                    <a:gd name="T14" fmla="*/ 155 w 276"/>
                    <a:gd name="T15" fmla="*/ 48 h 96"/>
                    <a:gd name="T16" fmla="*/ 173 w 276"/>
                    <a:gd name="T17" fmla="*/ 79 h 96"/>
                    <a:gd name="T18" fmla="*/ 207 w 276"/>
                    <a:gd name="T19" fmla="*/ 79 h 96"/>
                    <a:gd name="T20" fmla="*/ 190 w 276"/>
                    <a:gd name="T21" fmla="*/ 96 h 96"/>
                    <a:gd name="T22" fmla="*/ 276 w 276"/>
                    <a:gd name="T23" fmla="*/ 96 h 96"/>
                    <a:gd name="T24" fmla="*/ 259 w 276"/>
                    <a:gd name="T25" fmla="*/ 79 h 96"/>
                    <a:gd name="T26" fmla="*/ 242 w 276"/>
                    <a:gd name="T27" fmla="*/ 79 h 96"/>
                    <a:gd name="T28" fmla="*/ 242 w 276"/>
                    <a:gd name="T29" fmla="*/ 63 h 96"/>
                    <a:gd name="T30" fmla="*/ 173 w 276"/>
                    <a:gd name="T31" fmla="*/ 31 h 96"/>
                    <a:gd name="T32" fmla="*/ 86 w 276"/>
                    <a:gd name="T33" fmla="*/ 0 h 96"/>
                    <a:gd name="T34" fmla="*/ 34 w 276"/>
                    <a:gd name="T35" fmla="*/ 15 h 96"/>
                    <a:gd name="T36" fmla="*/ 0 w 276"/>
                    <a:gd name="T37" fmla="*/ 48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96"/>
                    <a:gd name="T59" fmla="*/ 276 w 276"/>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96">
                      <a:moveTo>
                        <a:pt x="0" y="48"/>
                      </a:moveTo>
                      <a:lnTo>
                        <a:pt x="0" y="48"/>
                      </a:lnTo>
                      <a:lnTo>
                        <a:pt x="17" y="48"/>
                      </a:lnTo>
                      <a:lnTo>
                        <a:pt x="52" y="15"/>
                      </a:lnTo>
                      <a:lnTo>
                        <a:pt x="86" y="31"/>
                      </a:lnTo>
                      <a:lnTo>
                        <a:pt x="69" y="31"/>
                      </a:lnTo>
                      <a:lnTo>
                        <a:pt x="86" y="31"/>
                      </a:lnTo>
                      <a:lnTo>
                        <a:pt x="155" y="48"/>
                      </a:lnTo>
                      <a:lnTo>
                        <a:pt x="173" y="79"/>
                      </a:lnTo>
                      <a:lnTo>
                        <a:pt x="207" y="79"/>
                      </a:lnTo>
                      <a:lnTo>
                        <a:pt x="190" y="96"/>
                      </a:lnTo>
                      <a:lnTo>
                        <a:pt x="276" y="96"/>
                      </a:lnTo>
                      <a:lnTo>
                        <a:pt x="259" y="79"/>
                      </a:lnTo>
                      <a:lnTo>
                        <a:pt x="242" y="79"/>
                      </a:lnTo>
                      <a:lnTo>
                        <a:pt x="242" y="63"/>
                      </a:lnTo>
                      <a:lnTo>
                        <a:pt x="173" y="31"/>
                      </a:lnTo>
                      <a:lnTo>
                        <a:pt x="86" y="0"/>
                      </a:lnTo>
                      <a:lnTo>
                        <a:pt x="34" y="15"/>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1" name="Freeform 387">
                  <a:extLst>
                    <a:ext uri="{FF2B5EF4-FFF2-40B4-BE49-F238E27FC236}">
                      <a16:creationId xmlns:a16="http://schemas.microsoft.com/office/drawing/2014/main" id="{33AE1D99-64AE-0A43-934B-7405A21263D5}"/>
                    </a:ext>
                  </a:extLst>
                </p:cNvPr>
                <p:cNvSpPr>
                  <a:spLocks/>
                </p:cNvSpPr>
                <p:nvPr/>
              </p:nvSpPr>
              <p:spPr bwMode="gray">
                <a:xfrm>
                  <a:off x="1679" y="2520"/>
                  <a:ext cx="17" cy="9"/>
                </a:xfrm>
                <a:custGeom>
                  <a:avLst/>
                  <a:gdLst>
                    <a:gd name="T0" fmla="*/ 0 w 33"/>
                    <a:gd name="T1" fmla="*/ 17 h 17"/>
                    <a:gd name="T2" fmla="*/ 0 w 33"/>
                    <a:gd name="T3" fmla="*/ 17 h 17"/>
                    <a:gd name="T4" fmla="*/ 33 w 33"/>
                    <a:gd name="T5" fmla="*/ 17 h 17"/>
                    <a:gd name="T6" fmla="*/ 0 w 33"/>
                    <a:gd name="T7" fmla="*/ 0 h 17"/>
                    <a:gd name="T8" fmla="*/ 0 w 33"/>
                    <a:gd name="T9" fmla="*/ 17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7"/>
                      </a:moveTo>
                      <a:lnTo>
                        <a:pt x="0" y="17"/>
                      </a:lnTo>
                      <a:lnTo>
                        <a:pt x="33" y="17"/>
                      </a:lnTo>
                      <a:lnTo>
                        <a:pt x="0"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 name="Freeform 388">
                  <a:extLst>
                    <a:ext uri="{FF2B5EF4-FFF2-40B4-BE49-F238E27FC236}">
                      <a16:creationId xmlns:a16="http://schemas.microsoft.com/office/drawing/2014/main" id="{DB8EBA8B-748D-BF47-BBFC-70AEAB1FE7BC}"/>
                    </a:ext>
                  </a:extLst>
                </p:cNvPr>
                <p:cNvSpPr>
                  <a:spLocks/>
                </p:cNvSpPr>
                <p:nvPr/>
              </p:nvSpPr>
              <p:spPr bwMode="gray">
                <a:xfrm>
                  <a:off x="1755" y="2556"/>
                  <a:ext cx="8" cy="8"/>
                </a:xfrm>
                <a:custGeom>
                  <a:avLst/>
                  <a:gdLst>
                    <a:gd name="T0" fmla="*/ 0 w 17"/>
                    <a:gd name="T1" fmla="*/ 0 h 15"/>
                    <a:gd name="T2" fmla="*/ 0 w 17"/>
                    <a:gd name="T3" fmla="*/ 0 h 15"/>
                    <a:gd name="T4" fmla="*/ 0 w 17"/>
                    <a:gd name="T5" fmla="*/ 15 h 15"/>
                    <a:gd name="T6" fmla="*/ 17 w 17"/>
                    <a:gd name="T7" fmla="*/ 0 h 15"/>
                    <a:gd name="T8" fmla="*/ 0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0"/>
                      </a:moveTo>
                      <a:lnTo>
                        <a:pt x="0" y="0"/>
                      </a:lnTo>
                      <a:lnTo>
                        <a:pt x="0" y="15"/>
                      </a:lnTo>
                      <a:lnTo>
                        <a:pt x="1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3" name="Freeform 389">
                  <a:extLst>
                    <a:ext uri="{FF2B5EF4-FFF2-40B4-BE49-F238E27FC236}">
                      <a16:creationId xmlns:a16="http://schemas.microsoft.com/office/drawing/2014/main" id="{0D828F47-64C1-EE4B-8E0B-E38EFDF28F25}"/>
                    </a:ext>
                  </a:extLst>
                </p:cNvPr>
                <p:cNvSpPr>
                  <a:spLocks/>
                </p:cNvSpPr>
                <p:nvPr/>
              </p:nvSpPr>
              <p:spPr bwMode="gray">
                <a:xfrm>
                  <a:off x="1506" y="2424"/>
                  <a:ext cx="11" cy="26"/>
                </a:xfrm>
                <a:custGeom>
                  <a:avLst/>
                  <a:gdLst>
                    <a:gd name="T0" fmla="*/ 0 w 17"/>
                    <a:gd name="T1" fmla="*/ 0 h 48"/>
                    <a:gd name="T2" fmla="*/ 0 w 17"/>
                    <a:gd name="T3" fmla="*/ 0 h 48"/>
                    <a:gd name="T4" fmla="*/ 0 w 17"/>
                    <a:gd name="T5" fmla="*/ 15 h 48"/>
                    <a:gd name="T6" fmla="*/ 17 w 17"/>
                    <a:gd name="T7" fmla="*/ 48 h 48"/>
                    <a:gd name="T8" fmla="*/ 17 w 17"/>
                    <a:gd name="T9" fmla="*/ 15 h 48"/>
                    <a:gd name="T10" fmla="*/ 0 w 17"/>
                    <a:gd name="T11" fmla="*/ 0 h 48"/>
                    <a:gd name="T12" fmla="*/ 0 60000 65536"/>
                    <a:gd name="T13" fmla="*/ 0 60000 65536"/>
                    <a:gd name="T14" fmla="*/ 0 60000 65536"/>
                    <a:gd name="T15" fmla="*/ 0 60000 65536"/>
                    <a:gd name="T16" fmla="*/ 0 60000 65536"/>
                    <a:gd name="T17" fmla="*/ 0 60000 65536"/>
                    <a:gd name="T18" fmla="*/ 0 w 17"/>
                    <a:gd name="T19" fmla="*/ 0 h 48"/>
                    <a:gd name="T20" fmla="*/ 17 w 1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7" h="48">
                      <a:moveTo>
                        <a:pt x="0" y="0"/>
                      </a:moveTo>
                      <a:lnTo>
                        <a:pt x="0" y="0"/>
                      </a:lnTo>
                      <a:lnTo>
                        <a:pt x="0" y="15"/>
                      </a:lnTo>
                      <a:lnTo>
                        <a:pt x="17" y="48"/>
                      </a:lnTo>
                      <a:lnTo>
                        <a:pt x="17" y="15"/>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4" name="Freeform 390">
                  <a:extLst>
                    <a:ext uri="{FF2B5EF4-FFF2-40B4-BE49-F238E27FC236}">
                      <a16:creationId xmlns:a16="http://schemas.microsoft.com/office/drawing/2014/main" id="{0F1EFF53-00C3-D644-813F-459C1CA8A4AE}"/>
                    </a:ext>
                  </a:extLst>
                </p:cNvPr>
                <p:cNvSpPr>
                  <a:spLocks/>
                </p:cNvSpPr>
                <p:nvPr/>
              </p:nvSpPr>
              <p:spPr bwMode="gray">
                <a:xfrm>
                  <a:off x="1573" y="2161"/>
                  <a:ext cx="29" cy="7"/>
                </a:xfrm>
                <a:custGeom>
                  <a:avLst/>
                  <a:gdLst>
                    <a:gd name="T0" fmla="*/ 0 w 51"/>
                    <a:gd name="T1" fmla="*/ 16 h 16"/>
                    <a:gd name="T2" fmla="*/ 51 w 51"/>
                    <a:gd name="T3" fmla="*/ 0 h 16"/>
                    <a:gd name="T4" fmla="*/ 34 w 51"/>
                    <a:gd name="T5" fmla="*/ 0 h 16"/>
                    <a:gd name="T6" fmla="*/ 0 w 51"/>
                    <a:gd name="T7" fmla="*/ 16 h 16"/>
                    <a:gd name="T8" fmla="*/ 0 60000 65536"/>
                    <a:gd name="T9" fmla="*/ 0 60000 65536"/>
                    <a:gd name="T10" fmla="*/ 0 60000 65536"/>
                    <a:gd name="T11" fmla="*/ 0 60000 65536"/>
                    <a:gd name="T12" fmla="*/ 0 w 51"/>
                    <a:gd name="T13" fmla="*/ 0 h 16"/>
                    <a:gd name="T14" fmla="*/ 51 w 51"/>
                    <a:gd name="T15" fmla="*/ 16 h 16"/>
                  </a:gdLst>
                  <a:ahLst/>
                  <a:cxnLst>
                    <a:cxn ang="T8">
                      <a:pos x="T0" y="T1"/>
                    </a:cxn>
                    <a:cxn ang="T9">
                      <a:pos x="T2" y="T3"/>
                    </a:cxn>
                    <a:cxn ang="T10">
                      <a:pos x="T4" y="T5"/>
                    </a:cxn>
                    <a:cxn ang="T11">
                      <a:pos x="T6" y="T7"/>
                    </a:cxn>
                  </a:cxnLst>
                  <a:rect l="T12" t="T13" r="T14" b="T15"/>
                  <a:pathLst>
                    <a:path w="51" h="16">
                      <a:moveTo>
                        <a:pt x="0" y="16"/>
                      </a:moveTo>
                      <a:lnTo>
                        <a:pt x="51" y="0"/>
                      </a:lnTo>
                      <a:lnTo>
                        <a:pt x="34" y="0"/>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5" name="Freeform 391">
                  <a:extLst>
                    <a:ext uri="{FF2B5EF4-FFF2-40B4-BE49-F238E27FC236}">
                      <a16:creationId xmlns:a16="http://schemas.microsoft.com/office/drawing/2014/main" id="{8B67D865-D210-AA43-8729-A5470C45B3F1}"/>
                    </a:ext>
                  </a:extLst>
                </p:cNvPr>
                <p:cNvSpPr>
                  <a:spLocks/>
                </p:cNvSpPr>
                <p:nvPr/>
              </p:nvSpPr>
              <p:spPr bwMode="gray">
                <a:xfrm>
                  <a:off x="1715" y="1983"/>
                  <a:ext cx="40" cy="20"/>
                </a:xfrm>
                <a:custGeom>
                  <a:avLst/>
                  <a:gdLst>
                    <a:gd name="T0" fmla="*/ 0 w 71"/>
                    <a:gd name="T1" fmla="*/ 0 h 32"/>
                    <a:gd name="T2" fmla="*/ 0 w 71"/>
                    <a:gd name="T3" fmla="*/ 0 h 32"/>
                    <a:gd name="T4" fmla="*/ 34 w 71"/>
                    <a:gd name="T5" fmla="*/ 32 h 32"/>
                    <a:gd name="T6" fmla="*/ 71 w 71"/>
                    <a:gd name="T7" fmla="*/ 32 h 32"/>
                    <a:gd name="T8" fmla="*/ 34 w 71"/>
                    <a:gd name="T9" fmla="*/ 15 h 32"/>
                    <a:gd name="T10" fmla="*/ 0 w 71"/>
                    <a:gd name="T11" fmla="*/ 0 h 32"/>
                    <a:gd name="T12" fmla="*/ 0 60000 65536"/>
                    <a:gd name="T13" fmla="*/ 0 60000 65536"/>
                    <a:gd name="T14" fmla="*/ 0 60000 65536"/>
                    <a:gd name="T15" fmla="*/ 0 60000 65536"/>
                    <a:gd name="T16" fmla="*/ 0 60000 65536"/>
                    <a:gd name="T17" fmla="*/ 0 60000 65536"/>
                    <a:gd name="T18" fmla="*/ 0 w 71"/>
                    <a:gd name="T19" fmla="*/ 0 h 32"/>
                    <a:gd name="T20" fmla="*/ 71 w 7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71" h="32">
                      <a:moveTo>
                        <a:pt x="0" y="0"/>
                      </a:moveTo>
                      <a:lnTo>
                        <a:pt x="0" y="0"/>
                      </a:lnTo>
                      <a:lnTo>
                        <a:pt x="34" y="32"/>
                      </a:lnTo>
                      <a:lnTo>
                        <a:pt x="71" y="32"/>
                      </a:lnTo>
                      <a:lnTo>
                        <a:pt x="34" y="15"/>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6" name="Freeform 392">
                  <a:extLst>
                    <a:ext uri="{FF2B5EF4-FFF2-40B4-BE49-F238E27FC236}">
                      <a16:creationId xmlns:a16="http://schemas.microsoft.com/office/drawing/2014/main" id="{9E4110BC-D33C-4043-91A6-67351DD6910D}"/>
                    </a:ext>
                  </a:extLst>
                </p:cNvPr>
                <p:cNvSpPr>
                  <a:spLocks/>
                </p:cNvSpPr>
                <p:nvPr/>
              </p:nvSpPr>
              <p:spPr bwMode="gray">
                <a:xfrm>
                  <a:off x="1715" y="2045"/>
                  <a:ext cx="40" cy="27"/>
                </a:xfrm>
                <a:custGeom>
                  <a:avLst/>
                  <a:gdLst>
                    <a:gd name="T0" fmla="*/ 0 w 71"/>
                    <a:gd name="T1" fmla="*/ 17 h 48"/>
                    <a:gd name="T2" fmla="*/ 0 w 71"/>
                    <a:gd name="T3" fmla="*/ 17 h 48"/>
                    <a:gd name="T4" fmla="*/ 52 w 71"/>
                    <a:gd name="T5" fmla="*/ 48 h 48"/>
                    <a:gd name="T6" fmla="*/ 52 w 71"/>
                    <a:gd name="T7" fmla="*/ 33 h 48"/>
                    <a:gd name="T8" fmla="*/ 71 w 71"/>
                    <a:gd name="T9" fmla="*/ 17 h 48"/>
                    <a:gd name="T10" fmla="*/ 34 w 71"/>
                    <a:gd name="T11" fmla="*/ 17 h 48"/>
                    <a:gd name="T12" fmla="*/ 17 w 71"/>
                    <a:gd name="T13" fmla="*/ 17 h 48"/>
                    <a:gd name="T14" fmla="*/ 17 w 71"/>
                    <a:gd name="T15" fmla="*/ 0 h 48"/>
                    <a:gd name="T16" fmla="*/ 0 w 71"/>
                    <a:gd name="T17" fmla="*/ 1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48"/>
                    <a:gd name="T29" fmla="*/ 71 w 71"/>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48">
                      <a:moveTo>
                        <a:pt x="0" y="17"/>
                      </a:moveTo>
                      <a:lnTo>
                        <a:pt x="0" y="17"/>
                      </a:lnTo>
                      <a:lnTo>
                        <a:pt x="52" y="48"/>
                      </a:lnTo>
                      <a:lnTo>
                        <a:pt x="52" y="33"/>
                      </a:lnTo>
                      <a:lnTo>
                        <a:pt x="71" y="17"/>
                      </a:lnTo>
                      <a:lnTo>
                        <a:pt x="34" y="17"/>
                      </a:lnTo>
                      <a:lnTo>
                        <a:pt x="17" y="17"/>
                      </a:lnTo>
                      <a:lnTo>
                        <a:pt x="17"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7" name="Freeform 393">
                  <a:extLst>
                    <a:ext uri="{FF2B5EF4-FFF2-40B4-BE49-F238E27FC236}">
                      <a16:creationId xmlns:a16="http://schemas.microsoft.com/office/drawing/2014/main" id="{BAB5A882-5748-874C-9E85-DA8A32629075}"/>
                    </a:ext>
                  </a:extLst>
                </p:cNvPr>
                <p:cNvSpPr>
                  <a:spLocks/>
                </p:cNvSpPr>
                <p:nvPr/>
              </p:nvSpPr>
              <p:spPr bwMode="gray">
                <a:xfrm>
                  <a:off x="1791" y="1949"/>
                  <a:ext cx="97" cy="106"/>
                </a:xfrm>
                <a:custGeom>
                  <a:avLst/>
                  <a:gdLst>
                    <a:gd name="T0" fmla="*/ 0 w 175"/>
                    <a:gd name="T1" fmla="*/ 144 h 192"/>
                    <a:gd name="T2" fmla="*/ 0 w 175"/>
                    <a:gd name="T3" fmla="*/ 144 h 192"/>
                    <a:gd name="T4" fmla="*/ 0 w 175"/>
                    <a:gd name="T5" fmla="*/ 160 h 192"/>
                    <a:gd name="T6" fmla="*/ 17 w 175"/>
                    <a:gd name="T7" fmla="*/ 160 h 192"/>
                    <a:gd name="T8" fmla="*/ 104 w 175"/>
                    <a:gd name="T9" fmla="*/ 160 h 192"/>
                    <a:gd name="T10" fmla="*/ 104 w 175"/>
                    <a:gd name="T11" fmla="*/ 175 h 192"/>
                    <a:gd name="T12" fmla="*/ 86 w 175"/>
                    <a:gd name="T13" fmla="*/ 175 h 192"/>
                    <a:gd name="T14" fmla="*/ 104 w 175"/>
                    <a:gd name="T15" fmla="*/ 175 h 192"/>
                    <a:gd name="T16" fmla="*/ 121 w 175"/>
                    <a:gd name="T17" fmla="*/ 160 h 192"/>
                    <a:gd name="T18" fmla="*/ 140 w 175"/>
                    <a:gd name="T19" fmla="*/ 160 h 192"/>
                    <a:gd name="T20" fmla="*/ 140 w 175"/>
                    <a:gd name="T21" fmla="*/ 175 h 192"/>
                    <a:gd name="T22" fmla="*/ 157 w 175"/>
                    <a:gd name="T23" fmla="*/ 175 h 192"/>
                    <a:gd name="T24" fmla="*/ 157 w 175"/>
                    <a:gd name="T25" fmla="*/ 192 h 192"/>
                    <a:gd name="T26" fmla="*/ 175 w 175"/>
                    <a:gd name="T27" fmla="*/ 192 h 192"/>
                    <a:gd name="T28" fmla="*/ 175 w 175"/>
                    <a:gd name="T29" fmla="*/ 160 h 192"/>
                    <a:gd name="T30" fmla="*/ 157 w 175"/>
                    <a:gd name="T31" fmla="*/ 160 h 192"/>
                    <a:gd name="T32" fmla="*/ 175 w 175"/>
                    <a:gd name="T33" fmla="*/ 144 h 192"/>
                    <a:gd name="T34" fmla="*/ 157 w 175"/>
                    <a:gd name="T35" fmla="*/ 160 h 192"/>
                    <a:gd name="T36" fmla="*/ 140 w 175"/>
                    <a:gd name="T37" fmla="*/ 144 h 192"/>
                    <a:gd name="T38" fmla="*/ 175 w 175"/>
                    <a:gd name="T39" fmla="*/ 112 h 192"/>
                    <a:gd name="T40" fmla="*/ 157 w 175"/>
                    <a:gd name="T41" fmla="*/ 127 h 192"/>
                    <a:gd name="T42" fmla="*/ 140 w 175"/>
                    <a:gd name="T43" fmla="*/ 112 h 192"/>
                    <a:gd name="T44" fmla="*/ 157 w 175"/>
                    <a:gd name="T45" fmla="*/ 96 h 192"/>
                    <a:gd name="T46" fmla="*/ 104 w 175"/>
                    <a:gd name="T47" fmla="*/ 96 h 192"/>
                    <a:gd name="T48" fmla="*/ 86 w 175"/>
                    <a:gd name="T49" fmla="*/ 79 h 192"/>
                    <a:gd name="T50" fmla="*/ 104 w 175"/>
                    <a:gd name="T51" fmla="*/ 64 h 192"/>
                    <a:gd name="T52" fmla="*/ 86 w 175"/>
                    <a:gd name="T53" fmla="*/ 64 h 192"/>
                    <a:gd name="T54" fmla="*/ 69 w 175"/>
                    <a:gd name="T55" fmla="*/ 79 h 192"/>
                    <a:gd name="T56" fmla="*/ 104 w 175"/>
                    <a:gd name="T57" fmla="*/ 0 h 192"/>
                    <a:gd name="T58" fmla="*/ 69 w 175"/>
                    <a:gd name="T59" fmla="*/ 16 h 192"/>
                    <a:gd name="T60" fmla="*/ 17 w 175"/>
                    <a:gd name="T61" fmla="*/ 112 h 192"/>
                    <a:gd name="T62" fmla="*/ 17 w 175"/>
                    <a:gd name="T63" fmla="*/ 127 h 192"/>
                    <a:gd name="T64" fmla="*/ 0 w 175"/>
                    <a:gd name="T65" fmla="*/ 144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92"/>
                    <a:gd name="T101" fmla="*/ 175 w 175"/>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92">
                      <a:moveTo>
                        <a:pt x="0" y="144"/>
                      </a:moveTo>
                      <a:lnTo>
                        <a:pt x="0" y="144"/>
                      </a:lnTo>
                      <a:lnTo>
                        <a:pt x="0" y="160"/>
                      </a:lnTo>
                      <a:lnTo>
                        <a:pt x="17" y="160"/>
                      </a:lnTo>
                      <a:lnTo>
                        <a:pt x="104" y="160"/>
                      </a:lnTo>
                      <a:lnTo>
                        <a:pt x="104" y="175"/>
                      </a:lnTo>
                      <a:lnTo>
                        <a:pt x="86" y="175"/>
                      </a:lnTo>
                      <a:lnTo>
                        <a:pt x="104" y="175"/>
                      </a:lnTo>
                      <a:lnTo>
                        <a:pt x="121" y="160"/>
                      </a:lnTo>
                      <a:lnTo>
                        <a:pt x="140" y="160"/>
                      </a:lnTo>
                      <a:lnTo>
                        <a:pt x="140" y="175"/>
                      </a:lnTo>
                      <a:lnTo>
                        <a:pt x="157" y="175"/>
                      </a:lnTo>
                      <a:lnTo>
                        <a:pt x="157" y="192"/>
                      </a:lnTo>
                      <a:lnTo>
                        <a:pt x="175" y="192"/>
                      </a:lnTo>
                      <a:lnTo>
                        <a:pt x="175" y="160"/>
                      </a:lnTo>
                      <a:lnTo>
                        <a:pt x="157" y="160"/>
                      </a:lnTo>
                      <a:lnTo>
                        <a:pt x="175" y="144"/>
                      </a:lnTo>
                      <a:lnTo>
                        <a:pt x="157" y="160"/>
                      </a:lnTo>
                      <a:lnTo>
                        <a:pt x="140" y="144"/>
                      </a:lnTo>
                      <a:lnTo>
                        <a:pt x="175" y="112"/>
                      </a:lnTo>
                      <a:lnTo>
                        <a:pt x="157" y="127"/>
                      </a:lnTo>
                      <a:lnTo>
                        <a:pt x="140" y="112"/>
                      </a:lnTo>
                      <a:lnTo>
                        <a:pt x="157" y="96"/>
                      </a:lnTo>
                      <a:lnTo>
                        <a:pt x="104" y="96"/>
                      </a:lnTo>
                      <a:lnTo>
                        <a:pt x="86" y="79"/>
                      </a:lnTo>
                      <a:lnTo>
                        <a:pt x="104" y="64"/>
                      </a:lnTo>
                      <a:lnTo>
                        <a:pt x="86" y="64"/>
                      </a:lnTo>
                      <a:lnTo>
                        <a:pt x="69" y="79"/>
                      </a:lnTo>
                      <a:lnTo>
                        <a:pt x="104" y="0"/>
                      </a:lnTo>
                      <a:lnTo>
                        <a:pt x="69" y="16"/>
                      </a:lnTo>
                      <a:lnTo>
                        <a:pt x="17" y="112"/>
                      </a:lnTo>
                      <a:lnTo>
                        <a:pt x="17" y="127"/>
                      </a:lnTo>
                      <a:lnTo>
                        <a:pt x="0" y="144"/>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8" name="Line 394">
                  <a:extLst>
                    <a:ext uri="{FF2B5EF4-FFF2-40B4-BE49-F238E27FC236}">
                      <a16:creationId xmlns:a16="http://schemas.microsoft.com/office/drawing/2014/main" id="{A2D6FA43-0231-A043-9554-BD41BF96A8C4}"/>
                    </a:ext>
                  </a:extLst>
                </p:cNvPr>
                <p:cNvSpPr>
                  <a:spLocks noChangeShapeType="1"/>
                </p:cNvSpPr>
                <p:nvPr/>
              </p:nvSpPr>
              <p:spPr bwMode="gray">
                <a:xfrm>
                  <a:off x="1768" y="2586"/>
                  <a:ext cx="10"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9" name="Line 395">
                  <a:extLst>
                    <a:ext uri="{FF2B5EF4-FFF2-40B4-BE49-F238E27FC236}">
                      <a16:creationId xmlns:a16="http://schemas.microsoft.com/office/drawing/2014/main" id="{EBEA7CBA-37A5-9740-A1EE-AE0A0AE01B12}"/>
                    </a:ext>
                  </a:extLst>
                </p:cNvPr>
                <p:cNvSpPr>
                  <a:spLocks noChangeShapeType="1"/>
                </p:cNvSpPr>
                <p:nvPr/>
              </p:nvSpPr>
              <p:spPr bwMode="gray">
                <a:xfrm>
                  <a:off x="1501" y="2410"/>
                  <a:ext cx="21"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0" name="Freeform 396">
                  <a:extLst>
                    <a:ext uri="{FF2B5EF4-FFF2-40B4-BE49-F238E27FC236}">
                      <a16:creationId xmlns:a16="http://schemas.microsoft.com/office/drawing/2014/main" id="{65F15956-EDD4-EC40-9AE0-91C135314291}"/>
                    </a:ext>
                  </a:extLst>
                </p:cNvPr>
                <p:cNvSpPr>
                  <a:spLocks/>
                </p:cNvSpPr>
                <p:nvPr/>
              </p:nvSpPr>
              <p:spPr bwMode="gray">
                <a:xfrm>
                  <a:off x="1517" y="2397"/>
                  <a:ext cx="9" cy="17"/>
                </a:xfrm>
                <a:custGeom>
                  <a:avLst/>
                  <a:gdLst>
                    <a:gd name="T0" fmla="*/ 0 w 17"/>
                    <a:gd name="T1" fmla="*/ 0 h 31"/>
                    <a:gd name="T2" fmla="*/ 0 w 17"/>
                    <a:gd name="T3" fmla="*/ 0 h 31"/>
                    <a:gd name="T4" fmla="*/ 17 w 17"/>
                    <a:gd name="T5" fmla="*/ 15 h 31"/>
                    <a:gd name="T6" fmla="*/ 17 w 17"/>
                    <a:gd name="T7" fmla="*/ 31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0"/>
                      </a:moveTo>
                      <a:lnTo>
                        <a:pt x="0" y="0"/>
                      </a:lnTo>
                      <a:lnTo>
                        <a:pt x="17" y="15"/>
                      </a:lnTo>
                      <a:lnTo>
                        <a:pt x="17" y="31"/>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1" name="Freeform 397">
                  <a:extLst>
                    <a:ext uri="{FF2B5EF4-FFF2-40B4-BE49-F238E27FC236}">
                      <a16:creationId xmlns:a16="http://schemas.microsoft.com/office/drawing/2014/main" id="{6290ACCE-D59E-4544-AFFF-113D7CFFE2AB}"/>
                    </a:ext>
                  </a:extLst>
                </p:cNvPr>
                <p:cNvSpPr>
                  <a:spLocks/>
                </p:cNvSpPr>
                <p:nvPr/>
              </p:nvSpPr>
              <p:spPr bwMode="gray">
                <a:xfrm>
                  <a:off x="1526" y="2414"/>
                  <a:ext cx="9" cy="18"/>
                </a:xfrm>
                <a:custGeom>
                  <a:avLst/>
                  <a:gdLst>
                    <a:gd name="T0" fmla="*/ 0 w 17"/>
                    <a:gd name="T1" fmla="*/ 0 h 32"/>
                    <a:gd name="T2" fmla="*/ 0 w 17"/>
                    <a:gd name="T3" fmla="*/ 0 h 32"/>
                    <a:gd name="T4" fmla="*/ 17 w 17"/>
                    <a:gd name="T5" fmla="*/ 17 h 32"/>
                    <a:gd name="T6" fmla="*/ 17 w 17"/>
                    <a:gd name="T7" fmla="*/ 32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0" y="0"/>
                      </a:lnTo>
                      <a:lnTo>
                        <a:pt x="17" y="17"/>
                      </a:lnTo>
                      <a:lnTo>
                        <a:pt x="17" y="32"/>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2" name="Freeform 398">
                  <a:extLst>
                    <a:ext uri="{FF2B5EF4-FFF2-40B4-BE49-F238E27FC236}">
                      <a16:creationId xmlns:a16="http://schemas.microsoft.com/office/drawing/2014/main" id="{D5CA458E-D626-844F-B151-6A0C7BF906F7}"/>
                    </a:ext>
                  </a:extLst>
                </p:cNvPr>
                <p:cNvSpPr>
                  <a:spLocks/>
                </p:cNvSpPr>
                <p:nvPr/>
              </p:nvSpPr>
              <p:spPr bwMode="gray">
                <a:xfrm>
                  <a:off x="1563" y="2459"/>
                  <a:ext cx="10" cy="8"/>
                </a:xfrm>
                <a:custGeom>
                  <a:avLst/>
                  <a:gdLst>
                    <a:gd name="T0" fmla="*/ 0 w 18"/>
                    <a:gd name="T1" fmla="*/ 0 h 16"/>
                    <a:gd name="T2" fmla="*/ 0 w 18"/>
                    <a:gd name="T3" fmla="*/ 0 h 16"/>
                    <a:gd name="T4" fmla="*/ 18 w 18"/>
                    <a:gd name="T5" fmla="*/ 16 h 16"/>
                    <a:gd name="T6" fmla="*/ 0 w 18"/>
                    <a:gd name="T7" fmla="*/ 16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0" y="0"/>
                      </a:moveTo>
                      <a:lnTo>
                        <a:pt x="0" y="0"/>
                      </a:lnTo>
                      <a:lnTo>
                        <a:pt x="18" y="16"/>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3" name="Freeform 399">
                  <a:extLst>
                    <a:ext uri="{FF2B5EF4-FFF2-40B4-BE49-F238E27FC236}">
                      <a16:creationId xmlns:a16="http://schemas.microsoft.com/office/drawing/2014/main" id="{E31FDF27-7BFA-7242-AF28-E7E41FC0DC5C}"/>
                    </a:ext>
                  </a:extLst>
                </p:cNvPr>
                <p:cNvSpPr>
                  <a:spLocks/>
                </p:cNvSpPr>
                <p:nvPr/>
              </p:nvSpPr>
              <p:spPr bwMode="gray">
                <a:xfrm>
                  <a:off x="1593" y="2476"/>
                  <a:ext cx="17" cy="1"/>
                </a:xfrm>
                <a:custGeom>
                  <a:avLst/>
                  <a:gdLst>
                    <a:gd name="T0" fmla="*/ 0 w 33"/>
                    <a:gd name="T1" fmla="*/ 0 w 33"/>
                    <a:gd name="T2" fmla="*/ 15 w 33"/>
                    <a:gd name="T3" fmla="*/ 33 w 33"/>
                    <a:gd name="T4" fmla="*/ 0 60000 65536"/>
                    <a:gd name="T5" fmla="*/ 0 60000 65536"/>
                    <a:gd name="T6" fmla="*/ 0 60000 65536"/>
                    <a:gd name="T7" fmla="*/ 0 60000 65536"/>
                    <a:gd name="T8" fmla="*/ 0 w 33"/>
                    <a:gd name="T9" fmla="*/ 33 w 33"/>
                  </a:gdLst>
                  <a:ahLst/>
                  <a:cxnLst>
                    <a:cxn ang="T4">
                      <a:pos x="T0" y="0"/>
                    </a:cxn>
                    <a:cxn ang="T5">
                      <a:pos x="T1" y="0"/>
                    </a:cxn>
                    <a:cxn ang="T6">
                      <a:pos x="T2" y="0"/>
                    </a:cxn>
                    <a:cxn ang="T7">
                      <a:pos x="T3" y="0"/>
                    </a:cxn>
                  </a:cxnLst>
                  <a:rect l="T8" t="0" r="T9" b="0"/>
                  <a:pathLst>
                    <a:path w="33">
                      <a:moveTo>
                        <a:pt x="0" y="0"/>
                      </a:moveTo>
                      <a:lnTo>
                        <a:pt x="0" y="0"/>
                      </a:lnTo>
                      <a:lnTo>
                        <a:pt x="15" y="0"/>
                      </a:lnTo>
                      <a:lnTo>
                        <a:pt x="33"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4" name="Line 400">
                  <a:extLst>
                    <a:ext uri="{FF2B5EF4-FFF2-40B4-BE49-F238E27FC236}">
                      <a16:creationId xmlns:a16="http://schemas.microsoft.com/office/drawing/2014/main" id="{BF6DC72B-081E-1145-B5CE-86835E5DD8B9}"/>
                    </a:ext>
                  </a:extLst>
                </p:cNvPr>
                <p:cNvSpPr>
                  <a:spLocks noChangeShapeType="1"/>
                </p:cNvSpPr>
                <p:nvPr/>
              </p:nvSpPr>
              <p:spPr bwMode="gray">
                <a:xfrm>
                  <a:off x="1551" y="2445"/>
                  <a:ext cx="7" cy="10"/>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5" name="Line 401">
                  <a:extLst>
                    <a:ext uri="{FF2B5EF4-FFF2-40B4-BE49-F238E27FC236}">
                      <a16:creationId xmlns:a16="http://schemas.microsoft.com/office/drawing/2014/main" id="{FEA83041-7440-224B-AE86-7AE5E6022368}"/>
                    </a:ext>
                  </a:extLst>
                </p:cNvPr>
                <p:cNvSpPr>
                  <a:spLocks noChangeShapeType="1"/>
                </p:cNvSpPr>
                <p:nvPr/>
              </p:nvSpPr>
              <p:spPr bwMode="gray">
                <a:xfrm flipV="1">
                  <a:off x="1551" y="2261"/>
                  <a:ext cx="7" cy="26"/>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6" name="Freeform 402">
                  <a:extLst>
                    <a:ext uri="{FF2B5EF4-FFF2-40B4-BE49-F238E27FC236}">
                      <a16:creationId xmlns:a16="http://schemas.microsoft.com/office/drawing/2014/main" id="{520247D6-4AE7-E349-BE05-D6838DF12317}"/>
                    </a:ext>
                  </a:extLst>
                </p:cNvPr>
                <p:cNvSpPr>
                  <a:spLocks/>
                </p:cNvSpPr>
                <p:nvPr/>
              </p:nvSpPr>
              <p:spPr bwMode="gray">
                <a:xfrm>
                  <a:off x="812" y="1992"/>
                  <a:ext cx="867" cy="432"/>
                </a:xfrm>
                <a:custGeom>
                  <a:avLst/>
                  <a:gdLst>
                    <a:gd name="T0" fmla="*/ 797 w 1578"/>
                    <a:gd name="T1" fmla="*/ 17 h 785"/>
                    <a:gd name="T2" fmla="*/ 866 w 1578"/>
                    <a:gd name="T3" fmla="*/ 33 h 785"/>
                    <a:gd name="T4" fmla="*/ 884 w 1578"/>
                    <a:gd name="T5" fmla="*/ 113 h 785"/>
                    <a:gd name="T6" fmla="*/ 989 w 1578"/>
                    <a:gd name="T7" fmla="*/ 96 h 785"/>
                    <a:gd name="T8" fmla="*/ 1024 w 1578"/>
                    <a:gd name="T9" fmla="*/ 113 h 785"/>
                    <a:gd name="T10" fmla="*/ 1110 w 1578"/>
                    <a:gd name="T11" fmla="*/ 129 h 785"/>
                    <a:gd name="T12" fmla="*/ 1006 w 1578"/>
                    <a:gd name="T13" fmla="*/ 192 h 785"/>
                    <a:gd name="T14" fmla="*/ 1006 w 1578"/>
                    <a:gd name="T15" fmla="*/ 273 h 785"/>
                    <a:gd name="T16" fmla="*/ 1041 w 1578"/>
                    <a:gd name="T17" fmla="*/ 273 h 785"/>
                    <a:gd name="T18" fmla="*/ 1076 w 1578"/>
                    <a:gd name="T19" fmla="*/ 161 h 785"/>
                    <a:gd name="T20" fmla="*/ 1127 w 1578"/>
                    <a:gd name="T21" fmla="*/ 192 h 785"/>
                    <a:gd name="T22" fmla="*/ 1145 w 1578"/>
                    <a:gd name="T23" fmla="*/ 240 h 785"/>
                    <a:gd name="T24" fmla="*/ 1145 w 1578"/>
                    <a:gd name="T25" fmla="*/ 288 h 785"/>
                    <a:gd name="T26" fmla="*/ 1248 w 1578"/>
                    <a:gd name="T27" fmla="*/ 225 h 785"/>
                    <a:gd name="T28" fmla="*/ 1352 w 1578"/>
                    <a:gd name="T29" fmla="*/ 177 h 785"/>
                    <a:gd name="T30" fmla="*/ 1509 w 1578"/>
                    <a:gd name="T31" fmla="*/ 81 h 785"/>
                    <a:gd name="T32" fmla="*/ 1544 w 1578"/>
                    <a:gd name="T33" fmla="*/ 96 h 785"/>
                    <a:gd name="T34" fmla="*/ 1578 w 1578"/>
                    <a:gd name="T35" fmla="*/ 177 h 785"/>
                    <a:gd name="T36" fmla="*/ 1509 w 1578"/>
                    <a:gd name="T37" fmla="*/ 209 h 785"/>
                    <a:gd name="T38" fmla="*/ 1475 w 1578"/>
                    <a:gd name="T39" fmla="*/ 288 h 785"/>
                    <a:gd name="T40" fmla="*/ 1492 w 1578"/>
                    <a:gd name="T41" fmla="*/ 288 h 785"/>
                    <a:gd name="T42" fmla="*/ 1387 w 1578"/>
                    <a:gd name="T43" fmla="*/ 321 h 785"/>
                    <a:gd name="T44" fmla="*/ 1335 w 1578"/>
                    <a:gd name="T45" fmla="*/ 353 h 785"/>
                    <a:gd name="T46" fmla="*/ 1335 w 1578"/>
                    <a:gd name="T47" fmla="*/ 401 h 785"/>
                    <a:gd name="T48" fmla="*/ 1317 w 1578"/>
                    <a:gd name="T49" fmla="*/ 369 h 785"/>
                    <a:gd name="T50" fmla="*/ 1317 w 1578"/>
                    <a:gd name="T51" fmla="*/ 401 h 785"/>
                    <a:gd name="T52" fmla="*/ 1317 w 1578"/>
                    <a:gd name="T53" fmla="*/ 512 h 785"/>
                    <a:gd name="T54" fmla="*/ 1179 w 1578"/>
                    <a:gd name="T55" fmla="*/ 624 h 785"/>
                    <a:gd name="T56" fmla="*/ 1196 w 1578"/>
                    <a:gd name="T57" fmla="*/ 785 h 785"/>
                    <a:gd name="T58" fmla="*/ 1145 w 1578"/>
                    <a:gd name="T59" fmla="*/ 672 h 785"/>
                    <a:gd name="T60" fmla="*/ 1076 w 1578"/>
                    <a:gd name="T61" fmla="*/ 641 h 785"/>
                    <a:gd name="T62" fmla="*/ 1006 w 1578"/>
                    <a:gd name="T63" fmla="*/ 624 h 785"/>
                    <a:gd name="T64" fmla="*/ 972 w 1578"/>
                    <a:gd name="T65" fmla="*/ 641 h 785"/>
                    <a:gd name="T66" fmla="*/ 955 w 1578"/>
                    <a:gd name="T67" fmla="*/ 672 h 785"/>
                    <a:gd name="T68" fmla="*/ 884 w 1578"/>
                    <a:gd name="T69" fmla="*/ 656 h 785"/>
                    <a:gd name="T70" fmla="*/ 814 w 1578"/>
                    <a:gd name="T71" fmla="*/ 656 h 785"/>
                    <a:gd name="T72" fmla="*/ 745 w 1578"/>
                    <a:gd name="T73" fmla="*/ 720 h 785"/>
                    <a:gd name="T74" fmla="*/ 624 w 1578"/>
                    <a:gd name="T75" fmla="*/ 656 h 785"/>
                    <a:gd name="T76" fmla="*/ 573 w 1578"/>
                    <a:gd name="T77" fmla="*/ 672 h 785"/>
                    <a:gd name="T78" fmla="*/ 503 w 1578"/>
                    <a:gd name="T79" fmla="*/ 593 h 785"/>
                    <a:gd name="T80" fmla="*/ 208 w 1578"/>
                    <a:gd name="T81" fmla="*/ 576 h 785"/>
                    <a:gd name="T82" fmla="*/ 173 w 1578"/>
                    <a:gd name="T83" fmla="*/ 528 h 785"/>
                    <a:gd name="T84" fmla="*/ 70 w 1578"/>
                    <a:gd name="T85" fmla="*/ 464 h 785"/>
                    <a:gd name="T86" fmla="*/ 52 w 1578"/>
                    <a:gd name="T87" fmla="*/ 416 h 785"/>
                    <a:gd name="T88" fmla="*/ 35 w 1578"/>
                    <a:gd name="T89" fmla="*/ 401 h 785"/>
                    <a:gd name="T90" fmla="*/ 18 w 1578"/>
                    <a:gd name="T91" fmla="*/ 353 h 785"/>
                    <a:gd name="T92" fmla="*/ 0 w 1578"/>
                    <a:gd name="T93" fmla="*/ 240 h 785"/>
                    <a:gd name="T94" fmla="*/ 18 w 1578"/>
                    <a:gd name="T95" fmla="*/ 129 h 785"/>
                    <a:gd name="T96" fmla="*/ 52 w 1578"/>
                    <a:gd name="T97" fmla="*/ 65 h 785"/>
                    <a:gd name="T98" fmla="*/ 52 w 1578"/>
                    <a:gd name="T99" fmla="*/ 33 h 7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78"/>
                    <a:gd name="T151" fmla="*/ 0 h 785"/>
                    <a:gd name="T152" fmla="*/ 1578 w 1578"/>
                    <a:gd name="T153" fmla="*/ 785 h 7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78" h="785">
                      <a:moveTo>
                        <a:pt x="52" y="17"/>
                      </a:moveTo>
                      <a:lnTo>
                        <a:pt x="52" y="17"/>
                      </a:lnTo>
                      <a:lnTo>
                        <a:pt x="797" y="17"/>
                      </a:lnTo>
                      <a:lnTo>
                        <a:pt x="814" y="0"/>
                      </a:lnTo>
                      <a:lnTo>
                        <a:pt x="832" y="33"/>
                      </a:lnTo>
                      <a:lnTo>
                        <a:pt x="866" y="33"/>
                      </a:lnTo>
                      <a:lnTo>
                        <a:pt x="903" y="65"/>
                      </a:lnTo>
                      <a:lnTo>
                        <a:pt x="955" y="65"/>
                      </a:lnTo>
                      <a:lnTo>
                        <a:pt x="884" y="113"/>
                      </a:lnTo>
                      <a:lnTo>
                        <a:pt x="920" y="96"/>
                      </a:lnTo>
                      <a:lnTo>
                        <a:pt x="937" y="113"/>
                      </a:lnTo>
                      <a:lnTo>
                        <a:pt x="989" y="96"/>
                      </a:lnTo>
                      <a:lnTo>
                        <a:pt x="989" y="113"/>
                      </a:lnTo>
                      <a:lnTo>
                        <a:pt x="1006" y="96"/>
                      </a:lnTo>
                      <a:lnTo>
                        <a:pt x="1024" y="113"/>
                      </a:lnTo>
                      <a:lnTo>
                        <a:pt x="1076" y="113"/>
                      </a:lnTo>
                      <a:lnTo>
                        <a:pt x="1093" y="113"/>
                      </a:lnTo>
                      <a:lnTo>
                        <a:pt x="1110" y="129"/>
                      </a:lnTo>
                      <a:lnTo>
                        <a:pt x="1110" y="144"/>
                      </a:lnTo>
                      <a:lnTo>
                        <a:pt x="1024" y="144"/>
                      </a:lnTo>
                      <a:lnTo>
                        <a:pt x="1006" y="192"/>
                      </a:lnTo>
                      <a:lnTo>
                        <a:pt x="1024" y="177"/>
                      </a:lnTo>
                      <a:lnTo>
                        <a:pt x="1006" y="240"/>
                      </a:lnTo>
                      <a:lnTo>
                        <a:pt x="1006" y="273"/>
                      </a:lnTo>
                      <a:lnTo>
                        <a:pt x="1006" y="288"/>
                      </a:lnTo>
                      <a:lnTo>
                        <a:pt x="1024" y="288"/>
                      </a:lnTo>
                      <a:lnTo>
                        <a:pt x="1041" y="273"/>
                      </a:lnTo>
                      <a:lnTo>
                        <a:pt x="1041" y="209"/>
                      </a:lnTo>
                      <a:lnTo>
                        <a:pt x="1058" y="177"/>
                      </a:lnTo>
                      <a:lnTo>
                        <a:pt x="1076" y="161"/>
                      </a:lnTo>
                      <a:lnTo>
                        <a:pt x="1076" y="144"/>
                      </a:lnTo>
                      <a:lnTo>
                        <a:pt x="1127" y="161"/>
                      </a:lnTo>
                      <a:lnTo>
                        <a:pt x="1127" y="192"/>
                      </a:lnTo>
                      <a:lnTo>
                        <a:pt x="1110" y="225"/>
                      </a:lnTo>
                      <a:lnTo>
                        <a:pt x="1145" y="209"/>
                      </a:lnTo>
                      <a:lnTo>
                        <a:pt x="1145" y="240"/>
                      </a:lnTo>
                      <a:lnTo>
                        <a:pt x="1162" y="240"/>
                      </a:lnTo>
                      <a:lnTo>
                        <a:pt x="1127" y="288"/>
                      </a:lnTo>
                      <a:lnTo>
                        <a:pt x="1145" y="288"/>
                      </a:lnTo>
                      <a:lnTo>
                        <a:pt x="1179" y="288"/>
                      </a:lnTo>
                      <a:lnTo>
                        <a:pt x="1248" y="240"/>
                      </a:lnTo>
                      <a:lnTo>
                        <a:pt x="1248" y="225"/>
                      </a:lnTo>
                      <a:lnTo>
                        <a:pt x="1317" y="225"/>
                      </a:lnTo>
                      <a:lnTo>
                        <a:pt x="1317" y="192"/>
                      </a:lnTo>
                      <a:lnTo>
                        <a:pt x="1352" y="177"/>
                      </a:lnTo>
                      <a:lnTo>
                        <a:pt x="1438" y="177"/>
                      </a:lnTo>
                      <a:lnTo>
                        <a:pt x="1475" y="161"/>
                      </a:lnTo>
                      <a:lnTo>
                        <a:pt x="1509" y="81"/>
                      </a:lnTo>
                      <a:lnTo>
                        <a:pt x="1527" y="96"/>
                      </a:lnTo>
                      <a:lnTo>
                        <a:pt x="1544" y="81"/>
                      </a:lnTo>
                      <a:lnTo>
                        <a:pt x="1544" y="96"/>
                      </a:lnTo>
                      <a:lnTo>
                        <a:pt x="1561" y="144"/>
                      </a:lnTo>
                      <a:lnTo>
                        <a:pt x="1578" y="161"/>
                      </a:lnTo>
                      <a:lnTo>
                        <a:pt x="1578" y="177"/>
                      </a:lnTo>
                      <a:lnTo>
                        <a:pt x="1561" y="192"/>
                      </a:lnTo>
                      <a:lnTo>
                        <a:pt x="1527" y="192"/>
                      </a:lnTo>
                      <a:lnTo>
                        <a:pt x="1509" y="209"/>
                      </a:lnTo>
                      <a:lnTo>
                        <a:pt x="1492" y="225"/>
                      </a:lnTo>
                      <a:lnTo>
                        <a:pt x="1456" y="257"/>
                      </a:lnTo>
                      <a:lnTo>
                        <a:pt x="1475" y="288"/>
                      </a:lnTo>
                      <a:lnTo>
                        <a:pt x="1492" y="288"/>
                      </a:lnTo>
                      <a:lnTo>
                        <a:pt x="1492" y="273"/>
                      </a:lnTo>
                      <a:lnTo>
                        <a:pt x="1492" y="288"/>
                      </a:lnTo>
                      <a:lnTo>
                        <a:pt x="1456" y="288"/>
                      </a:lnTo>
                      <a:lnTo>
                        <a:pt x="1404" y="305"/>
                      </a:lnTo>
                      <a:lnTo>
                        <a:pt x="1387" y="321"/>
                      </a:lnTo>
                      <a:lnTo>
                        <a:pt x="1369" y="369"/>
                      </a:lnTo>
                      <a:lnTo>
                        <a:pt x="1352" y="369"/>
                      </a:lnTo>
                      <a:lnTo>
                        <a:pt x="1335" y="353"/>
                      </a:lnTo>
                      <a:lnTo>
                        <a:pt x="1352" y="384"/>
                      </a:lnTo>
                      <a:lnTo>
                        <a:pt x="1335" y="432"/>
                      </a:lnTo>
                      <a:lnTo>
                        <a:pt x="1335" y="401"/>
                      </a:lnTo>
                      <a:lnTo>
                        <a:pt x="1317" y="384"/>
                      </a:lnTo>
                      <a:lnTo>
                        <a:pt x="1335" y="353"/>
                      </a:lnTo>
                      <a:lnTo>
                        <a:pt x="1317" y="369"/>
                      </a:lnTo>
                      <a:lnTo>
                        <a:pt x="1317" y="401"/>
                      </a:lnTo>
                      <a:lnTo>
                        <a:pt x="1300" y="401"/>
                      </a:lnTo>
                      <a:lnTo>
                        <a:pt x="1317" y="401"/>
                      </a:lnTo>
                      <a:lnTo>
                        <a:pt x="1317" y="432"/>
                      </a:lnTo>
                      <a:lnTo>
                        <a:pt x="1335" y="480"/>
                      </a:lnTo>
                      <a:lnTo>
                        <a:pt x="1317" y="512"/>
                      </a:lnTo>
                      <a:lnTo>
                        <a:pt x="1248" y="545"/>
                      </a:lnTo>
                      <a:lnTo>
                        <a:pt x="1196" y="593"/>
                      </a:lnTo>
                      <a:lnTo>
                        <a:pt x="1179" y="624"/>
                      </a:lnTo>
                      <a:lnTo>
                        <a:pt x="1214" y="737"/>
                      </a:lnTo>
                      <a:lnTo>
                        <a:pt x="1214" y="785"/>
                      </a:lnTo>
                      <a:lnTo>
                        <a:pt x="1196" y="785"/>
                      </a:lnTo>
                      <a:lnTo>
                        <a:pt x="1179" y="768"/>
                      </a:lnTo>
                      <a:lnTo>
                        <a:pt x="1145" y="737"/>
                      </a:lnTo>
                      <a:lnTo>
                        <a:pt x="1145" y="672"/>
                      </a:lnTo>
                      <a:lnTo>
                        <a:pt x="1110" y="641"/>
                      </a:lnTo>
                      <a:lnTo>
                        <a:pt x="1076" y="656"/>
                      </a:lnTo>
                      <a:lnTo>
                        <a:pt x="1076" y="641"/>
                      </a:lnTo>
                      <a:lnTo>
                        <a:pt x="1041" y="641"/>
                      </a:lnTo>
                      <a:lnTo>
                        <a:pt x="1006" y="641"/>
                      </a:lnTo>
                      <a:lnTo>
                        <a:pt x="1006" y="624"/>
                      </a:lnTo>
                      <a:lnTo>
                        <a:pt x="955" y="641"/>
                      </a:lnTo>
                      <a:lnTo>
                        <a:pt x="937" y="641"/>
                      </a:lnTo>
                      <a:lnTo>
                        <a:pt x="972" y="641"/>
                      </a:lnTo>
                      <a:lnTo>
                        <a:pt x="955" y="656"/>
                      </a:lnTo>
                      <a:lnTo>
                        <a:pt x="972" y="672"/>
                      </a:lnTo>
                      <a:lnTo>
                        <a:pt x="955" y="672"/>
                      </a:lnTo>
                      <a:lnTo>
                        <a:pt x="920" y="672"/>
                      </a:lnTo>
                      <a:lnTo>
                        <a:pt x="903" y="656"/>
                      </a:lnTo>
                      <a:lnTo>
                        <a:pt x="884" y="656"/>
                      </a:lnTo>
                      <a:lnTo>
                        <a:pt x="849" y="656"/>
                      </a:lnTo>
                      <a:lnTo>
                        <a:pt x="814" y="672"/>
                      </a:lnTo>
                      <a:lnTo>
                        <a:pt x="814" y="656"/>
                      </a:lnTo>
                      <a:lnTo>
                        <a:pt x="797" y="656"/>
                      </a:lnTo>
                      <a:lnTo>
                        <a:pt x="814" y="672"/>
                      </a:lnTo>
                      <a:lnTo>
                        <a:pt x="745" y="720"/>
                      </a:lnTo>
                      <a:lnTo>
                        <a:pt x="745" y="768"/>
                      </a:lnTo>
                      <a:lnTo>
                        <a:pt x="693" y="752"/>
                      </a:lnTo>
                      <a:lnTo>
                        <a:pt x="624" y="656"/>
                      </a:lnTo>
                      <a:lnTo>
                        <a:pt x="607" y="656"/>
                      </a:lnTo>
                      <a:lnTo>
                        <a:pt x="590" y="672"/>
                      </a:lnTo>
                      <a:lnTo>
                        <a:pt x="573" y="672"/>
                      </a:lnTo>
                      <a:lnTo>
                        <a:pt x="538" y="656"/>
                      </a:lnTo>
                      <a:lnTo>
                        <a:pt x="538" y="624"/>
                      </a:lnTo>
                      <a:lnTo>
                        <a:pt x="503" y="593"/>
                      </a:lnTo>
                      <a:lnTo>
                        <a:pt x="365" y="608"/>
                      </a:lnTo>
                      <a:lnTo>
                        <a:pt x="260" y="576"/>
                      </a:lnTo>
                      <a:lnTo>
                        <a:pt x="208" y="576"/>
                      </a:lnTo>
                      <a:lnTo>
                        <a:pt x="190" y="545"/>
                      </a:lnTo>
                      <a:lnTo>
                        <a:pt x="173" y="545"/>
                      </a:lnTo>
                      <a:lnTo>
                        <a:pt x="173" y="528"/>
                      </a:lnTo>
                      <a:lnTo>
                        <a:pt x="104" y="512"/>
                      </a:lnTo>
                      <a:lnTo>
                        <a:pt x="104" y="497"/>
                      </a:lnTo>
                      <a:lnTo>
                        <a:pt x="70" y="464"/>
                      </a:lnTo>
                      <a:lnTo>
                        <a:pt x="70" y="432"/>
                      </a:lnTo>
                      <a:lnTo>
                        <a:pt x="52" y="432"/>
                      </a:lnTo>
                      <a:lnTo>
                        <a:pt x="52" y="416"/>
                      </a:lnTo>
                      <a:lnTo>
                        <a:pt x="70" y="416"/>
                      </a:lnTo>
                      <a:lnTo>
                        <a:pt x="70" y="401"/>
                      </a:lnTo>
                      <a:lnTo>
                        <a:pt x="35" y="401"/>
                      </a:lnTo>
                      <a:lnTo>
                        <a:pt x="52" y="401"/>
                      </a:lnTo>
                      <a:lnTo>
                        <a:pt x="18" y="369"/>
                      </a:lnTo>
                      <a:lnTo>
                        <a:pt x="18" y="353"/>
                      </a:lnTo>
                      <a:lnTo>
                        <a:pt x="0" y="336"/>
                      </a:lnTo>
                      <a:lnTo>
                        <a:pt x="18" y="288"/>
                      </a:lnTo>
                      <a:lnTo>
                        <a:pt x="0" y="240"/>
                      </a:lnTo>
                      <a:lnTo>
                        <a:pt x="18" y="129"/>
                      </a:lnTo>
                      <a:lnTo>
                        <a:pt x="35" y="129"/>
                      </a:lnTo>
                      <a:lnTo>
                        <a:pt x="18" y="129"/>
                      </a:lnTo>
                      <a:lnTo>
                        <a:pt x="0" y="48"/>
                      </a:lnTo>
                      <a:lnTo>
                        <a:pt x="35" y="48"/>
                      </a:lnTo>
                      <a:lnTo>
                        <a:pt x="52" y="65"/>
                      </a:lnTo>
                      <a:lnTo>
                        <a:pt x="35" y="81"/>
                      </a:lnTo>
                      <a:lnTo>
                        <a:pt x="52" y="81"/>
                      </a:lnTo>
                      <a:lnTo>
                        <a:pt x="52" y="33"/>
                      </a:lnTo>
                      <a:lnTo>
                        <a:pt x="52" y="1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7" name="Freeform 403">
                  <a:extLst>
                    <a:ext uri="{FF2B5EF4-FFF2-40B4-BE49-F238E27FC236}">
                      <a16:creationId xmlns:a16="http://schemas.microsoft.com/office/drawing/2014/main" id="{DB8CBADF-6B43-4B40-A4E2-F9792054FEAA}"/>
                    </a:ext>
                  </a:extLst>
                </p:cNvPr>
                <p:cNvSpPr>
                  <a:spLocks/>
                </p:cNvSpPr>
                <p:nvPr/>
              </p:nvSpPr>
              <p:spPr bwMode="gray">
                <a:xfrm>
                  <a:off x="1573" y="3638"/>
                  <a:ext cx="78" cy="69"/>
                </a:xfrm>
                <a:custGeom>
                  <a:avLst/>
                  <a:gdLst>
                    <a:gd name="T0" fmla="*/ 140 w 140"/>
                    <a:gd name="T1" fmla="*/ 96 h 126"/>
                    <a:gd name="T2" fmla="*/ 140 w 140"/>
                    <a:gd name="T3" fmla="*/ 96 h 126"/>
                    <a:gd name="T4" fmla="*/ 140 w 140"/>
                    <a:gd name="T5" fmla="*/ 0 h 126"/>
                    <a:gd name="T6" fmla="*/ 103 w 140"/>
                    <a:gd name="T7" fmla="*/ 15 h 126"/>
                    <a:gd name="T8" fmla="*/ 86 w 140"/>
                    <a:gd name="T9" fmla="*/ 30 h 126"/>
                    <a:gd name="T10" fmla="*/ 103 w 140"/>
                    <a:gd name="T11" fmla="*/ 48 h 126"/>
                    <a:gd name="T12" fmla="*/ 122 w 140"/>
                    <a:gd name="T13" fmla="*/ 30 h 126"/>
                    <a:gd name="T14" fmla="*/ 122 w 140"/>
                    <a:gd name="T15" fmla="*/ 48 h 126"/>
                    <a:gd name="T16" fmla="*/ 103 w 140"/>
                    <a:gd name="T17" fmla="*/ 48 h 126"/>
                    <a:gd name="T18" fmla="*/ 103 w 140"/>
                    <a:gd name="T19" fmla="*/ 78 h 126"/>
                    <a:gd name="T20" fmla="*/ 103 w 140"/>
                    <a:gd name="T21" fmla="*/ 63 h 126"/>
                    <a:gd name="T22" fmla="*/ 86 w 140"/>
                    <a:gd name="T23" fmla="*/ 63 h 126"/>
                    <a:gd name="T24" fmla="*/ 69 w 140"/>
                    <a:gd name="T25" fmla="*/ 63 h 126"/>
                    <a:gd name="T26" fmla="*/ 17 w 140"/>
                    <a:gd name="T27" fmla="*/ 30 h 126"/>
                    <a:gd name="T28" fmla="*/ 0 w 140"/>
                    <a:gd name="T29" fmla="*/ 48 h 126"/>
                    <a:gd name="T30" fmla="*/ 17 w 140"/>
                    <a:gd name="T31" fmla="*/ 63 h 126"/>
                    <a:gd name="T32" fmla="*/ 34 w 140"/>
                    <a:gd name="T33" fmla="*/ 63 h 126"/>
                    <a:gd name="T34" fmla="*/ 34 w 140"/>
                    <a:gd name="T35" fmla="*/ 78 h 126"/>
                    <a:gd name="T36" fmla="*/ 51 w 140"/>
                    <a:gd name="T37" fmla="*/ 78 h 126"/>
                    <a:gd name="T38" fmla="*/ 51 w 140"/>
                    <a:gd name="T39" fmla="*/ 96 h 126"/>
                    <a:gd name="T40" fmla="*/ 86 w 140"/>
                    <a:gd name="T41" fmla="*/ 111 h 126"/>
                    <a:gd name="T42" fmla="*/ 103 w 140"/>
                    <a:gd name="T43" fmla="*/ 111 h 126"/>
                    <a:gd name="T44" fmla="*/ 122 w 140"/>
                    <a:gd name="T45" fmla="*/ 126 h 126"/>
                    <a:gd name="T46" fmla="*/ 140 w 140"/>
                    <a:gd name="T47" fmla="*/ 96 h 1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126"/>
                    <a:gd name="T74" fmla="*/ 140 w 140"/>
                    <a:gd name="T75" fmla="*/ 126 h 1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126">
                      <a:moveTo>
                        <a:pt x="140" y="96"/>
                      </a:moveTo>
                      <a:lnTo>
                        <a:pt x="140" y="96"/>
                      </a:lnTo>
                      <a:lnTo>
                        <a:pt x="140" y="0"/>
                      </a:lnTo>
                      <a:lnTo>
                        <a:pt x="103" y="15"/>
                      </a:lnTo>
                      <a:lnTo>
                        <a:pt x="86" y="30"/>
                      </a:lnTo>
                      <a:lnTo>
                        <a:pt x="103" y="48"/>
                      </a:lnTo>
                      <a:lnTo>
                        <a:pt x="122" y="30"/>
                      </a:lnTo>
                      <a:lnTo>
                        <a:pt x="122" y="48"/>
                      </a:lnTo>
                      <a:lnTo>
                        <a:pt x="103" y="48"/>
                      </a:lnTo>
                      <a:lnTo>
                        <a:pt x="103" y="78"/>
                      </a:lnTo>
                      <a:lnTo>
                        <a:pt x="103" y="63"/>
                      </a:lnTo>
                      <a:lnTo>
                        <a:pt x="86" y="63"/>
                      </a:lnTo>
                      <a:lnTo>
                        <a:pt x="69" y="63"/>
                      </a:lnTo>
                      <a:lnTo>
                        <a:pt x="17" y="30"/>
                      </a:lnTo>
                      <a:lnTo>
                        <a:pt x="0" y="48"/>
                      </a:lnTo>
                      <a:lnTo>
                        <a:pt x="17" y="63"/>
                      </a:lnTo>
                      <a:lnTo>
                        <a:pt x="34" y="63"/>
                      </a:lnTo>
                      <a:lnTo>
                        <a:pt x="34" y="78"/>
                      </a:lnTo>
                      <a:lnTo>
                        <a:pt x="51" y="78"/>
                      </a:lnTo>
                      <a:lnTo>
                        <a:pt x="51" y="96"/>
                      </a:lnTo>
                      <a:lnTo>
                        <a:pt x="86" y="111"/>
                      </a:lnTo>
                      <a:lnTo>
                        <a:pt x="103" y="111"/>
                      </a:lnTo>
                      <a:lnTo>
                        <a:pt x="122" y="126"/>
                      </a:lnTo>
                      <a:lnTo>
                        <a:pt x="140" y="9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8" name="Freeform 404">
                  <a:extLst>
                    <a:ext uri="{FF2B5EF4-FFF2-40B4-BE49-F238E27FC236}">
                      <a16:creationId xmlns:a16="http://schemas.microsoft.com/office/drawing/2014/main" id="{99710D25-1587-D44C-A1AD-D01ED95119F7}"/>
                    </a:ext>
                  </a:extLst>
                </p:cNvPr>
                <p:cNvSpPr>
                  <a:spLocks/>
                </p:cNvSpPr>
                <p:nvPr/>
              </p:nvSpPr>
              <p:spPr bwMode="gray">
                <a:xfrm>
                  <a:off x="1651" y="3638"/>
                  <a:ext cx="57" cy="79"/>
                </a:xfrm>
                <a:custGeom>
                  <a:avLst/>
                  <a:gdLst>
                    <a:gd name="T0" fmla="*/ 0 w 103"/>
                    <a:gd name="T1" fmla="*/ 96 h 144"/>
                    <a:gd name="T2" fmla="*/ 0 w 103"/>
                    <a:gd name="T3" fmla="*/ 96 h 144"/>
                    <a:gd name="T4" fmla="*/ 0 w 103"/>
                    <a:gd name="T5" fmla="*/ 0 h 144"/>
                    <a:gd name="T6" fmla="*/ 17 w 103"/>
                    <a:gd name="T7" fmla="*/ 48 h 144"/>
                    <a:gd name="T8" fmla="*/ 69 w 103"/>
                    <a:gd name="T9" fmla="*/ 78 h 144"/>
                    <a:gd name="T10" fmla="*/ 103 w 103"/>
                    <a:gd name="T11" fmla="*/ 96 h 144"/>
                    <a:gd name="T12" fmla="*/ 86 w 103"/>
                    <a:gd name="T13" fmla="*/ 111 h 144"/>
                    <a:gd name="T14" fmla="*/ 34 w 103"/>
                    <a:gd name="T15" fmla="*/ 126 h 144"/>
                    <a:gd name="T16" fmla="*/ 17 w 103"/>
                    <a:gd name="T17" fmla="*/ 144 h 144"/>
                    <a:gd name="T18" fmla="*/ 0 w 103"/>
                    <a:gd name="T19" fmla="*/ 96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144"/>
                    <a:gd name="T32" fmla="*/ 103 w 103"/>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144">
                      <a:moveTo>
                        <a:pt x="0" y="96"/>
                      </a:moveTo>
                      <a:lnTo>
                        <a:pt x="0" y="96"/>
                      </a:lnTo>
                      <a:lnTo>
                        <a:pt x="0" y="0"/>
                      </a:lnTo>
                      <a:lnTo>
                        <a:pt x="17" y="48"/>
                      </a:lnTo>
                      <a:lnTo>
                        <a:pt x="69" y="78"/>
                      </a:lnTo>
                      <a:lnTo>
                        <a:pt x="103" y="96"/>
                      </a:lnTo>
                      <a:lnTo>
                        <a:pt x="86" y="111"/>
                      </a:lnTo>
                      <a:lnTo>
                        <a:pt x="34" y="126"/>
                      </a:lnTo>
                      <a:lnTo>
                        <a:pt x="17" y="144"/>
                      </a:lnTo>
                      <a:lnTo>
                        <a:pt x="0" y="9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19" name="Freeform 405">
                  <a:extLst>
                    <a:ext uri="{FF2B5EF4-FFF2-40B4-BE49-F238E27FC236}">
                      <a16:creationId xmlns:a16="http://schemas.microsoft.com/office/drawing/2014/main" id="{5B92D360-869F-7C44-BABA-69566EE9848E}"/>
                    </a:ext>
                  </a:extLst>
                </p:cNvPr>
                <p:cNvSpPr>
                  <a:spLocks/>
                </p:cNvSpPr>
                <p:nvPr/>
              </p:nvSpPr>
              <p:spPr bwMode="gray">
                <a:xfrm>
                  <a:off x="1307" y="2784"/>
                  <a:ext cx="9" cy="17"/>
                </a:xfrm>
                <a:custGeom>
                  <a:avLst/>
                  <a:gdLst>
                    <a:gd name="T0" fmla="*/ 0 w 15"/>
                    <a:gd name="T1" fmla="*/ 0 h 33"/>
                    <a:gd name="T2" fmla="*/ 0 w 15"/>
                    <a:gd name="T3" fmla="*/ 0 h 33"/>
                    <a:gd name="T4" fmla="*/ 15 w 15"/>
                    <a:gd name="T5" fmla="*/ 18 h 33"/>
                    <a:gd name="T6" fmla="*/ 0 w 15"/>
                    <a:gd name="T7" fmla="*/ 18 h 33"/>
                    <a:gd name="T8" fmla="*/ 15 w 15"/>
                    <a:gd name="T9" fmla="*/ 33 h 33"/>
                    <a:gd name="T10" fmla="*/ 15 w 15"/>
                    <a:gd name="T11" fmla="*/ 18 h 33"/>
                    <a:gd name="T12" fmla="*/ 0 w 15"/>
                    <a:gd name="T13" fmla="*/ 0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0" y="0"/>
                      </a:moveTo>
                      <a:lnTo>
                        <a:pt x="0" y="0"/>
                      </a:lnTo>
                      <a:lnTo>
                        <a:pt x="15" y="18"/>
                      </a:lnTo>
                      <a:lnTo>
                        <a:pt x="0" y="18"/>
                      </a:lnTo>
                      <a:lnTo>
                        <a:pt x="15" y="33"/>
                      </a:lnTo>
                      <a:lnTo>
                        <a:pt x="15" y="18"/>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0" name="Freeform 406">
                  <a:extLst>
                    <a:ext uri="{FF2B5EF4-FFF2-40B4-BE49-F238E27FC236}">
                      <a16:creationId xmlns:a16="http://schemas.microsoft.com/office/drawing/2014/main" id="{85938A72-315E-AB41-940F-652CF58CD6B4}"/>
                    </a:ext>
                  </a:extLst>
                </p:cNvPr>
                <p:cNvSpPr>
                  <a:spLocks/>
                </p:cNvSpPr>
                <p:nvPr/>
              </p:nvSpPr>
              <p:spPr bwMode="gray">
                <a:xfrm>
                  <a:off x="1563" y="3417"/>
                  <a:ext cx="20" cy="36"/>
                </a:xfrm>
                <a:custGeom>
                  <a:avLst/>
                  <a:gdLst>
                    <a:gd name="T0" fmla="*/ 18 w 35"/>
                    <a:gd name="T1" fmla="*/ 0 h 65"/>
                    <a:gd name="T2" fmla="*/ 18 w 35"/>
                    <a:gd name="T3" fmla="*/ 0 h 65"/>
                    <a:gd name="T4" fmla="*/ 0 w 35"/>
                    <a:gd name="T5" fmla="*/ 48 h 65"/>
                    <a:gd name="T6" fmla="*/ 18 w 35"/>
                    <a:gd name="T7" fmla="*/ 65 h 65"/>
                    <a:gd name="T8" fmla="*/ 35 w 35"/>
                    <a:gd name="T9" fmla="*/ 17 h 65"/>
                    <a:gd name="T10" fmla="*/ 18 w 35"/>
                    <a:gd name="T11" fmla="*/ 0 h 65"/>
                    <a:gd name="T12" fmla="*/ 0 60000 65536"/>
                    <a:gd name="T13" fmla="*/ 0 60000 65536"/>
                    <a:gd name="T14" fmla="*/ 0 60000 65536"/>
                    <a:gd name="T15" fmla="*/ 0 60000 65536"/>
                    <a:gd name="T16" fmla="*/ 0 60000 65536"/>
                    <a:gd name="T17" fmla="*/ 0 60000 65536"/>
                    <a:gd name="T18" fmla="*/ 0 w 35"/>
                    <a:gd name="T19" fmla="*/ 0 h 65"/>
                    <a:gd name="T20" fmla="*/ 35 w 3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35" h="65">
                      <a:moveTo>
                        <a:pt x="18" y="0"/>
                      </a:moveTo>
                      <a:lnTo>
                        <a:pt x="18" y="0"/>
                      </a:lnTo>
                      <a:lnTo>
                        <a:pt x="0" y="48"/>
                      </a:lnTo>
                      <a:lnTo>
                        <a:pt x="18" y="65"/>
                      </a:lnTo>
                      <a:lnTo>
                        <a:pt x="35" y="17"/>
                      </a:lnTo>
                      <a:lnTo>
                        <a:pt x="18"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1" name="Freeform 407">
                  <a:extLst>
                    <a:ext uri="{FF2B5EF4-FFF2-40B4-BE49-F238E27FC236}">
                      <a16:creationId xmlns:a16="http://schemas.microsoft.com/office/drawing/2014/main" id="{58EEE00D-D73A-F745-8747-4ED740DC7524}"/>
                    </a:ext>
                  </a:extLst>
                </p:cNvPr>
                <p:cNvSpPr>
                  <a:spLocks/>
                </p:cNvSpPr>
                <p:nvPr/>
              </p:nvSpPr>
              <p:spPr bwMode="gray">
                <a:xfrm>
                  <a:off x="1763" y="3612"/>
                  <a:ext cx="49" cy="26"/>
                </a:xfrm>
                <a:custGeom>
                  <a:avLst/>
                  <a:gdLst>
                    <a:gd name="T0" fmla="*/ 0 w 88"/>
                    <a:gd name="T1" fmla="*/ 15 h 48"/>
                    <a:gd name="T2" fmla="*/ 0 w 88"/>
                    <a:gd name="T3" fmla="*/ 15 h 48"/>
                    <a:gd name="T4" fmla="*/ 17 w 88"/>
                    <a:gd name="T5" fmla="*/ 30 h 48"/>
                    <a:gd name="T6" fmla="*/ 35 w 88"/>
                    <a:gd name="T7" fmla="*/ 30 h 48"/>
                    <a:gd name="T8" fmla="*/ 52 w 88"/>
                    <a:gd name="T9" fmla="*/ 48 h 48"/>
                    <a:gd name="T10" fmla="*/ 88 w 88"/>
                    <a:gd name="T11" fmla="*/ 15 h 48"/>
                    <a:gd name="T12" fmla="*/ 88 w 88"/>
                    <a:gd name="T13" fmla="*/ 0 h 48"/>
                    <a:gd name="T14" fmla="*/ 35 w 88"/>
                    <a:gd name="T15" fmla="*/ 0 h 48"/>
                    <a:gd name="T16" fmla="*/ 17 w 88"/>
                    <a:gd name="T17" fmla="*/ 0 h 48"/>
                    <a:gd name="T18" fmla="*/ 35 w 88"/>
                    <a:gd name="T19" fmla="*/ 15 h 48"/>
                    <a:gd name="T20" fmla="*/ 17 w 88"/>
                    <a:gd name="T21" fmla="*/ 30 h 48"/>
                    <a:gd name="T22" fmla="*/ 0 w 88"/>
                    <a:gd name="T23" fmla="*/ 15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48"/>
                    <a:gd name="T38" fmla="*/ 88 w 88"/>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48">
                      <a:moveTo>
                        <a:pt x="0" y="15"/>
                      </a:moveTo>
                      <a:lnTo>
                        <a:pt x="0" y="15"/>
                      </a:lnTo>
                      <a:lnTo>
                        <a:pt x="17" y="30"/>
                      </a:lnTo>
                      <a:lnTo>
                        <a:pt x="35" y="30"/>
                      </a:lnTo>
                      <a:lnTo>
                        <a:pt x="52" y="48"/>
                      </a:lnTo>
                      <a:lnTo>
                        <a:pt x="88" y="15"/>
                      </a:lnTo>
                      <a:lnTo>
                        <a:pt x="88" y="0"/>
                      </a:lnTo>
                      <a:lnTo>
                        <a:pt x="35" y="0"/>
                      </a:lnTo>
                      <a:lnTo>
                        <a:pt x="17" y="0"/>
                      </a:lnTo>
                      <a:lnTo>
                        <a:pt x="35" y="15"/>
                      </a:lnTo>
                      <a:lnTo>
                        <a:pt x="17" y="3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2" name="Freeform 408">
                  <a:extLst>
                    <a:ext uri="{FF2B5EF4-FFF2-40B4-BE49-F238E27FC236}">
                      <a16:creationId xmlns:a16="http://schemas.microsoft.com/office/drawing/2014/main" id="{8DF063C9-E635-C345-8219-8297C92292EF}"/>
                    </a:ext>
                  </a:extLst>
                </p:cNvPr>
                <p:cNvSpPr>
                  <a:spLocks/>
                </p:cNvSpPr>
                <p:nvPr/>
              </p:nvSpPr>
              <p:spPr bwMode="gray">
                <a:xfrm>
                  <a:off x="1544" y="3034"/>
                  <a:ext cx="124" cy="642"/>
                </a:xfrm>
                <a:custGeom>
                  <a:avLst/>
                  <a:gdLst>
                    <a:gd name="T0" fmla="*/ 138 w 224"/>
                    <a:gd name="T1" fmla="*/ 16 h 1167"/>
                    <a:gd name="T2" fmla="*/ 190 w 224"/>
                    <a:gd name="T3" fmla="*/ 48 h 1167"/>
                    <a:gd name="T4" fmla="*/ 207 w 224"/>
                    <a:gd name="T5" fmla="*/ 144 h 1167"/>
                    <a:gd name="T6" fmla="*/ 224 w 224"/>
                    <a:gd name="T7" fmla="*/ 175 h 1167"/>
                    <a:gd name="T8" fmla="*/ 207 w 224"/>
                    <a:gd name="T9" fmla="*/ 240 h 1167"/>
                    <a:gd name="T10" fmla="*/ 138 w 224"/>
                    <a:gd name="T11" fmla="*/ 384 h 1167"/>
                    <a:gd name="T12" fmla="*/ 138 w 224"/>
                    <a:gd name="T13" fmla="*/ 495 h 1167"/>
                    <a:gd name="T14" fmla="*/ 121 w 224"/>
                    <a:gd name="T15" fmla="*/ 543 h 1167"/>
                    <a:gd name="T16" fmla="*/ 103 w 224"/>
                    <a:gd name="T17" fmla="*/ 639 h 1167"/>
                    <a:gd name="T18" fmla="*/ 103 w 224"/>
                    <a:gd name="T19" fmla="*/ 735 h 1167"/>
                    <a:gd name="T20" fmla="*/ 121 w 224"/>
                    <a:gd name="T21" fmla="*/ 799 h 1167"/>
                    <a:gd name="T22" fmla="*/ 103 w 224"/>
                    <a:gd name="T23" fmla="*/ 816 h 1167"/>
                    <a:gd name="T24" fmla="*/ 103 w 224"/>
                    <a:gd name="T25" fmla="*/ 879 h 1167"/>
                    <a:gd name="T26" fmla="*/ 86 w 224"/>
                    <a:gd name="T27" fmla="*/ 942 h 1167"/>
                    <a:gd name="T28" fmla="*/ 69 w 224"/>
                    <a:gd name="T29" fmla="*/ 1023 h 1167"/>
                    <a:gd name="T30" fmla="*/ 86 w 224"/>
                    <a:gd name="T31" fmla="*/ 1023 h 1167"/>
                    <a:gd name="T32" fmla="*/ 103 w 224"/>
                    <a:gd name="T33" fmla="*/ 1086 h 1167"/>
                    <a:gd name="T34" fmla="*/ 190 w 224"/>
                    <a:gd name="T35" fmla="*/ 1086 h 1167"/>
                    <a:gd name="T36" fmla="*/ 172 w 224"/>
                    <a:gd name="T37" fmla="*/ 1086 h 1167"/>
                    <a:gd name="T38" fmla="*/ 138 w 224"/>
                    <a:gd name="T39" fmla="*/ 1119 h 1167"/>
                    <a:gd name="T40" fmla="*/ 121 w 224"/>
                    <a:gd name="T41" fmla="*/ 1167 h 1167"/>
                    <a:gd name="T42" fmla="*/ 121 w 224"/>
                    <a:gd name="T43" fmla="*/ 1134 h 1167"/>
                    <a:gd name="T44" fmla="*/ 86 w 224"/>
                    <a:gd name="T45" fmla="*/ 1134 h 1167"/>
                    <a:gd name="T46" fmla="*/ 69 w 224"/>
                    <a:gd name="T47" fmla="*/ 1104 h 1167"/>
                    <a:gd name="T48" fmla="*/ 34 w 224"/>
                    <a:gd name="T49" fmla="*/ 1086 h 1167"/>
                    <a:gd name="T50" fmla="*/ 17 w 224"/>
                    <a:gd name="T51" fmla="*/ 1086 h 1167"/>
                    <a:gd name="T52" fmla="*/ 34 w 224"/>
                    <a:gd name="T53" fmla="*/ 1071 h 1167"/>
                    <a:gd name="T54" fmla="*/ 34 w 224"/>
                    <a:gd name="T55" fmla="*/ 1038 h 1167"/>
                    <a:gd name="T56" fmla="*/ 17 w 224"/>
                    <a:gd name="T57" fmla="*/ 1071 h 1167"/>
                    <a:gd name="T58" fmla="*/ 34 w 224"/>
                    <a:gd name="T59" fmla="*/ 1038 h 1167"/>
                    <a:gd name="T60" fmla="*/ 17 w 224"/>
                    <a:gd name="T61" fmla="*/ 1038 h 1167"/>
                    <a:gd name="T62" fmla="*/ 0 w 224"/>
                    <a:gd name="T63" fmla="*/ 990 h 1167"/>
                    <a:gd name="T64" fmla="*/ 17 w 224"/>
                    <a:gd name="T65" fmla="*/ 927 h 1167"/>
                    <a:gd name="T66" fmla="*/ 34 w 224"/>
                    <a:gd name="T67" fmla="*/ 942 h 1167"/>
                    <a:gd name="T68" fmla="*/ 17 w 224"/>
                    <a:gd name="T69" fmla="*/ 879 h 1167"/>
                    <a:gd name="T70" fmla="*/ 34 w 224"/>
                    <a:gd name="T71" fmla="*/ 864 h 1167"/>
                    <a:gd name="T72" fmla="*/ 34 w 224"/>
                    <a:gd name="T73" fmla="*/ 846 h 1167"/>
                    <a:gd name="T74" fmla="*/ 52 w 224"/>
                    <a:gd name="T75" fmla="*/ 783 h 1167"/>
                    <a:gd name="T76" fmla="*/ 52 w 224"/>
                    <a:gd name="T77" fmla="*/ 816 h 1167"/>
                    <a:gd name="T78" fmla="*/ 86 w 224"/>
                    <a:gd name="T79" fmla="*/ 720 h 1167"/>
                    <a:gd name="T80" fmla="*/ 69 w 224"/>
                    <a:gd name="T81" fmla="*/ 703 h 1167"/>
                    <a:gd name="T82" fmla="*/ 52 w 224"/>
                    <a:gd name="T83" fmla="*/ 639 h 1167"/>
                    <a:gd name="T84" fmla="*/ 52 w 224"/>
                    <a:gd name="T85" fmla="*/ 576 h 1167"/>
                    <a:gd name="T86" fmla="*/ 121 w 224"/>
                    <a:gd name="T87" fmla="*/ 415 h 1167"/>
                    <a:gd name="T88" fmla="*/ 121 w 224"/>
                    <a:gd name="T89" fmla="*/ 336 h 1167"/>
                    <a:gd name="T90" fmla="*/ 138 w 224"/>
                    <a:gd name="T91" fmla="*/ 240 h 1167"/>
                    <a:gd name="T92" fmla="*/ 155 w 224"/>
                    <a:gd name="T93" fmla="*/ 96 h 1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4"/>
                    <a:gd name="T142" fmla="*/ 0 h 1167"/>
                    <a:gd name="T143" fmla="*/ 224 w 224"/>
                    <a:gd name="T144" fmla="*/ 1167 h 11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4" h="1167">
                      <a:moveTo>
                        <a:pt x="138" y="16"/>
                      </a:moveTo>
                      <a:lnTo>
                        <a:pt x="138" y="16"/>
                      </a:lnTo>
                      <a:lnTo>
                        <a:pt x="172" y="0"/>
                      </a:lnTo>
                      <a:lnTo>
                        <a:pt x="190" y="48"/>
                      </a:lnTo>
                      <a:lnTo>
                        <a:pt x="190" y="64"/>
                      </a:lnTo>
                      <a:lnTo>
                        <a:pt x="207" y="144"/>
                      </a:lnTo>
                      <a:lnTo>
                        <a:pt x="224" y="144"/>
                      </a:lnTo>
                      <a:lnTo>
                        <a:pt x="224" y="175"/>
                      </a:lnTo>
                      <a:lnTo>
                        <a:pt x="190" y="192"/>
                      </a:lnTo>
                      <a:lnTo>
                        <a:pt x="207" y="240"/>
                      </a:lnTo>
                      <a:lnTo>
                        <a:pt x="172" y="288"/>
                      </a:lnTo>
                      <a:lnTo>
                        <a:pt x="138" y="384"/>
                      </a:lnTo>
                      <a:lnTo>
                        <a:pt x="155" y="447"/>
                      </a:lnTo>
                      <a:lnTo>
                        <a:pt x="138" y="495"/>
                      </a:lnTo>
                      <a:lnTo>
                        <a:pt x="138" y="528"/>
                      </a:lnTo>
                      <a:lnTo>
                        <a:pt x="121" y="543"/>
                      </a:lnTo>
                      <a:lnTo>
                        <a:pt x="121" y="607"/>
                      </a:lnTo>
                      <a:lnTo>
                        <a:pt x="103" y="639"/>
                      </a:lnTo>
                      <a:lnTo>
                        <a:pt x="103" y="703"/>
                      </a:lnTo>
                      <a:lnTo>
                        <a:pt x="103" y="735"/>
                      </a:lnTo>
                      <a:lnTo>
                        <a:pt x="103" y="799"/>
                      </a:lnTo>
                      <a:lnTo>
                        <a:pt x="121" y="799"/>
                      </a:lnTo>
                      <a:lnTo>
                        <a:pt x="121" y="816"/>
                      </a:lnTo>
                      <a:lnTo>
                        <a:pt x="103" y="816"/>
                      </a:lnTo>
                      <a:lnTo>
                        <a:pt x="121" y="816"/>
                      </a:lnTo>
                      <a:lnTo>
                        <a:pt x="103" y="879"/>
                      </a:lnTo>
                      <a:lnTo>
                        <a:pt x="86" y="912"/>
                      </a:lnTo>
                      <a:lnTo>
                        <a:pt x="86" y="942"/>
                      </a:lnTo>
                      <a:lnTo>
                        <a:pt x="69" y="990"/>
                      </a:lnTo>
                      <a:lnTo>
                        <a:pt x="69" y="1023"/>
                      </a:lnTo>
                      <a:lnTo>
                        <a:pt x="69" y="1038"/>
                      </a:lnTo>
                      <a:lnTo>
                        <a:pt x="86" y="1023"/>
                      </a:lnTo>
                      <a:lnTo>
                        <a:pt x="86" y="1071"/>
                      </a:lnTo>
                      <a:lnTo>
                        <a:pt x="103" y="1086"/>
                      </a:lnTo>
                      <a:lnTo>
                        <a:pt x="155" y="1086"/>
                      </a:lnTo>
                      <a:lnTo>
                        <a:pt x="190" y="1086"/>
                      </a:lnTo>
                      <a:lnTo>
                        <a:pt x="190" y="1104"/>
                      </a:lnTo>
                      <a:lnTo>
                        <a:pt x="172" y="1086"/>
                      </a:lnTo>
                      <a:lnTo>
                        <a:pt x="172" y="1104"/>
                      </a:lnTo>
                      <a:lnTo>
                        <a:pt x="138" y="1119"/>
                      </a:lnTo>
                      <a:lnTo>
                        <a:pt x="138" y="1152"/>
                      </a:lnTo>
                      <a:lnTo>
                        <a:pt x="121" y="1167"/>
                      </a:lnTo>
                      <a:lnTo>
                        <a:pt x="103" y="1134"/>
                      </a:lnTo>
                      <a:lnTo>
                        <a:pt x="121" y="1134"/>
                      </a:lnTo>
                      <a:lnTo>
                        <a:pt x="121" y="1119"/>
                      </a:lnTo>
                      <a:lnTo>
                        <a:pt x="86" y="1134"/>
                      </a:lnTo>
                      <a:lnTo>
                        <a:pt x="69" y="1119"/>
                      </a:lnTo>
                      <a:lnTo>
                        <a:pt x="69" y="1104"/>
                      </a:lnTo>
                      <a:lnTo>
                        <a:pt x="52" y="1104"/>
                      </a:lnTo>
                      <a:lnTo>
                        <a:pt x="34" y="1086"/>
                      </a:lnTo>
                      <a:lnTo>
                        <a:pt x="34" y="1104"/>
                      </a:lnTo>
                      <a:lnTo>
                        <a:pt x="17" y="1086"/>
                      </a:lnTo>
                      <a:lnTo>
                        <a:pt x="17" y="1071"/>
                      </a:lnTo>
                      <a:lnTo>
                        <a:pt x="34" y="1071"/>
                      </a:lnTo>
                      <a:lnTo>
                        <a:pt x="34" y="1056"/>
                      </a:lnTo>
                      <a:lnTo>
                        <a:pt x="34" y="1038"/>
                      </a:lnTo>
                      <a:lnTo>
                        <a:pt x="34" y="1056"/>
                      </a:lnTo>
                      <a:lnTo>
                        <a:pt x="17" y="1071"/>
                      </a:lnTo>
                      <a:lnTo>
                        <a:pt x="17" y="1023"/>
                      </a:lnTo>
                      <a:lnTo>
                        <a:pt x="34" y="1038"/>
                      </a:lnTo>
                      <a:lnTo>
                        <a:pt x="34" y="1008"/>
                      </a:lnTo>
                      <a:lnTo>
                        <a:pt x="17" y="1038"/>
                      </a:lnTo>
                      <a:lnTo>
                        <a:pt x="17" y="1008"/>
                      </a:lnTo>
                      <a:lnTo>
                        <a:pt x="0" y="990"/>
                      </a:lnTo>
                      <a:lnTo>
                        <a:pt x="0" y="975"/>
                      </a:lnTo>
                      <a:lnTo>
                        <a:pt x="17" y="927"/>
                      </a:lnTo>
                      <a:lnTo>
                        <a:pt x="17" y="912"/>
                      </a:lnTo>
                      <a:lnTo>
                        <a:pt x="34" y="942"/>
                      </a:lnTo>
                      <a:lnTo>
                        <a:pt x="52" y="879"/>
                      </a:lnTo>
                      <a:lnTo>
                        <a:pt x="17" y="879"/>
                      </a:lnTo>
                      <a:lnTo>
                        <a:pt x="0" y="879"/>
                      </a:lnTo>
                      <a:lnTo>
                        <a:pt x="34" y="864"/>
                      </a:lnTo>
                      <a:lnTo>
                        <a:pt x="17" y="846"/>
                      </a:lnTo>
                      <a:lnTo>
                        <a:pt x="34" y="846"/>
                      </a:lnTo>
                      <a:lnTo>
                        <a:pt x="34" y="799"/>
                      </a:lnTo>
                      <a:lnTo>
                        <a:pt x="52" y="783"/>
                      </a:lnTo>
                      <a:lnTo>
                        <a:pt x="69" y="783"/>
                      </a:lnTo>
                      <a:lnTo>
                        <a:pt x="52" y="816"/>
                      </a:lnTo>
                      <a:lnTo>
                        <a:pt x="52" y="831"/>
                      </a:lnTo>
                      <a:lnTo>
                        <a:pt x="86" y="720"/>
                      </a:lnTo>
                      <a:lnTo>
                        <a:pt x="86" y="703"/>
                      </a:lnTo>
                      <a:lnTo>
                        <a:pt x="69" y="703"/>
                      </a:lnTo>
                      <a:lnTo>
                        <a:pt x="52" y="687"/>
                      </a:lnTo>
                      <a:lnTo>
                        <a:pt x="52" y="639"/>
                      </a:lnTo>
                      <a:lnTo>
                        <a:pt x="69" y="624"/>
                      </a:lnTo>
                      <a:lnTo>
                        <a:pt x="52" y="576"/>
                      </a:lnTo>
                      <a:lnTo>
                        <a:pt x="69" y="559"/>
                      </a:lnTo>
                      <a:lnTo>
                        <a:pt x="121" y="415"/>
                      </a:lnTo>
                      <a:lnTo>
                        <a:pt x="103" y="367"/>
                      </a:lnTo>
                      <a:lnTo>
                        <a:pt x="121" y="336"/>
                      </a:lnTo>
                      <a:lnTo>
                        <a:pt x="121" y="303"/>
                      </a:lnTo>
                      <a:lnTo>
                        <a:pt x="138" y="240"/>
                      </a:lnTo>
                      <a:lnTo>
                        <a:pt x="138" y="144"/>
                      </a:lnTo>
                      <a:lnTo>
                        <a:pt x="155" y="96"/>
                      </a:lnTo>
                      <a:lnTo>
                        <a:pt x="138"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3" name="Freeform 409">
                  <a:extLst>
                    <a:ext uri="{FF2B5EF4-FFF2-40B4-BE49-F238E27FC236}">
                      <a16:creationId xmlns:a16="http://schemas.microsoft.com/office/drawing/2014/main" id="{D4D6F9C3-06B5-FA43-ADA1-898BECABE1BD}"/>
                    </a:ext>
                  </a:extLst>
                </p:cNvPr>
                <p:cNvSpPr>
                  <a:spLocks/>
                </p:cNvSpPr>
                <p:nvPr/>
              </p:nvSpPr>
              <p:spPr bwMode="gray">
                <a:xfrm>
                  <a:off x="1497" y="2612"/>
                  <a:ext cx="171" cy="229"/>
                </a:xfrm>
                <a:custGeom>
                  <a:avLst/>
                  <a:gdLst>
                    <a:gd name="T0" fmla="*/ 242 w 311"/>
                    <a:gd name="T1" fmla="*/ 414 h 414"/>
                    <a:gd name="T2" fmla="*/ 242 w 311"/>
                    <a:gd name="T3" fmla="*/ 414 h 414"/>
                    <a:gd name="T4" fmla="*/ 259 w 311"/>
                    <a:gd name="T5" fmla="*/ 351 h 414"/>
                    <a:gd name="T6" fmla="*/ 242 w 311"/>
                    <a:gd name="T7" fmla="*/ 303 h 414"/>
                    <a:gd name="T8" fmla="*/ 259 w 311"/>
                    <a:gd name="T9" fmla="*/ 303 h 414"/>
                    <a:gd name="T10" fmla="*/ 242 w 311"/>
                    <a:gd name="T11" fmla="*/ 288 h 414"/>
                    <a:gd name="T12" fmla="*/ 242 w 311"/>
                    <a:gd name="T13" fmla="*/ 270 h 414"/>
                    <a:gd name="T14" fmla="*/ 311 w 311"/>
                    <a:gd name="T15" fmla="*/ 270 h 414"/>
                    <a:gd name="T16" fmla="*/ 311 w 311"/>
                    <a:gd name="T17" fmla="*/ 240 h 414"/>
                    <a:gd name="T18" fmla="*/ 294 w 311"/>
                    <a:gd name="T19" fmla="*/ 207 h 414"/>
                    <a:gd name="T20" fmla="*/ 311 w 311"/>
                    <a:gd name="T21" fmla="*/ 159 h 414"/>
                    <a:gd name="T22" fmla="*/ 259 w 311"/>
                    <a:gd name="T23" fmla="*/ 159 h 414"/>
                    <a:gd name="T24" fmla="*/ 242 w 311"/>
                    <a:gd name="T25" fmla="*/ 144 h 414"/>
                    <a:gd name="T26" fmla="*/ 190 w 311"/>
                    <a:gd name="T27" fmla="*/ 144 h 414"/>
                    <a:gd name="T28" fmla="*/ 173 w 311"/>
                    <a:gd name="T29" fmla="*/ 126 h 414"/>
                    <a:gd name="T30" fmla="*/ 173 w 311"/>
                    <a:gd name="T31" fmla="*/ 111 h 414"/>
                    <a:gd name="T32" fmla="*/ 156 w 311"/>
                    <a:gd name="T33" fmla="*/ 78 h 414"/>
                    <a:gd name="T34" fmla="*/ 173 w 311"/>
                    <a:gd name="T35" fmla="*/ 48 h 414"/>
                    <a:gd name="T36" fmla="*/ 190 w 311"/>
                    <a:gd name="T37" fmla="*/ 30 h 414"/>
                    <a:gd name="T38" fmla="*/ 208 w 311"/>
                    <a:gd name="T39" fmla="*/ 15 h 414"/>
                    <a:gd name="T40" fmla="*/ 190 w 311"/>
                    <a:gd name="T41" fmla="*/ 0 h 414"/>
                    <a:gd name="T42" fmla="*/ 156 w 311"/>
                    <a:gd name="T43" fmla="*/ 30 h 414"/>
                    <a:gd name="T44" fmla="*/ 104 w 311"/>
                    <a:gd name="T45" fmla="*/ 48 h 414"/>
                    <a:gd name="T46" fmla="*/ 87 w 311"/>
                    <a:gd name="T47" fmla="*/ 78 h 414"/>
                    <a:gd name="T48" fmla="*/ 52 w 311"/>
                    <a:gd name="T49" fmla="*/ 96 h 414"/>
                    <a:gd name="T50" fmla="*/ 52 w 311"/>
                    <a:gd name="T51" fmla="*/ 126 h 414"/>
                    <a:gd name="T52" fmla="*/ 35 w 311"/>
                    <a:gd name="T53" fmla="*/ 96 h 414"/>
                    <a:gd name="T54" fmla="*/ 52 w 311"/>
                    <a:gd name="T55" fmla="*/ 111 h 414"/>
                    <a:gd name="T56" fmla="*/ 35 w 311"/>
                    <a:gd name="T57" fmla="*/ 126 h 414"/>
                    <a:gd name="T58" fmla="*/ 35 w 311"/>
                    <a:gd name="T59" fmla="*/ 144 h 414"/>
                    <a:gd name="T60" fmla="*/ 35 w 311"/>
                    <a:gd name="T61" fmla="*/ 159 h 414"/>
                    <a:gd name="T62" fmla="*/ 35 w 311"/>
                    <a:gd name="T63" fmla="*/ 222 h 414"/>
                    <a:gd name="T64" fmla="*/ 52 w 311"/>
                    <a:gd name="T65" fmla="*/ 222 h 414"/>
                    <a:gd name="T66" fmla="*/ 35 w 311"/>
                    <a:gd name="T67" fmla="*/ 255 h 414"/>
                    <a:gd name="T68" fmla="*/ 18 w 311"/>
                    <a:gd name="T69" fmla="*/ 255 h 414"/>
                    <a:gd name="T70" fmla="*/ 18 w 311"/>
                    <a:gd name="T71" fmla="*/ 270 h 414"/>
                    <a:gd name="T72" fmla="*/ 0 w 311"/>
                    <a:gd name="T73" fmla="*/ 270 h 414"/>
                    <a:gd name="T74" fmla="*/ 0 w 311"/>
                    <a:gd name="T75" fmla="*/ 288 h 414"/>
                    <a:gd name="T76" fmla="*/ 52 w 311"/>
                    <a:gd name="T77" fmla="*/ 318 h 414"/>
                    <a:gd name="T78" fmla="*/ 87 w 311"/>
                    <a:gd name="T79" fmla="*/ 303 h 414"/>
                    <a:gd name="T80" fmla="*/ 104 w 311"/>
                    <a:gd name="T81" fmla="*/ 318 h 414"/>
                    <a:gd name="T82" fmla="*/ 139 w 311"/>
                    <a:gd name="T83" fmla="*/ 351 h 414"/>
                    <a:gd name="T84" fmla="*/ 156 w 311"/>
                    <a:gd name="T85" fmla="*/ 383 h 414"/>
                    <a:gd name="T86" fmla="*/ 225 w 311"/>
                    <a:gd name="T87" fmla="*/ 366 h 414"/>
                    <a:gd name="T88" fmla="*/ 242 w 311"/>
                    <a:gd name="T89" fmla="*/ 383 h 414"/>
                    <a:gd name="T90" fmla="*/ 242 w 311"/>
                    <a:gd name="T91" fmla="*/ 399 h 414"/>
                    <a:gd name="T92" fmla="*/ 225 w 311"/>
                    <a:gd name="T93" fmla="*/ 399 h 414"/>
                    <a:gd name="T94" fmla="*/ 242 w 311"/>
                    <a:gd name="T95" fmla="*/ 414 h 4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1"/>
                    <a:gd name="T145" fmla="*/ 0 h 414"/>
                    <a:gd name="T146" fmla="*/ 311 w 311"/>
                    <a:gd name="T147" fmla="*/ 414 h 4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1" h="414">
                      <a:moveTo>
                        <a:pt x="242" y="414"/>
                      </a:moveTo>
                      <a:lnTo>
                        <a:pt x="242" y="414"/>
                      </a:lnTo>
                      <a:lnTo>
                        <a:pt x="259" y="351"/>
                      </a:lnTo>
                      <a:lnTo>
                        <a:pt x="242" y="303"/>
                      </a:lnTo>
                      <a:lnTo>
                        <a:pt x="259" y="303"/>
                      </a:lnTo>
                      <a:lnTo>
                        <a:pt x="242" y="288"/>
                      </a:lnTo>
                      <a:lnTo>
                        <a:pt x="242" y="270"/>
                      </a:lnTo>
                      <a:lnTo>
                        <a:pt x="311" y="270"/>
                      </a:lnTo>
                      <a:lnTo>
                        <a:pt x="311" y="240"/>
                      </a:lnTo>
                      <a:lnTo>
                        <a:pt x="294" y="207"/>
                      </a:lnTo>
                      <a:lnTo>
                        <a:pt x="311" y="159"/>
                      </a:lnTo>
                      <a:lnTo>
                        <a:pt x="259" y="159"/>
                      </a:lnTo>
                      <a:lnTo>
                        <a:pt x="242" y="144"/>
                      </a:lnTo>
                      <a:lnTo>
                        <a:pt x="190" y="144"/>
                      </a:lnTo>
                      <a:lnTo>
                        <a:pt x="173" y="126"/>
                      </a:lnTo>
                      <a:lnTo>
                        <a:pt x="173" y="111"/>
                      </a:lnTo>
                      <a:lnTo>
                        <a:pt x="156" y="78"/>
                      </a:lnTo>
                      <a:lnTo>
                        <a:pt x="173" y="48"/>
                      </a:lnTo>
                      <a:lnTo>
                        <a:pt x="190" y="30"/>
                      </a:lnTo>
                      <a:lnTo>
                        <a:pt x="208" y="15"/>
                      </a:lnTo>
                      <a:lnTo>
                        <a:pt x="190" y="0"/>
                      </a:lnTo>
                      <a:lnTo>
                        <a:pt x="156" y="30"/>
                      </a:lnTo>
                      <a:lnTo>
                        <a:pt x="104" y="48"/>
                      </a:lnTo>
                      <a:lnTo>
                        <a:pt x="87" y="78"/>
                      </a:lnTo>
                      <a:lnTo>
                        <a:pt x="52" y="96"/>
                      </a:lnTo>
                      <a:lnTo>
                        <a:pt x="52" y="126"/>
                      </a:lnTo>
                      <a:lnTo>
                        <a:pt x="35" y="96"/>
                      </a:lnTo>
                      <a:lnTo>
                        <a:pt x="52" y="111"/>
                      </a:lnTo>
                      <a:lnTo>
                        <a:pt x="35" y="126"/>
                      </a:lnTo>
                      <a:lnTo>
                        <a:pt x="35" y="144"/>
                      </a:lnTo>
                      <a:lnTo>
                        <a:pt x="35" y="159"/>
                      </a:lnTo>
                      <a:lnTo>
                        <a:pt x="35" y="222"/>
                      </a:lnTo>
                      <a:lnTo>
                        <a:pt x="52" y="222"/>
                      </a:lnTo>
                      <a:lnTo>
                        <a:pt x="35" y="255"/>
                      </a:lnTo>
                      <a:lnTo>
                        <a:pt x="18" y="255"/>
                      </a:lnTo>
                      <a:lnTo>
                        <a:pt x="18" y="270"/>
                      </a:lnTo>
                      <a:lnTo>
                        <a:pt x="0" y="270"/>
                      </a:lnTo>
                      <a:lnTo>
                        <a:pt x="0" y="288"/>
                      </a:lnTo>
                      <a:lnTo>
                        <a:pt x="52" y="318"/>
                      </a:lnTo>
                      <a:lnTo>
                        <a:pt x="87" y="303"/>
                      </a:lnTo>
                      <a:lnTo>
                        <a:pt x="104" y="318"/>
                      </a:lnTo>
                      <a:lnTo>
                        <a:pt x="139" y="351"/>
                      </a:lnTo>
                      <a:lnTo>
                        <a:pt x="156" y="383"/>
                      </a:lnTo>
                      <a:lnTo>
                        <a:pt x="225" y="366"/>
                      </a:lnTo>
                      <a:lnTo>
                        <a:pt x="242" y="383"/>
                      </a:lnTo>
                      <a:lnTo>
                        <a:pt x="242" y="399"/>
                      </a:lnTo>
                      <a:lnTo>
                        <a:pt x="225" y="399"/>
                      </a:lnTo>
                      <a:lnTo>
                        <a:pt x="242" y="41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4" name="Freeform 410">
                  <a:extLst>
                    <a:ext uri="{FF2B5EF4-FFF2-40B4-BE49-F238E27FC236}">
                      <a16:creationId xmlns:a16="http://schemas.microsoft.com/office/drawing/2014/main" id="{0929E0CC-592E-354B-B05B-C127FF9D1CAB}"/>
                    </a:ext>
                  </a:extLst>
                </p:cNvPr>
                <p:cNvSpPr>
                  <a:spLocks/>
                </p:cNvSpPr>
                <p:nvPr/>
              </p:nvSpPr>
              <p:spPr bwMode="gray">
                <a:xfrm>
                  <a:off x="1469" y="2769"/>
                  <a:ext cx="85" cy="89"/>
                </a:xfrm>
                <a:custGeom>
                  <a:avLst/>
                  <a:gdLst>
                    <a:gd name="T0" fmla="*/ 156 w 156"/>
                    <a:gd name="T1" fmla="*/ 30 h 159"/>
                    <a:gd name="T2" fmla="*/ 156 w 156"/>
                    <a:gd name="T3" fmla="*/ 30 h 159"/>
                    <a:gd name="T4" fmla="*/ 139 w 156"/>
                    <a:gd name="T5" fmla="*/ 15 h 159"/>
                    <a:gd name="T6" fmla="*/ 104 w 156"/>
                    <a:gd name="T7" fmla="*/ 30 h 159"/>
                    <a:gd name="T8" fmla="*/ 52 w 156"/>
                    <a:gd name="T9" fmla="*/ 0 h 159"/>
                    <a:gd name="T10" fmla="*/ 18 w 156"/>
                    <a:gd name="T11" fmla="*/ 15 h 159"/>
                    <a:gd name="T12" fmla="*/ 18 w 156"/>
                    <a:gd name="T13" fmla="*/ 30 h 159"/>
                    <a:gd name="T14" fmla="*/ 0 w 156"/>
                    <a:gd name="T15" fmla="*/ 48 h 159"/>
                    <a:gd name="T16" fmla="*/ 0 w 156"/>
                    <a:gd name="T17" fmla="*/ 78 h 159"/>
                    <a:gd name="T18" fmla="*/ 18 w 156"/>
                    <a:gd name="T19" fmla="*/ 111 h 159"/>
                    <a:gd name="T20" fmla="*/ 18 w 156"/>
                    <a:gd name="T21" fmla="*/ 95 h 159"/>
                    <a:gd name="T22" fmla="*/ 35 w 156"/>
                    <a:gd name="T23" fmla="*/ 95 h 159"/>
                    <a:gd name="T24" fmla="*/ 18 w 156"/>
                    <a:gd name="T25" fmla="*/ 111 h 159"/>
                    <a:gd name="T26" fmla="*/ 0 w 156"/>
                    <a:gd name="T27" fmla="*/ 143 h 159"/>
                    <a:gd name="T28" fmla="*/ 35 w 156"/>
                    <a:gd name="T29" fmla="*/ 159 h 159"/>
                    <a:gd name="T30" fmla="*/ 87 w 156"/>
                    <a:gd name="T31" fmla="*/ 111 h 159"/>
                    <a:gd name="T32" fmla="*/ 121 w 156"/>
                    <a:gd name="T33" fmla="*/ 95 h 159"/>
                    <a:gd name="T34" fmla="*/ 139 w 156"/>
                    <a:gd name="T35" fmla="*/ 78 h 159"/>
                    <a:gd name="T36" fmla="*/ 156 w 156"/>
                    <a:gd name="T37" fmla="*/ 48 h 159"/>
                    <a:gd name="T38" fmla="*/ 139 w 156"/>
                    <a:gd name="T39" fmla="*/ 30 h 159"/>
                    <a:gd name="T40" fmla="*/ 156 w 156"/>
                    <a:gd name="T41" fmla="*/ 30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159"/>
                    <a:gd name="T65" fmla="*/ 156 w 156"/>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159">
                      <a:moveTo>
                        <a:pt x="156" y="30"/>
                      </a:moveTo>
                      <a:lnTo>
                        <a:pt x="156" y="30"/>
                      </a:lnTo>
                      <a:lnTo>
                        <a:pt x="139" y="15"/>
                      </a:lnTo>
                      <a:lnTo>
                        <a:pt x="104" y="30"/>
                      </a:lnTo>
                      <a:lnTo>
                        <a:pt x="52" y="0"/>
                      </a:lnTo>
                      <a:lnTo>
                        <a:pt x="18" y="15"/>
                      </a:lnTo>
                      <a:lnTo>
                        <a:pt x="18" y="30"/>
                      </a:lnTo>
                      <a:lnTo>
                        <a:pt x="0" y="48"/>
                      </a:lnTo>
                      <a:lnTo>
                        <a:pt x="0" y="78"/>
                      </a:lnTo>
                      <a:lnTo>
                        <a:pt x="18" y="111"/>
                      </a:lnTo>
                      <a:lnTo>
                        <a:pt x="18" y="95"/>
                      </a:lnTo>
                      <a:lnTo>
                        <a:pt x="35" y="95"/>
                      </a:lnTo>
                      <a:lnTo>
                        <a:pt x="18" y="111"/>
                      </a:lnTo>
                      <a:lnTo>
                        <a:pt x="0" y="143"/>
                      </a:lnTo>
                      <a:lnTo>
                        <a:pt x="35" y="159"/>
                      </a:lnTo>
                      <a:lnTo>
                        <a:pt x="87" y="111"/>
                      </a:lnTo>
                      <a:lnTo>
                        <a:pt x="121" y="95"/>
                      </a:lnTo>
                      <a:lnTo>
                        <a:pt x="139" y="78"/>
                      </a:lnTo>
                      <a:lnTo>
                        <a:pt x="156" y="48"/>
                      </a:lnTo>
                      <a:lnTo>
                        <a:pt x="139" y="30"/>
                      </a:lnTo>
                      <a:lnTo>
                        <a:pt x="156" y="3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5" name="Freeform 411">
                  <a:extLst>
                    <a:ext uri="{FF2B5EF4-FFF2-40B4-BE49-F238E27FC236}">
                      <a16:creationId xmlns:a16="http://schemas.microsoft.com/office/drawing/2014/main" id="{B4B33C33-1816-B949-A74D-5B9BE672E50A}"/>
                    </a:ext>
                  </a:extLst>
                </p:cNvPr>
                <p:cNvSpPr>
                  <a:spLocks/>
                </p:cNvSpPr>
                <p:nvPr/>
              </p:nvSpPr>
              <p:spPr bwMode="gray">
                <a:xfrm>
                  <a:off x="1458" y="2787"/>
                  <a:ext cx="193" cy="256"/>
                </a:xfrm>
                <a:custGeom>
                  <a:avLst/>
                  <a:gdLst>
                    <a:gd name="T0" fmla="*/ 332 w 350"/>
                    <a:gd name="T1" fmla="*/ 273 h 465"/>
                    <a:gd name="T2" fmla="*/ 332 w 350"/>
                    <a:gd name="T3" fmla="*/ 273 h 465"/>
                    <a:gd name="T4" fmla="*/ 296 w 350"/>
                    <a:gd name="T5" fmla="*/ 273 h 465"/>
                    <a:gd name="T6" fmla="*/ 296 w 350"/>
                    <a:gd name="T7" fmla="*/ 240 h 465"/>
                    <a:gd name="T8" fmla="*/ 261 w 350"/>
                    <a:gd name="T9" fmla="*/ 257 h 465"/>
                    <a:gd name="T10" fmla="*/ 227 w 350"/>
                    <a:gd name="T11" fmla="*/ 240 h 465"/>
                    <a:gd name="T12" fmla="*/ 210 w 350"/>
                    <a:gd name="T13" fmla="*/ 192 h 465"/>
                    <a:gd name="T14" fmla="*/ 244 w 350"/>
                    <a:gd name="T15" fmla="*/ 129 h 465"/>
                    <a:gd name="T16" fmla="*/ 313 w 350"/>
                    <a:gd name="T17" fmla="*/ 96 h 465"/>
                    <a:gd name="T18" fmla="*/ 296 w 350"/>
                    <a:gd name="T19" fmla="*/ 81 h 465"/>
                    <a:gd name="T20" fmla="*/ 313 w 350"/>
                    <a:gd name="T21" fmla="*/ 81 h 465"/>
                    <a:gd name="T22" fmla="*/ 313 w 350"/>
                    <a:gd name="T23" fmla="*/ 65 h 465"/>
                    <a:gd name="T24" fmla="*/ 296 w 350"/>
                    <a:gd name="T25" fmla="*/ 48 h 465"/>
                    <a:gd name="T26" fmla="*/ 227 w 350"/>
                    <a:gd name="T27" fmla="*/ 65 h 465"/>
                    <a:gd name="T28" fmla="*/ 210 w 350"/>
                    <a:gd name="T29" fmla="*/ 33 h 465"/>
                    <a:gd name="T30" fmla="*/ 175 w 350"/>
                    <a:gd name="T31" fmla="*/ 0 h 465"/>
                    <a:gd name="T32" fmla="*/ 158 w 350"/>
                    <a:gd name="T33" fmla="*/ 0 h 465"/>
                    <a:gd name="T34" fmla="*/ 175 w 350"/>
                    <a:gd name="T35" fmla="*/ 18 h 465"/>
                    <a:gd name="T36" fmla="*/ 158 w 350"/>
                    <a:gd name="T37" fmla="*/ 48 h 465"/>
                    <a:gd name="T38" fmla="*/ 140 w 350"/>
                    <a:gd name="T39" fmla="*/ 65 h 465"/>
                    <a:gd name="T40" fmla="*/ 106 w 350"/>
                    <a:gd name="T41" fmla="*/ 81 h 465"/>
                    <a:gd name="T42" fmla="*/ 54 w 350"/>
                    <a:gd name="T43" fmla="*/ 129 h 465"/>
                    <a:gd name="T44" fmla="*/ 19 w 350"/>
                    <a:gd name="T45" fmla="*/ 113 h 465"/>
                    <a:gd name="T46" fmla="*/ 37 w 350"/>
                    <a:gd name="T47" fmla="*/ 81 h 465"/>
                    <a:gd name="T48" fmla="*/ 0 w 350"/>
                    <a:gd name="T49" fmla="*/ 113 h 465"/>
                    <a:gd name="T50" fmla="*/ 19 w 350"/>
                    <a:gd name="T51" fmla="*/ 144 h 465"/>
                    <a:gd name="T52" fmla="*/ 0 w 350"/>
                    <a:gd name="T53" fmla="*/ 144 h 465"/>
                    <a:gd name="T54" fmla="*/ 37 w 350"/>
                    <a:gd name="T55" fmla="*/ 177 h 465"/>
                    <a:gd name="T56" fmla="*/ 71 w 350"/>
                    <a:gd name="T57" fmla="*/ 209 h 465"/>
                    <a:gd name="T58" fmla="*/ 158 w 350"/>
                    <a:gd name="T59" fmla="*/ 369 h 465"/>
                    <a:gd name="T60" fmla="*/ 296 w 350"/>
                    <a:gd name="T61" fmla="*/ 465 h 465"/>
                    <a:gd name="T62" fmla="*/ 332 w 350"/>
                    <a:gd name="T63" fmla="*/ 449 h 465"/>
                    <a:gd name="T64" fmla="*/ 350 w 350"/>
                    <a:gd name="T65" fmla="*/ 417 h 465"/>
                    <a:gd name="T66" fmla="*/ 332 w 350"/>
                    <a:gd name="T67" fmla="*/ 401 h 465"/>
                    <a:gd name="T68" fmla="*/ 350 w 350"/>
                    <a:gd name="T69" fmla="*/ 305 h 465"/>
                    <a:gd name="T70" fmla="*/ 332 w 350"/>
                    <a:gd name="T71" fmla="*/ 273 h 4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465"/>
                    <a:gd name="T110" fmla="*/ 350 w 350"/>
                    <a:gd name="T111" fmla="*/ 465 h 4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465">
                      <a:moveTo>
                        <a:pt x="332" y="273"/>
                      </a:moveTo>
                      <a:lnTo>
                        <a:pt x="332" y="273"/>
                      </a:lnTo>
                      <a:lnTo>
                        <a:pt x="296" y="273"/>
                      </a:lnTo>
                      <a:lnTo>
                        <a:pt x="296" y="240"/>
                      </a:lnTo>
                      <a:lnTo>
                        <a:pt x="261" y="257"/>
                      </a:lnTo>
                      <a:lnTo>
                        <a:pt x="227" y="240"/>
                      </a:lnTo>
                      <a:lnTo>
                        <a:pt x="210" y="192"/>
                      </a:lnTo>
                      <a:lnTo>
                        <a:pt x="244" y="129"/>
                      </a:lnTo>
                      <a:lnTo>
                        <a:pt x="313" y="96"/>
                      </a:lnTo>
                      <a:lnTo>
                        <a:pt x="296" y="81"/>
                      </a:lnTo>
                      <a:lnTo>
                        <a:pt x="313" y="81"/>
                      </a:lnTo>
                      <a:lnTo>
                        <a:pt x="313" y="65"/>
                      </a:lnTo>
                      <a:lnTo>
                        <a:pt x="296" y="48"/>
                      </a:lnTo>
                      <a:lnTo>
                        <a:pt x="227" y="65"/>
                      </a:lnTo>
                      <a:lnTo>
                        <a:pt x="210" y="33"/>
                      </a:lnTo>
                      <a:lnTo>
                        <a:pt x="175" y="0"/>
                      </a:lnTo>
                      <a:lnTo>
                        <a:pt x="158" y="0"/>
                      </a:lnTo>
                      <a:lnTo>
                        <a:pt x="175" y="18"/>
                      </a:lnTo>
                      <a:lnTo>
                        <a:pt x="158" y="48"/>
                      </a:lnTo>
                      <a:lnTo>
                        <a:pt x="140" y="65"/>
                      </a:lnTo>
                      <a:lnTo>
                        <a:pt x="106" y="81"/>
                      </a:lnTo>
                      <a:lnTo>
                        <a:pt x="54" y="129"/>
                      </a:lnTo>
                      <a:lnTo>
                        <a:pt x="19" y="113"/>
                      </a:lnTo>
                      <a:lnTo>
                        <a:pt x="37" y="81"/>
                      </a:lnTo>
                      <a:lnTo>
                        <a:pt x="0" y="113"/>
                      </a:lnTo>
                      <a:lnTo>
                        <a:pt x="19" y="144"/>
                      </a:lnTo>
                      <a:lnTo>
                        <a:pt x="0" y="144"/>
                      </a:lnTo>
                      <a:lnTo>
                        <a:pt x="37" y="177"/>
                      </a:lnTo>
                      <a:lnTo>
                        <a:pt x="71" y="209"/>
                      </a:lnTo>
                      <a:lnTo>
                        <a:pt x="158" y="369"/>
                      </a:lnTo>
                      <a:lnTo>
                        <a:pt x="296" y="465"/>
                      </a:lnTo>
                      <a:lnTo>
                        <a:pt x="332" y="449"/>
                      </a:lnTo>
                      <a:lnTo>
                        <a:pt x="350" y="417"/>
                      </a:lnTo>
                      <a:lnTo>
                        <a:pt x="332" y="401"/>
                      </a:lnTo>
                      <a:lnTo>
                        <a:pt x="350" y="305"/>
                      </a:lnTo>
                      <a:lnTo>
                        <a:pt x="332" y="27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6" name="Freeform 412">
                  <a:extLst>
                    <a:ext uri="{FF2B5EF4-FFF2-40B4-BE49-F238E27FC236}">
                      <a16:creationId xmlns:a16="http://schemas.microsoft.com/office/drawing/2014/main" id="{9A7B67E9-5089-8C4E-9647-138A314E24E0}"/>
                    </a:ext>
                  </a:extLst>
                </p:cNvPr>
                <p:cNvSpPr>
                  <a:spLocks/>
                </p:cNvSpPr>
                <p:nvPr/>
              </p:nvSpPr>
              <p:spPr bwMode="gray">
                <a:xfrm>
                  <a:off x="1639" y="2919"/>
                  <a:ext cx="173" cy="194"/>
                </a:xfrm>
                <a:custGeom>
                  <a:avLst/>
                  <a:gdLst>
                    <a:gd name="T0" fmla="*/ 313 w 313"/>
                    <a:gd name="T1" fmla="*/ 273 h 353"/>
                    <a:gd name="T2" fmla="*/ 313 w 313"/>
                    <a:gd name="T3" fmla="*/ 273 h 353"/>
                    <a:gd name="T4" fmla="*/ 313 w 313"/>
                    <a:gd name="T5" fmla="*/ 225 h 353"/>
                    <a:gd name="T6" fmla="*/ 296 w 313"/>
                    <a:gd name="T7" fmla="*/ 192 h 353"/>
                    <a:gd name="T8" fmla="*/ 296 w 313"/>
                    <a:gd name="T9" fmla="*/ 177 h 353"/>
                    <a:gd name="T10" fmla="*/ 262 w 313"/>
                    <a:gd name="T11" fmla="*/ 177 h 353"/>
                    <a:gd name="T12" fmla="*/ 244 w 313"/>
                    <a:gd name="T13" fmla="*/ 144 h 353"/>
                    <a:gd name="T14" fmla="*/ 244 w 313"/>
                    <a:gd name="T15" fmla="*/ 129 h 353"/>
                    <a:gd name="T16" fmla="*/ 227 w 313"/>
                    <a:gd name="T17" fmla="*/ 96 h 353"/>
                    <a:gd name="T18" fmla="*/ 121 w 313"/>
                    <a:gd name="T19" fmla="*/ 65 h 353"/>
                    <a:gd name="T20" fmla="*/ 104 w 313"/>
                    <a:gd name="T21" fmla="*/ 48 h 353"/>
                    <a:gd name="T22" fmla="*/ 104 w 313"/>
                    <a:gd name="T23" fmla="*/ 0 h 353"/>
                    <a:gd name="T24" fmla="*/ 70 w 313"/>
                    <a:gd name="T25" fmla="*/ 0 h 353"/>
                    <a:gd name="T26" fmla="*/ 35 w 313"/>
                    <a:gd name="T27" fmla="*/ 33 h 353"/>
                    <a:gd name="T28" fmla="*/ 0 w 313"/>
                    <a:gd name="T29" fmla="*/ 33 h 353"/>
                    <a:gd name="T30" fmla="*/ 18 w 313"/>
                    <a:gd name="T31" fmla="*/ 65 h 353"/>
                    <a:gd name="T32" fmla="*/ 0 w 313"/>
                    <a:gd name="T33" fmla="*/ 161 h 353"/>
                    <a:gd name="T34" fmla="*/ 18 w 313"/>
                    <a:gd name="T35" fmla="*/ 177 h 353"/>
                    <a:gd name="T36" fmla="*/ 0 w 313"/>
                    <a:gd name="T37" fmla="*/ 209 h 353"/>
                    <a:gd name="T38" fmla="*/ 18 w 313"/>
                    <a:gd name="T39" fmla="*/ 257 h 353"/>
                    <a:gd name="T40" fmla="*/ 18 w 313"/>
                    <a:gd name="T41" fmla="*/ 273 h 353"/>
                    <a:gd name="T42" fmla="*/ 35 w 313"/>
                    <a:gd name="T43" fmla="*/ 353 h 353"/>
                    <a:gd name="T44" fmla="*/ 52 w 313"/>
                    <a:gd name="T45" fmla="*/ 353 h 353"/>
                    <a:gd name="T46" fmla="*/ 87 w 313"/>
                    <a:gd name="T47" fmla="*/ 321 h 353"/>
                    <a:gd name="T48" fmla="*/ 141 w 313"/>
                    <a:gd name="T49" fmla="*/ 336 h 353"/>
                    <a:gd name="T50" fmla="*/ 158 w 313"/>
                    <a:gd name="T51" fmla="*/ 321 h 353"/>
                    <a:gd name="T52" fmla="*/ 192 w 313"/>
                    <a:gd name="T53" fmla="*/ 336 h 353"/>
                    <a:gd name="T54" fmla="*/ 210 w 313"/>
                    <a:gd name="T55" fmla="*/ 257 h 353"/>
                    <a:gd name="T56" fmla="*/ 279 w 313"/>
                    <a:gd name="T57" fmla="*/ 257 h 353"/>
                    <a:gd name="T58" fmla="*/ 313 w 313"/>
                    <a:gd name="T59" fmla="*/ 273 h 3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3"/>
                    <a:gd name="T91" fmla="*/ 0 h 353"/>
                    <a:gd name="T92" fmla="*/ 313 w 313"/>
                    <a:gd name="T93" fmla="*/ 353 h 3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3" h="353">
                      <a:moveTo>
                        <a:pt x="313" y="273"/>
                      </a:moveTo>
                      <a:lnTo>
                        <a:pt x="313" y="273"/>
                      </a:lnTo>
                      <a:lnTo>
                        <a:pt x="313" y="225"/>
                      </a:lnTo>
                      <a:lnTo>
                        <a:pt x="296" y="192"/>
                      </a:lnTo>
                      <a:lnTo>
                        <a:pt x="296" y="177"/>
                      </a:lnTo>
                      <a:lnTo>
                        <a:pt x="262" y="177"/>
                      </a:lnTo>
                      <a:lnTo>
                        <a:pt x="244" y="144"/>
                      </a:lnTo>
                      <a:lnTo>
                        <a:pt x="244" y="129"/>
                      </a:lnTo>
                      <a:lnTo>
                        <a:pt x="227" y="96"/>
                      </a:lnTo>
                      <a:lnTo>
                        <a:pt x="121" y="65"/>
                      </a:lnTo>
                      <a:lnTo>
                        <a:pt x="104" y="48"/>
                      </a:lnTo>
                      <a:lnTo>
                        <a:pt x="104" y="0"/>
                      </a:lnTo>
                      <a:lnTo>
                        <a:pt x="70" y="0"/>
                      </a:lnTo>
                      <a:lnTo>
                        <a:pt x="35" y="33"/>
                      </a:lnTo>
                      <a:lnTo>
                        <a:pt x="0" y="33"/>
                      </a:lnTo>
                      <a:lnTo>
                        <a:pt x="18" y="65"/>
                      </a:lnTo>
                      <a:lnTo>
                        <a:pt x="0" y="161"/>
                      </a:lnTo>
                      <a:lnTo>
                        <a:pt x="18" y="177"/>
                      </a:lnTo>
                      <a:lnTo>
                        <a:pt x="0" y="209"/>
                      </a:lnTo>
                      <a:lnTo>
                        <a:pt x="18" y="257"/>
                      </a:lnTo>
                      <a:lnTo>
                        <a:pt x="18" y="273"/>
                      </a:lnTo>
                      <a:lnTo>
                        <a:pt x="35" y="353"/>
                      </a:lnTo>
                      <a:lnTo>
                        <a:pt x="52" y="353"/>
                      </a:lnTo>
                      <a:lnTo>
                        <a:pt x="87" y="321"/>
                      </a:lnTo>
                      <a:lnTo>
                        <a:pt x="141" y="336"/>
                      </a:lnTo>
                      <a:lnTo>
                        <a:pt x="158" y="321"/>
                      </a:lnTo>
                      <a:lnTo>
                        <a:pt x="192" y="336"/>
                      </a:lnTo>
                      <a:lnTo>
                        <a:pt x="210" y="257"/>
                      </a:lnTo>
                      <a:lnTo>
                        <a:pt x="279" y="257"/>
                      </a:lnTo>
                      <a:lnTo>
                        <a:pt x="313" y="27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7" name="Freeform 413">
                  <a:extLst>
                    <a:ext uri="{FF2B5EF4-FFF2-40B4-BE49-F238E27FC236}">
                      <a16:creationId xmlns:a16="http://schemas.microsoft.com/office/drawing/2014/main" id="{45A73B41-EF61-7F4B-AC15-5B9E68887622}"/>
                    </a:ext>
                  </a:extLst>
                </p:cNvPr>
                <p:cNvSpPr>
                  <a:spLocks/>
                </p:cNvSpPr>
                <p:nvPr/>
              </p:nvSpPr>
              <p:spPr bwMode="gray">
                <a:xfrm>
                  <a:off x="1744" y="3061"/>
                  <a:ext cx="126" cy="121"/>
                </a:xfrm>
                <a:custGeom>
                  <a:avLst/>
                  <a:gdLst>
                    <a:gd name="T0" fmla="*/ 209 w 226"/>
                    <a:gd name="T1" fmla="*/ 160 h 223"/>
                    <a:gd name="T2" fmla="*/ 209 w 226"/>
                    <a:gd name="T3" fmla="*/ 160 h 223"/>
                    <a:gd name="T4" fmla="*/ 226 w 226"/>
                    <a:gd name="T5" fmla="*/ 127 h 223"/>
                    <a:gd name="T6" fmla="*/ 191 w 226"/>
                    <a:gd name="T7" fmla="*/ 112 h 223"/>
                    <a:gd name="T8" fmla="*/ 191 w 226"/>
                    <a:gd name="T9" fmla="*/ 79 h 223"/>
                    <a:gd name="T10" fmla="*/ 174 w 226"/>
                    <a:gd name="T11" fmla="*/ 79 h 223"/>
                    <a:gd name="T12" fmla="*/ 122 w 226"/>
                    <a:gd name="T13" fmla="*/ 64 h 223"/>
                    <a:gd name="T14" fmla="*/ 122 w 226"/>
                    <a:gd name="T15" fmla="*/ 16 h 223"/>
                    <a:gd name="T16" fmla="*/ 88 w 226"/>
                    <a:gd name="T17" fmla="*/ 0 h 223"/>
                    <a:gd name="T18" fmla="*/ 17 w 226"/>
                    <a:gd name="T19" fmla="*/ 0 h 223"/>
                    <a:gd name="T20" fmla="*/ 0 w 226"/>
                    <a:gd name="T21" fmla="*/ 79 h 223"/>
                    <a:gd name="T22" fmla="*/ 34 w 226"/>
                    <a:gd name="T23" fmla="*/ 127 h 223"/>
                    <a:gd name="T24" fmla="*/ 88 w 226"/>
                    <a:gd name="T25" fmla="*/ 127 h 223"/>
                    <a:gd name="T26" fmla="*/ 122 w 226"/>
                    <a:gd name="T27" fmla="*/ 160 h 223"/>
                    <a:gd name="T28" fmla="*/ 122 w 226"/>
                    <a:gd name="T29" fmla="*/ 175 h 223"/>
                    <a:gd name="T30" fmla="*/ 105 w 226"/>
                    <a:gd name="T31" fmla="*/ 207 h 223"/>
                    <a:gd name="T32" fmla="*/ 157 w 226"/>
                    <a:gd name="T33" fmla="*/ 223 h 223"/>
                    <a:gd name="T34" fmla="*/ 174 w 226"/>
                    <a:gd name="T35" fmla="*/ 207 h 223"/>
                    <a:gd name="T36" fmla="*/ 209 w 226"/>
                    <a:gd name="T37" fmla="*/ 192 h 223"/>
                    <a:gd name="T38" fmla="*/ 209 w 226"/>
                    <a:gd name="T39" fmla="*/ 16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
                    <a:gd name="T61" fmla="*/ 0 h 223"/>
                    <a:gd name="T62" fmla="*/ 226 w 226"/>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 h="223">
                      <a:moveTo>
                        <a:pt x="209" y="160"/>
                      </a:moveTo>
                      <a:lnTo>
                        <a:pt x="209" y="160"/>
                      </a:lnTo>
                      <a:lnTo>
                        <a:pt x="226" y="127"/>
                      </a:lnTo>
                      <a:lnTo>
                        <a:pt x="191" y="112"/>
                      </a:lnTo>
                      <a:lnTo>
                        <a:pt x="191" y="79"/>
                      </a:lnTo>
                      <a:lnTo>
                        <a:pt x="174" y="79"/>
                      </a:lnTo>
                      <a:lnTo>
                        <a:pt x="122" y="64"/>
                      </a:lnTo>
                      <a:lnTo>
                        <a:pt x="122" y="16"/>
                      </a:lnTo>
                      <a:lnTo>
                        <a:pt x="88" y="0"/>
                      </a:lnTo>
                      <a:lnTo>
                        <a:pt x="17" y="0"/>
                      </a:lnTo>
                      <a:lnTo>
                        <a:pt x="0" y="79"/>
                      </a:lnTo>
                      <a:lnTo>
                        <a:pt x="34" y="127"/>
                      </a:lnTo>
                      <a:lnTo>
                        <a:pt x="88" y="127"/>
                      </a:lnTo>
                      <a:lnTo>
                        <a:pt x="122" y="160"/>
                      </a:lnTo>
                      <a:lnTo>
                        <a:pt x="122" y="175"/>
                      </a:lnTo>
                      <a:lnTo>
                        <a:pt x="105" y="207"/>
                      </a:lnTo>
                      <a:lnTo>
                        <a:pt x="157" y="223"/>
                      </a:lnTo>
                      <a:lnTo>
                        <a:pt x="174" y="207"/>
                      </a:lnTo>
                      <a:lnTo>
                        <a:pt x="209" y="192"/>
                      </a:lnTo>
                      <a:lnTo>
                        <a:pt x="209" y="16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8" name="Freeform 414">
                  <a:extLst>
                    <a:ext uri="{FF2B5EF4-FFF2-40B4-BE49-F238E27FC236}">
                      <a16:creationId xmlns:a16="http://schemas.microsoft.com/office/drawing/2014/main" id="{8E91E2A6-8B2B-F346-8B58-4C1EAAEB655D}"/>
                    </a:ext>
                  </a:extLst>
                </p:cNvPr>
                <p:cNvSpPr>
                  <a:spLocks/>
                </p:cNvSpPr>
                <p:nvPr/>
              </p:nvSpPr>
              <p:spPr bwMode="gray">
                <a:xfrm>
                  <a:off x="1583" y="3096"/>
                  <a:ext cx="295" cy="545"/>
                </a:xfrm>
                <a:custGeom>
                  <a:avLst/>
                  <a:gdLst>
                    <a:gd name="T0" fmla="*/ 399 w 537"/>
                    <a:gd name="T1" fmla="*/ 351 h 992"/>
                    <a:gd name="T2" fmla="*/ 503 w 537"/>
                    <a:gd name="T3" fmla="*/ 159 h 992"/>
                    <a:gd name="T4" fmla="*/ 520 w 537"/>
                    <a:gd name="T5" fmla="*/ 96 h 992"/>
                    <a:gd name="T6" fmla="*/ 503 w 537"/>
                    <a:gd name="T7" fmla="*/ 128 h 992"/>
                    <a:gd name="T8" fmla="*/ 451 w 537"/>
                    <a:gd name="T9" fmla="*/ 159 h 992"/>
                    <a:gd name="T10" fmla="*/ 416 w 537"/>
                    <a:gd name="T11" fmla="*/ 111 h 992"/>
                    <a:gd name="T12" fmla="*/ 382 w 537"/>
                    <a:gd name="T13" fmla="*/ 63 h 992"/>
                    <a:gd name="T14" fmla="*/ 295 w 537"/>
                    <a:gd name="T15" fmla="*/ 15 h 992"/>
                    <a:gd name="T16" fmla="*/ 244 w 537"/>
                    <a:gd name="T17" fmla="*/ 15 h 992"/>
                    <a:gd name="T18" fmla="*/ 155 w 537"/>
                    <a:gd name="T19" fmla="*/ 32 h 992"/>
                    <a:gd name="T20" fmla="*/ 121 w 537"/>
                    <a:gd name="T21" fmla="*/ 80 h 992"/>
                    <a:gd name="T22" fmla="*/ 103 w 537"/>
                    <a:gd name="T23" fmla="*/ 176 h 992"/>
                    <a:gd name="T24" fmla="*/ 86 w 537"/>
                    <a:gd name="T25" fmla="*/ 335 h 992"/>
                    <a:gd name="T26" fmla="*/ 69 w 537"/>
                    <a:gd name="T27" fmla="*/ 416 h 992"/>
                    <a:gd name="T28" fmla="*/ 52 w 537"/>
                    <a:gd name="T29" fmla="*/ 495 h 992"/>
                    <a:gd name="T30" fmla="*/ 34 w 537"/>
                    <a:gd name="T31" fmla="*/ 591 h 992"/>
                    <a:gd name="T32" fmla="*/ 34 w 537"/>
                    <a:gd name="T33" fmla="*/ 687 h 992"/>
                    <a:gd name="T34" fmla="*/ 52 w 537"/>
                    <a:gd name="T35" fmla="*/ 704 h 992"/>
                    <a:gd name="T36" fmla="*/ 52 w 537"/>
                    <a:gd name="T37" fmla="*/ 704 h 992"/>
                    <a:gd name="T38" fmla="*/ 17 w 537"/>
                    <a:gd name="T39" fmla="*/ 800 h 992"/>
                    <a:gd name="T40" fmla="*/ 0 w 537"/>
                    <a:gd name="T41" fmla="*/ 878 h 992"/>
                    <a:gd name="T42" fmla="*/ 0 w 537"/>
                    <a:gd name="T43" fmla="*/ 926 h 992"/>
                    <a:gd name="T44" fmla="*/ 17 w 537"/>
                    <a:gd name="T45" fmla="*/ 959 h 992"/>
                    <a:gd name="T46" fmla="*/ 86 w 537"/>
                    <a:gd name="T47" fmla="*/ 974 h 992"/>
                    <a:gd name="T48" fmla="*/ 121 w 537"/>
                    <a:gd name="T49" fmla="*/ 992 h 992"/>
                    <a:gd name="T50" fmla="*/ 121 w 537"/>
                    <a:gd name="T51" fmla="*/ 911 h 992"/>
                    <a:gd name="T52" fmla="*/ 155 w 537"/>
                    <a:gd name="T53" fmla="*/ 848 h 992"/>
                    <a:gd name="T54" fmla="*/ 209 w 537"/>
                    <a:gd name="T55" fmla="*/ 782 h 992"/>
                    <a:gd name="T56" fmla="*/ 155 w 537"/>
                    <a:gd name="T57" fmla="*/ 752 h 992"/>
                    <a:gd name="T58" fmla="*/ 174 w 537"/>
                    <a:gd name="T59" fmla="*/ 719 h 992"/>
                    <a:gd name="T60" fmla="*/ 209 w 537"/>
                    <a:gd name="T61" fmla="*/ 687 h 992"/>
                    <a:gd name="T62" fmla="*/ 226 w 537"/>
                    <a:gd name="T63" fmla="*/ 656 h 992"/>
                    <a:gd name="T64" fmla="*/ 226 w 537"/>
                    <a:gd name="T65" fmla="*/ 623 h 992"/>
                    <a:gd name="T66" fmla="*/ 261 w 537"/>
                    <a:gd name="T67" fmla="*/ 623 h 992"/>
                    <a:gd name="T68" fmla="*/ 244 w 537"/>
                    <a:gd name="T69" fmla="*/ 608 h 992"/>
                    <a:gd name="T70" fmla="*/ 226 w 537"/>
                    <a:gd name="T71" fmla="*/ 560 h 992"/>
                    <a:gd name="T72" fmla="*/ 295 w 537"/>
                    <a:gd name="T73" fmla="*/ 560 h 992"/>
                    <a:gd name="T74" fmla="*/ 295 w 537"/>
                    <a:gd name="T75" fmla="*/ 495 h 992"/>
                    <a:gd name="T76" fmla="*/ 347 w 537"/>
                    <a:gd name="T77" fmla="*/ 495 h 992"/>
                    <a:gd name="T78" fmla="*/ 451 w 537"/>
                    <a:gd name="T79" fmla="*/ 431 h 992"/>
                    <a:gd name="T80" fmla="*/ 434 w 537"/>
                    <a:gd name="T81" fmla="*/ 399 h 992"/>
                    <a:gd name="T82" fmla="*/ 399 w 537"/>
                    <a:gd name="T83" fmla="*/ 368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7"/>
                    <a:gd name="T127" fmla="*/ 0 h 992"/>
                    <a:gd name="T128" fmla="*/ 537 w 537"/>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7" h="992">
                      <a:moveTo>
                        <a:pt x="399" y="351"/>
                      </a:moveTo>
                      <a:lnTo>
                        <a:pt x="399" y="351"/>
                      </a:lnTo>
                      <a:lnTo>
                        <a:pt x="434" y="239"/>
                      </a:lnTo>
                      <a:lnTo>
                        <a:pt x="503" y="159"/>
                      </a:lnTo>
                      <a:lnTo>
                        <a:pt x="537" y="143"/>
                      </a:lnTo>
                      <a:lnTo>
                        <a:pt x="520" y="96"/>
                      </a:lnTo>
                      <a:lnTo>
                        <a:pt x="503" y="96"/>
                      </a:lnTo>
                      <a:lnTo>
                        <a:pt x="503" y="128"/>
                      </a:lnTo>
                      <a:lnTo>
                        <a:pt x="468" y="143"/>
                      </a:lnTo>
                      <a:lnTo>
                        <a:pt x="451" y="159"/>
                      </a:lnTo>
                      <a:lnTo>
                        <a:pt x="399" y="143"/>
                      </a:lnTo>
                      <a:lnTo>
                        <a:pt x="416" y="111"/>
                      </a:lnTo>
                      <a:lnTo>
                        <a:pt x="416" y="96"/>
                      </a:lnTo>
                      <a:lnTo>
                        <a:pt x="382" y="63"/>
                      </a:lnTo>
                      <a:lnTo>
                        <a:pt x="330" y="63"/>
                      </a:lnTo>
                      <a:lnTo>
                        <a:pt x="295" y="15"/>
                      </a:lnTo>
                      <a:lnTo>
                        <a:pt x="261" y="0"/>
                      </a:lnTo>
                      <a:lnTo>
                        <a:pt x="244" y="15"/>
                      </a:lnTo>
                      <a:lnTo>
                        <a:pt x="192" y="0"/>
                      </a:lnTo>
                      <a:lnTo>
                        <a:pt x="155" y="32"/>
                      </a:lnTo>
                      <a:lnTo>
                        <a:pt x="155" y="63"/>
                      </a:lnTo>
                      <a:lnTo>
                        <a:pt x="121" y="80"/>
                      </a:lnTo>
                      <a:lnTo>
                        <a:pt x="138" y="128"/>
                      </a:lnTo>
                      <a:lnTo>
                        <a:pt x="103" y="176"/>
                      </a:lnTo>
                      <a:lnTo>
                        <a:pt x="69" y="272"/>
                      </a:lnTo>
                      <a:lnTo>
                        <a:pt x="86" y="335"/>
                      </a:lnTo>
                      <a:lnTo>
                        <a:pt x="69" y="383"/>
                      </a:lnTo>
                      <a:lnTo>
                        <a:pt x="69" y="416"/>
                      </a:lnTo>
                      <a:lnTo>
                        <a:pt x="52" y="431"/>
                      </a:lnTo>
                      <a:lnTo>
                        <a:pt x="52" y="495"/>
                      </a:lnTo>
                      <a:lnTo>
                        <a:pt x="34" y="527"/>
                      </a:lnTo>
                      <a:lnTo>
                        <a:pt x="34" y="591"/>
                      </a:lnTo>
                      <a:lnTo>
                        <a:pt x="34" y="623"/>
                      </a:lnTo>
                      <a:lnTo>
                        <a:pt x="34" y="687"/>
                      </a:lnTo>
                      <a:lnTo>
                        <a:pt x="52" y="687"/>
                      </a:lnTo>
                      <a:lnTo>
                        <a:pt x="52" y="704"/>
                      </a:lnTo>
                      <a:lnTo>
                        <a:pt x="34" y="704"/>
                      </a:lnTo>
                      <a:lnTo>
                        <a:pt x="52" y="704"/>
                      </a:lnTo>
                      <a:lnTo>
                        <a:pt x="34" y="767"/>
                      </a:lnTo>
                      <a:lnTo>
                        <a:pt x="17" y="800"/>
                      </a:lnTo>
                      <a:lnTo>
                        <a:pt x="17" y="830"/>
                      </a:lnTo>
                      <a:lnTo>
                        <a:pt x="0" y="878"/>
                      </a:lnTo>
                      <a:lnTo>
                        <a:pt x="0" y="911"/>
                      </a:lnTo>
                      <a:lnTo>
                        <a:pt x="0" y="926"/>
                      </a:lnTo>
                      <a:lnTo>
                        <a:pt x="17" y="911"/>
                      </a:lnTo>
                      <a:lnTo>
                        <a:pt x="17" y="959"/>
                      </a:lnTo>
                      <a:lnTo>
                        <a:pt x="34" y="974"/>
                      </a:lnTo>
                      <a:lnTo>
                        <a:pt x="86" y="974"/>
                      </a:lnTo>
                      <a:lnTo>
                        <a:pt x="121" y="974"/>
                      </a:lnTo>
                      <a:lnTo>
                        <a:pt x="121" y="992"/>
                      </a:lnTo>
                      <a:lnTo>
                        <a:pt x="103" y="926"/>
                      </a:lnTo>
                      <a:lnTo>
                        <a:pt x="121" y="911"/>
                      </a:lnTo>
                      <a:lnTo>
                        <a:pt x="138" y="896"/>
                      </a:lnTo>
                      <a:lnTo>
                        <a:pt x="155" y="848"/>
                      </a:lnTo>
                      <a:lnTo>
                        <a:pt x="209" y="815"/>
                      </a:lnTo>
                      <a:lnTo>
                        <a:pt x="209" y="782"/>
                      </a:lnTo>
                      <a:lnTo>
                        <a:pt x="192" y="782"/>
                      </a:lnTo>
                      <a:lnTo>
                        <a:pt x="155" y="752"/>
                      </a:lnTo>
                      <a:lnTo>
                        <a:pt x="155" y="734"/>
                      </a:lnTo>
                      <a:lnTo>
                        <a:pt x="174" y="719"/>
                      </a:lnTo>
                      <a:lnTo>
                        <a:pt x="209" y="704"/>
                      </a:lnTo>
                      <a:lnTo>
                        <a:pt x="209" y="687"/>
                      </a:lnTo>
                      <a:lnTo>
                        <a:pt x="226" y="687"/>
                      </a:lnTo>
                      <a:lnTo>
                        <a:pt x="226" y="656"/>
                      </a:lnTo>
                      <a:lnTo>
                        <a:pt x="244" y="639"/>
                      </a:lnTo>
                      <a:lnTo>
                        <a:pt x="226" y="623"/>
                      </a:lnTo>
                      <a:lnTo>
                        <a:pt x="244" y="623"/>
                      </a:lnTo>
                      <a:lnTo>
                        <a:pt x="261" y="623"/>
                      </a:lnTo>
                      <a:lnTo>
                        <a:pt x="261" y="608"/>
                      </a:lnTo>
                      <a:lnTo>
                        <a:pt x="244" y="608"/>
                      </a:lnTo>
                      <a:lnTo>
                        <a:pt x="226" y="608"/>
                      </a:lnTo>
                      <a:lnTo>
                        <a:pt x="226" y="560"/>
                      </a:lnTo>
                      <a:lnTo>
                        <a:pt x="261" y="575"/>
                      </a:lnTo>
                      <a:lnTo>
                        <a:pt x="295" y="560"/>
                      </a:lnTo>
                      <a:lnTo>
                        <a:pt x="313" y="512"/>
                      </a:lnTo>
                      <a:lnTo>
                        <a:pt x="295" y="495"/>
                      </a:lnTo>
                      <a:lnTo>
                        <a:pt x="313" y="495"/>
                      </a:lnTo>
                      <a:lnTo>
                        <a:pt x="347" y="495"/>
                      </a:lnTo>
                      <a:lnTo>
                        <a:pt x="434" y="479"/>
                      </a:lnTo>
                      <a:lnTo>
                        <a:pt x="451" y="431"/>
                      </a:lnTo>
                      <a:lnTo>
                        <a:pt x="451" y="416"/>
                      </a:lnTo>
                      <a:lnTo>
                        <a:pt x="434" y="399"/>
                      </a:lnTo>
                      <a:lnTo>
                        <a:pt x="434" y="383"/>
                      </a:lnTo>
                      <a:lnTo>
                        <a:pt x="399" y="368"/>
                      </a:lnTo>
                      <a:lnTo>
                        <a:pt x="399" y="35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9" name="Freeform 415">
                  <a:extLst>
                    <a:ext uri="{FF2B5EF4-FFF2-40B4-BE49-F238E27FC236}">
                      <a16:creationId xmlns:a16="http://schemas.microsoft.com/office/drawing/2014/main" id="{DB91CB18-F58E-3644-8ACC-F56C0594403F}"/>
                    </a:ext>
                  </a:extLst>
                </p:cNvPr>
                <p:cNvSpPr>
                  <a:spLocks/>
                </p:cNvSpPr>
                <p:nvPr/>
              </p:nvSpPr>
              <p:spPr bwMode="gray">
                <a:xfrm>
                  <a:off x="1801" y="3228"/>
                  <a:ext cx="87" cy="70"/>
                </a:xfrm>
                <a:custGeom>
                  <a:avLst/>
                  <a:gdLst>
                    <a:gd name="T0" fmla="*/ 140 w 158"/>
                    <a:gd name="T1" fmla="*/ 96 h 129"/>
                    <a:gd name="T2" fmla="*/ 140 w 158"/>
                    <a:gd name="T3" fmla="*/ 96 h 129"/>
                    <a:gd name="T4" fmla="*/ 158 w 158"/>
                    <a:gd name="T5" fmla="*/ 64 h 129"/>
                    <a:gd name="T6" fmla="*/ 140 w 158"/>
                    <a:gd name="T7" fmla="*/ 48 h 129"/>
                    <a:gd name="T8" fmla="*/ 88 w 158"/>
                    <a:gd name="T9" fmla="*/ 16 h 129"/>
                    <a:gd name="T10" fmla="*/ 71 w 158"/>
                    <a:gd name="T11" fmla="*/ 16 h 129"/>
                    <a:gd name="T12" fmla="*/ 54 w 158"/>
                    <a:gd name="T13" fmla="*/ 0 h 129"/>
                    <a:gd name="T14" fmla="*/ 35 w 158"/>
                    <a:gd name="T15" fmla="*/ 0 h 129"/>
                    <a:gd name="T16" fmla="*/ 0 w 158"/>
                    <a:gd name="T17" fmla="*/ 112 h 129"/>
                    <a:gd name="T18" fmla="*/ 17 w 158"/>
                    <a:gd name="T19" fmla="*/ 112 h 129"/>
                    <a:gd name="T20" fmla="*/ 71 w 158"/>
                    <a:gd name="T21" fmla="*/ 129 h 129"/>
                    <a:gd name="T22" fmla="*/ 123 w 158"/>
                    <a:gd name="T23" fmla="*/ 129 h 129"/>
                    <a:gd name="T24" fmla="*/ 140 w 158"/>
                    <a:gd name="T25" fmla="*/ 96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
                    <a:gd name="T40" fmla="*/ 0 h 129"/>
                    <a:gd name="T41" fmla="*/ 158 w 158"/>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 h="129">
                      <a:moveTo>
                        <a:pt x="140" y="96"/>
                      </a:moveTo>
                      <a:lnTo>
                        <a:pt x="140" y="96"/>
                      </a:lnTo>
                      <a:lnTo>
                        <a:pt x="158" y="64"/>
                      </a:lnTo>
                      <a:lnTo>
                        <a:pt x="140" y="48"/>
                      </a:lnTo>
                      <a:lnTo>
                        <a:pt x="88" y="16"/>
                      </a:lnTo>
                      <a:lnTo>
                        <a:pt x="71" y="16"/>
                      </a:lnTo>
                      <a:lnTo>
                        <a:pt x="54" y="0"/>
                      </a:lnTo>
                      <a:lnTo>
                        <a:pt x="35" y="0"/>
                      </a:lnTo>
                      <a:lnTo>
                        <a:pt x="0" y="112"/>
                      </a:lnTo>
                      <a:lnTo>
                        <a:pt x="17" y="112"/>
                      </a:lnTo>
                      <a:lnTo>
                        <a:pt x="71" y="129"/>
                      </a:lnTo>
                      <a:lnTo>
                        <a:pt x="123" y="129"/>
                      </a:lnTo>
                      <a:lnTo>
                        <a:pt x="140" y="9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0" name="Freeform 416">
                  <a:extLst>
                    <a:ext uri="{FF2B5EF4-FFF2-40B4-BE49-F238E27FC236}">
                      <a16:creationId xmlns:a16="http://schemas.microsoft.com/office/drawing/2014/main" id="{F0E70EDA-E226-1549-A979-71602685EC4D}"/>
                    </a:ext>
                  </a:extLst>
                </p:cNvPr>
                <p:cNvSpPr>
                  <a:spLocks/>
                </p:cNvSpPr>
                <p:nvPr/>
              </p:nvSpPr>
              <p:spPr bwMode="gray">
                <a:xfrm>
                  <a:off x="1573" y="2717"/>
                  <a:ext cx="590" cy="563"/>
                </a:xfrm>
                <a:custGeom>
                  <a:avLst/>
                  <a:gdLst>
                    <a:gd name="T0" fmla="*/ 623 w 1073"/>
                    <a:gd name="T1" fmla="*/ 30 h 1022"/>
                    <a:gd name="T2" fmla="*/ 570 w 1073"/>
                    <a:gd name="T3" fmla="*/ 63 h 1022"/>
                    <a:gd name="T4" fmla="*/ 535 w 1073"/>
                    <a:gd name="T5" fmla="*/ 63 h 1022"/>
                    <a:gd name="T6" fmla="*/ 483 w 1073"/>
                    <a:gd name="T7" fmla="*/ 78 h 1022"/>
                    <a:gd name="T8" fmla="*/ 414 w 1073"/>
                    <a:gd name="T9" fmla="*/ 96 h 1022"/>
                    <a:gd name="T10" fmla="*/ 380 w 1073"/>
                    <a:gd name="T11" fmla="*/ 63 h 1022"/>
                    <a:gd name="T12" fmla="*/ 380 w 1073"/>
                    <a:gd name="T13" fmla="*/ 0 h 1022"/>
                    <a:gd name="T14" fmla="*/ 345 w 1073"/>
                    <a:gd name="T15" fmla="*/ 15 h 1022"/>
                    <a:gd name="T16" fmla="*/ 241 w 1073"/>
                    <a:gd name="T17" fmla="*/ 15 h 1022"/>
                    <a:gd name="T18" fmla="*/ 259 w 1073"/>
                    <a:gd name="T19" fmla="*/ 63 h 1022"/>
                    <a:gd name="T20" fmla="*/ 224 w 1073"/>
                    <a:gd name="T21" fmla="*/ 111 h 1022"/>
                    <a:gd name="T22" fmla="*/ 190 w 1073"/>
                    <a:gd name="T23" fmla="*/ 96 h 1022"/>
                    <a:gd name="T24" fmla="*/ 103 w 1073"/>
                    <a:gd name="T25" fmla="*/ 78 h 1022"/>
                    <a:gd name="T26" fmla="*/ 120 w 1073"/>
                    <a:gd name="T27" fmla="*/ 111 h 1022"/>
                    <a:gd name="T28" fmla="*/ 120 w 1073"/>
                    <a:gd name="T29" fmla="*/ 159 h 1022"/>
                    <a:gd name="T30" fmla="*/ 34 w 1073"/>
                    <a:gd name="T31" fmla="*/ 255 h 1022"/>
                    <a:gd name="T32" fmla="*/ 17 w 1073"/>
                    <a:gd name="T33" fmla="*/ 366 h 1022"/>
                    <a:gd name="T34" fmla="*/ 86 w 1073"/>
                    <a:gd name="T35" fmla="*/ 366 h 1022"/>
                    <a:gd name="T36" fmla="*/ 120 w 1073"/>
                    <a:gd name="T37" fmla="*/ 399 h 1022"/>
                    <a:gd name="T38" fmla="*/ 190 w 1073"/>
                    <a:gd name="T39" fmla="*/ 366 h 1022"/>
                    <a:gd name="T40" fmla="*/ 224 w 1073"/>
                    <a:gd name="T41" fmla="*/ 414 h 1022"/>
                    <a:gd name="T42" fmla="*/ 345 w 1073"/>
                    <a:gd name="T43" fmla="*/ 462 h 1022"/>
                    <a:gd name="T44" fmla="*/ 362 w 1073"/>
                    <a:gd name="T45" fmla="*/ 510 h 1022"/>
                    <a:gd name="T46" fmla="*/ 414 w 1073"/>
                    <a:gd name="T47" fmla="*/ 543 h 1022"/>
                    <a:gd name="T48" fmla="*/ 431 w 1073"/>
                    <a:gd name="T49" fmla="*/ 591 h 1022"/>
                    <a:gd name="T50" fmla="*/ 431 w 1073"/>
                    <a:gd name="T51" fmla="*/ 687 h 1022"/>
                    <a:gd name="T52" fmla="*/ 501 w 1073"/>
                    <a:gd name="T53" fmla="*/ 702 h 1022"/>
                    <a:gd name="T54" fmla="*/ 535 w 1073"/>
                    <a:gd name="T55" fmla="*/ 750 h 1022"/>
                    <a:gd name="T56" fmla="*/ 535 w 1073"/>
                    <a:gd name="T57" fmla="*/ 783 h 1022"/>
                    <a:gd name="T58" fmla="*/ 518 w 1073"/>
                    <a:gd name="T59" fmla="*/ 846 h 1022"/>
                    <a:gd name="T60" fmla="*/ 466 w 1073"/>
                    <a:gd name="T61" fmla="*/ 926 h 1022"/>
                    <a:gd name="T62" fmla="*/ 501 w 1073"/>
                    <a:gd name="T63" fmla="*/ 942 h 1022"/>
                    <a:gd name="T64" fmla="*/ 570 w 1073"/>
                    <a:gd name="T65" fmla="*/ 990 h 1022"/>
                    <a:gd name="T66" fmla="*/ 587 w 1073"/>
                    <a:gd name="T67" fmla="*/ 990 h 1022"/>
                    <a:gd name="T68" fmla="*/ 658 w 1073"/>
                    <a:gd name="T69" fmla="*/ 894 h 1022"/>
                    <a:gd name="T70" fmla="*/ 693 w 1073"/>
                    <a:gd name="T71" fmla="*/ 798 h 1022"/>
                    <a:gd name="T72" fmla="*/ 744 w 1073"/>
                    <a:gd name="T73" fmla="*/ 750 h 1022"/>
                    <a:gd name="T74" fmla="*/ 865 w 1073"/>
                    <a:gd name="T75" fmla="*/ 719 h 1022"/>
                    <a:gd name="T76" fmla="*/ 900 w 1073"/>
                    <a:gd name="T77" fmla="*/ 687 h 1022"/>
                    <a:gd name="T78" fmla="*/ 934 w 1073"/>
                    <a:gd name="T79" fmla="*/ 623 h 1022"/>
                    <a:gd name="T80" fmla="*/ 952 w 1073"/>
                    <a:gd name="T81" fmla="*/ 575 h 1022"/>
                    <a:gd name="T82" fmla="*/ 1038 w 1073"/>
                    <a:gd name="T83" fmla="*/ 366 h 1022"/>
                    <a:gd name="T84" fmla="*/ 1055 w 1073"/>
                    <a:gd name="T85" fmla="*/ 255 h 1022"/>
                    <a:gd name="T86" fmla="*/ 917 w 1073"/>
                    <a:gd name="T87" fmla="*/ 191 h 1022"/>
                    <a:gd name="T88" fmla="*/ 831 w 1073"/>
                    <a:gd name="T89" fmla="*/ 191 h 1022"/>
                    <a:gd name="T90" fmla="*/ 796 w 1073"/>
                    <a:gd name="T91" fmla="*/ 174 h 1022"/>
                    <a:gd name="T92" fmla="*/ 779 w 1073"/>
                    <a:gd name="T93" fmla="*/ 159 h 1022"/>
                    <a:gd name="T94" fmla="*/ 693 w 1073"/>
                    <a:gd name="T95" fmla="*/ 159 h 1022"/>
                    <a:gd name="T96" fmla="*/ 675 w 1073"/>
                    <a:gd name="T97" fmla="*/ 126 h 1022"/>
                    <a:gd name="T98" fmla="*/ 641 w 1073"/>
                    <a:gd name="T99" fmla="*/ 159 h 1022"/>
                    <a:gd name="T100" fmla="*/ 606 w 1073"/>
                    <a:gd name="T101" fmla="*/ 159 h 1022"/>
                    <a:gd name="T102" fmla="*/ 658 w 1073"/>
                    <a:gd name="T103" fmla="*/ 96 h 1022"/>
                    <a:gd name="T104" fmla="*/ 641 w 1073"/>
                    <a:gd name="T105" fmla="*/ 78 h 10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3"/>
                    <a:gd name="T160" fmla="*/ 0 h 1022"/>
                    <a:gd name="T161" fmla="*/ 1073 w 1073"/>
                    <a:gd name="T162" fmla="*/ 1022 h 10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3" h="1022">
                      <a:moveTo>
                        <a:pt x="623" y="30"/>
                      </a:moveTo>
                      <a:lnTo>
                        <a:pt x="623" y="30"/>
                      </a:lnTo>
                      <a:lnTo>
                        <a:pt x="606" y="30"/>
                      </a:lnTo>
                      <a:lnTo>
                        <a:pt x="570" y="63"/>
                      </a:lnTo>
                      <a:lnTo>
                        <a:pt x="552" y="78"/>
                      </a:lnTo>
                      <a:lnTo>
                        <a:pt x="535" y="63"/>
                      </a:lnTo>
                      <a:lnTo>
                        <a:pt x="501" y="63"/>
                      </a:lnTo>
                      <a:lnTo>
                        <a:pt x="483" y="78"/>
                      </a:lnTo>
                      <a:lnTo>
                        <a:pt x="466" y="78"/>
                      </a:lnTo>
                      <a:lnTo>
                        <a:pt x="414" y="96"/>
                      </a:lnTo>
                      <a:lnTo>
                        <a:pt x="397" y="96"/>
                      </a:lnTo>
                      <a:lnTo>
                        <a:pt x="380" y="63"/>
                      </a:lnTo>
                      <a:lnTo>
                        <a:pt x="380" y="15"/>
                      </a:lnTo>
                      <a:lnTo>
                        <a:pt x="380" y="0"/>
                      </a:lnTo>
                      <a:lnTo>
                        <a:pt x="362" y="0"/>
                      </a:lnTo>
                      <a:lnTo>
                        <a:pt x="345" y="15"/>
                      </a:lnTo>
                      <a:lnTo>
                        <a:pt x="293" y="30"/>
                      </a:lnTo>
                      <a:lnTo>
                        <a:pt x="241" y="15"/>
                      </a:lnTo>
                      <a:lnTo>
                        <a:pt x="259" y="30"/>
                      </a:lnTo>
                      <a:lnTo>
                        <a:pt x="259" y="63"/>
                      </a:lnTo>
                      <a:lnTo>
                        <a:pt x="276" y="78"/>
                      </a:lnTo>
                      <a:lnTo>
                        <a:pt x="224" y="111"/>
                      </a:lnTo>
                      <a:lnTo>
                        <a:pt x="207" y="111"/>
                      </a:lnTo>
                      <a:lnTo>
                        <a:pt x="190" y="96"/>
                      </a:lnTo>
                      <a:lnTo>
                        <a:pt x="172" y="78"/>
                      </a:lnTo>
                      <a:lnTo>
                        <a:pt x="103" y="78"/>
                      </a:lnTo>
                      <a:lnTo>
                        <a:pt x="103" y="96"/>
                      </a:lnTo>
                      <a:lnTo>
                        <a:pt x="120" y="111"/>
                      </a:lnTo>
                      <a:lnTo>
                        <a:pt x="103" y="111"/>
                      </a:lnTo>
                      <a:lnTo>
                        <a:pt x="120" y="159"/>
                      </a:lnTo>
                      <a:lnTo>
                        <a:pt x="103" y="222"/>
                      </a:lnTo>
                      <a:lnTo>
                        <a:pt x="34" y="255"/>
                      </a:lnTo>
                      <a:lnTo>
                        <a:pt x="0" y="318"/>
                      </a:lnTo>
                      <a:lnTo>
                        <a:pt x="17" y="366"/>
                      </a:lnTo>
                      <a:lnTo>
                        <a:pt x="51" y="383"/>
                      </a:lnTo>
                      <a:lnTo>
                        <a:pt x="86" y="366"/>
                      </a:lnTo>
                      <a:lnTo>
                        <a:pt x="86" y="399"/>
                      </a:lnTo>
                      <a:lnTo>
                        <a:pt x="120" y="399"/>
                      </a:lnTo>
                      <a:lnTo>
                        <a:pt x="155" y="399"/>
                      </a:lnTo>
                      <a:lnTo>
                        <a:pt x="190" y="366"/>
                      </a:lnTo>
                      <a:lnTo>
                        <a:pt x="224" y="366"/>
                      </a:lnTo>
                      <a:lnTo>
                        <a:pt x="224" y="414"/>
                      </a:lnTo>
                      <a:lnTo>
                        <a:pt x="241" y="431"/>
                      </a:lnTo>
                      <a:lnTo>
                        <a:pt x="345" y="462"/>
                      </a:lnTo>
                      <a:lnTo>
                        <a:pt x="362" y="495"/>
                      </a:lnTo>
                      <a:lnTo>
                        <a:pt x="362" y="510"/>
                      </a:lnTo>
                      <a:lnTo>
                        <a:pt x="380" y="543"/>
                      </a:lnTo>
                      <a:lnTo>
                        <a:pt x="414" y="543"/>
                      </a:lnTo>
                      <a:lnTo>
                        <a:pt x="414" y="558"/>
                      </a:lnTo>
                      <a:lnTo>
                        <a:pt x="431" y="591"/>
                      </a:lnTo>
                      <a:lnTo>
                        <a:pt x="431" y="639"/>
                      </a:lnTo>
                      <a:lnTo>
                        <a:pt x="431" y="687"/>
                      </a:lnTo>
                      <a:lnTo>
                        <a:pt x="483" y="702"/>
                      </a:lnTo>
                      <a:lnTo>
                        <a:pt x="501" y="702"/>
                      </a:lnTo>
                      <a:lnTo>
                        <a:pt x="501" y="735"/>
                      </a:lnTo>
                      <a:lnTo>
                        <a:pt x="535" y="750"/>
                      </a:lnTo>
                      <a:lnTo>
                        <a:pt x="518" y="783"/>
                      </a:lnTo>
                      <a:lnTo>
                        <a:pt x="535" y="783"/>
                      </a:lnTo>
                      <a:lnTo>
                        <a:pt x="552" y="830"/>
                      </a:lnTo>
                      <a:lnTo>
                        <a:pt x="518" y="846"/>
                      </a:lnTo>
                      <a:lnTo>
                        <a:pt x="449" y="926"/>
                      </a:lnTo>
                      <a:lnTo>
                        <a:pt x="466" y="926"/>
                      </a:lnTo>
                      <a:lnTo>
                        <a:pt x="483" y="942"/>
                      </a:lnTo>
                      <a:lnTo>
                        <a:pt x="501" y="942"/>
                      </a:lnTo>
                      <a:lnTo>
                        <a:pt x="552" y="974"/>
                      </a:lnTo>
                      <a:lnTo>
                        <a:pt x="570" y="990"/>
                      </a:lnTo>
                      <a:lnTo>
                        <a:pt x="552" y="1022"/>
                      </a:lnTo>
                      <a:lnTo>
                        <a:pt x="587" y="990"/>
                      </a:lnTo>
                      <a:lnTo>
                        <a:pt x="623" y="959"/>
                      </a:lnTo>
                      <a:lnTo>
                        <a:pt x="658" y="894"/>
                      </a:lnTo>
                      <a:lnTo>
                        <a:pt x="693" y="863"/>
                      </a:lnTo>
                      <a:lnTo>
                        <a:pt x="693" y="798"/>
                      </a:lnTo>
                      <a:lnTo>
                        <a:pt x="710" y="767"/>
                      </a:lnTo>
                      <a:lnTo>
                        <a:pt x="744" y="750"/>
                      </a:lnTo>
                      <a:lnTo>
                        <a:pt x="796" y="719"/>
                      </a:lnTo>
                      <a:lnTo>
                        <a:pt x="865" y="719"/>
                      </a:lnTo>
                      <a:lnTo>
                        <a:pt x="865" y="702"/>
                      </a:lnTo>
                      <a:lnTo>
                        <a:pt x="900" y="687"/>
                      </a:lnTo>
                      <a:lnTo>
                        <a:pt x="900" y="671"/>
                      </a:lnTo>
                      <a:lnTo>
                        <a:pt x="934" y="623"/>
                      </a:lnTo>
                      <a:lnTo>
                        <a:pt x="934" y="591"/>
                      </a:lnTo>
                      <a:lnTo>
                        <a:pt x="952" y="575"/>
                      </a:lnTo>
                      <a:lnTo>
                        <a:pt x="952" y="462"/>
                      </a:lnTo>
                      <a:lnTo>
                        <a:pt x="1038" y="366"/>
                      </a:lnTo>
                      <a:lnTo>
                        <a:pt x="1073" y="318"/>
                      </a:lnTo>
                      <a:lnTo>
                        <a:pt x="1055" y="255"/>
                      </a:lnTo>
                      <a:lnTo>
                        <a:pt x="1004" y="255"/>
                      </a:lnTo>
                      <a:lnTo>
                        <a:pt x="917" y="191"/>
                      </a:lnTo>
                      <a:lnTo>
                        <a:pt x="883" y="207"/>
                      </a:lnTo>
                      <a:lnTo>
                        <a:pt x="831" y="191"/>
                      </a:lnTo>
                      <a:lnTo>
                        <a:pt x="796" y="191"/>
                      </a:lnTo>
                      <a:lnTo>
                        <a:pt x="796" y="174"/>
                      </a:lnTo>
                      <a:lnTo>
                        <a:pt x="796" y="159"/>
                      </a:lnTo>
                      <a:lnTo>
                        <a:pt x="779" y="159"/>
                      </a:lnTo>
                      <a:lnTo>
                        <a:pt x="710" y="144"/>
                      </a:lnTo>
                      <a:lnTo>
                        <a:pt x="693" y="159"/>
                      </a:lnTo>
                      <a:lnTo>
                        <a:pt x="693" y="126"/>
                      </a:lnTo>
                      <a:lnTo>
                        <a:pt x="675" y="126"/>
                      </a:lnTo>
                      <a:lnTo>
                        <a:pt x="641" y="126"/>
                      </a:lnTo>
                      <a:lnTo>
                        <a:pt x="641" y="159"/>
                      </a:lnTo>
                      <a:lnTo>
                        <a:pt x="623" y="144"/>
                      </a:lnTo>
                      <a:lnTo>
                        <a:pt x="606" y="159"/>
                      </a:lnTo>
                      <a:lnTo>
                        <a:pt x="623" y="126"/>
                      </a:lnTo>
                      <a:lnTo>
                        <a:pt x="658" y="96"/>
                      </a:lnTo>
                      <a:lnTo>
                        <a:pt x="658" y="78"/>
                      </a:lnTo>
                      <a:lnTo>
                        <a:pt x="641" y="78"/>
                      </a:lnTo>
                      <a:lnTo>
                        <a:pt x="623" y="3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1" name="Freeform 417">
                  <a:extLst>
                    <a:ext uri="{FF2B5EF4-FFF2-40B4-BE49-F238E27FC236}">
                      <a16:creationId xmlns:a16="http://schemas.microsoft.com/office/drawing/2014/main" id="{589B723D-8608-B24E-848E-FA0DAA397488}"/>
                    </a:ext>
                  </a:extLst>
                </p:cNvPr>
                <p:cNvSpPr>
                  <a:spLocks/>
                </p:cNvSpPr>
                <p:nvPr/>
              </p:nvSpPr>
              <p:spPr bwMode="gray">
                <a:xfrm>
                  <a:off x="1870" y="2704"/>
                  <a:ext cx="37" cy="54"/>
                </a:xfrm>
                <a:custGeom>
                  <a:avLst/>
                  <a:gdLst>
                    <a:gd name="T0" fmla="*/ 0 w 69"/>
                    <a:gd name="T1" fmla="*/ 81 h 96"/>
                    <a:gd name="T2" fmla="*/ 0 w 69"/>
                    <a:gd name="T3" fmla="*/ 81 h 96"/>
                    <a:gd name="T4" fmla="*/ 17 w 69"/>
                    <a:gd name="T5" fmla="*/ 96 h 96"/>
                    <a:gd name="T6" fmla="*/ 35 w 69"/>
                    <a:gd name="T7" fmla="*/ 81 h 96"/>
                    <a:gd name="T8" fmla="*/ 69 w 69"/>
                    <a:gd name="T9" fmla="*/ 48 h 96"/>
                    <a:gd name="T10" fmla="*/ 0 w 69"/>
                    <a:gd name="T11" fmla="*/ 0 h 96"/>
                    <a:gd name="T12" fmla="*/ 0 w 69"/>
                    <a:gd name="T13" fmla="*/ 18 h 96"/>
                    <a:gd name="T14" fmla="*/ 0 w 69"/>
                    <a:gd name="T15" fmla="*/ 48 h 96"/>
                    <a:gd name="T16" fmla="*/ 0 w 69"/>
                    <a:gd name="T17" fmla="*/ 81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96"/>
                    <a:gd name="T29" fmla="*/ 69 w 69"/>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96">
                      <a:moveTo>
                        <a:pt x="0" y="81"/>
                      </a:moveTo>
                      <a:lnTo>
                        <a:pt x="0" y="81"/>
                      </a:lnTo>
                      <a:lnTo>
                        <a:pt x="17" y="96"/>
                      </a:lnTo>
                      <a:lnTo>
                        <a:pt x="35" y="81"/>
                      </a:lnTo>
                      <a:lnTo>
                        <a:pt x="69" y="48"/>
                      </a:lnTo>
                      <a:lnTo>
                        <a:pt x="0" y="0"/>
                      </a:lnTo>
                      <a:lnTo>
                        <a:pt x="0" y="18"/>
                      </a:lnTo>
                      <a:lnTo>
                        <a:pt x="0" y="48"/>
                      </a:lnTo>
                      <a:lnTo>
                        <a:pt x="0" y="8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2" name="Freeform 418">
                  <a:extLst>
                    <a:ext uri="{FF2B5EF4-FFF2-40B4-BE49-F238E27FC236}">
                      <a16:creationId xmlns:a16="http://schemas.microsoft.com/office/drawing/2014/main" id="{7A6E57C2-43CC-5A48-9D0C-E4B6FA02C6E7}"/>
                    </a:ext>
                  </a:extLst>
                </p:cNvPr>
                <p:cNvSpPr>
                  <a:spLocks/>
                </p:cNvSpPr>
                <p:nvPr/>
              </p:nvSpPr>
              <p:spPr bwMode="gray">
                <a:xfrm>
                  <a:off x="1812" y="2704"/>
                  <a:ext cx="58" cy="54"/>
                </a:xfrm>
                <a:custGeom>
                  <a:avLst/>
                  <a:gdLst>
                    <a:gd name="T0" fmla="*/ 104 w 104"/>
                    <a:gd name="T1" fmla="*/ 81 h 96"/>
                    <a:gd name="T2" fmla="*/ 104 w 104"/>
                    <a:gd name="T3" fmla="*/ 81 h 96"/>
                    <a:gd name="T4" fmla="*/ 104 w 104"/>
                    <a:gd name="T5" fmla="*/ 48 h 96"/>
                    <a:gd name="T6" fmla="*/ 104 w 104"/>
                    <a:gd name="T7" fmla="*/ 18 h 96"/>
                    <a:gd name="T8" fmla="*/ 104 w 104"/>
                    <a:gd name="T9" fmla="*/ 0 h 96"/>
                    <a:gd name="T10" fmla="*/ 35 w 104"/>
                    <a:gd name="T11" fmla="*/ 0 h 96"/>
                    <a:gd name="T12" fmla="*/ 0 w 104"/>
                    <a:gd name="T13" fmla="*/ 33 h 96"/>
                    <a:gd name="T14" fmla="*/ 35 w 104"/>
                    <a:gd name="T15" fmla="*/ 96 h 96"/>
                    <a:gd name="T16" fmla="*/ 52 w 104"/>
                    <a:gd name="T17" fmla="*/ 96 h 96"/>
                    <a:gd name="T18" fmla="*/ 69 w 104"/>
                    <a:gd name="T19" fmla="*/ 81 h 96"/>
                    <a:gd name="T20" fmla="*/ 104 w 104"/>
                    <a:gd name="T21" fmla="*/ 81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6"/>
                    <a:gd name="T35" fmla="*/ 104 w 104"/>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6">
                      <a:moveTo>
                        <a:pt x="104" y="81"/>
                      </a:moveTo>
                      <a:lnTo>
                        <a:pt x="104" y="81"/>
                      </a:lnTo>
                      <a:lnTo>
                        <a:pt x="104" y="48"/>
                      </a:lnTo>
                      <a:lnTo>
                        <a:pt x="104" y="18"/>
                      </a:lnTo>
                      <a:lnTo>
                        <a:pt x="104" y="0"/>
                      </a:lnTo>
                      <a:lnTo>
                        <a:pt x="35" y="0"/>
                      </a:lnTo>
                      <a:lnTo>
                        <a:pt x="0" y="33"/>
                      </a:lnTo>
                      <a:lnTo>
                        <a:pt x="35" y="96"/>
                      </a:lnTo>
                      <a:lnTo>
                        <a:pt x="52" y="96"/>
                      </a:lnTo>
                      <a:lnTo>
                        <a:pt x="69" y="81"/>
                      </a:lnTo>
                      <a:lnTo>
                        <a:pt x="104" y="8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3" name="Freeform 419">
                  <a:extLst>
                    <a:ext uri="{FF2B5EF4-FFF2-40B4-BE49-F238E27FC236}">
                      <a16:creationId xmlns:a16="http://schemas.microsoft.com/office/drawing/2014/main" id="{BA87B425-E5F8-4B47-8013-5EC0191DDF58}"/>
                    </a:ext>
                  </a:extLst>
                </p:cNvPr>
                <p:cNvSpPr>
                  <a:spLocks/>
                </p:cNvSpPr>
                <p:nvPr/>
              </p:nvSpPr>
              <p:spPr bwMode="gray">
                <a:xfrm>
                  <a:off x="1763" y="2673"/>
                  <a:ext cx="66" cy="96"/>
                </a:xfrm>
                <a:custGeom>
                  <a:avLst/>
                  <a:gdLst>
                    <a:gd name="T0" fmla="*/ 35 w 121"/>
                    <a:gd name="T1" fmla="*/ 0 h 177"/>
                    <a:gd name="T2" fmla="*/ 35 w 121"/>
                    <a:gd name="T3" fmla="*/ 0 h 177"/>
                    <a:gd name="T4" fmla="*/ 69 w 121"/>
                    <a:gd name="T5" fmla="*/ 15 h 177"/>
                    <a:gd name="T6" fmla="*/ 69 w 121"/>
                    <a:gd name="T7" fmla="*/ 33 h 177"/>
                    <a:gd name="T8" fmla="*/ 86 w 121"/>
                    <a:gd name="T9" fmla="*/ 33 h 177"/>
                    <a:gd name="T10" fmla="*/ 121 w 121"/>
                    <a:gd name="T11" fmla="*/ 63 h 177"/>
                    <a:gd name="T12" fmla="*/ 86 w 121"/>
                    <a:gd name="T13" fmla="*/ 96 h 177"/>
                    <a:gd name="T14" fmla="*/ 121 w 121"/>
                    <a:gd name="T15" fmla="*/ 159 h 177"/>
                    <a:gd name="T16" fmla="*/ 69 w 121"/>
                    <a:gd name="T17" fmla="*/ 177 h 177"/>
                    <a:gd name="T18" fmla="*/ 52 w 121"/>
                    <a:gd name="T19" fmla="*/ 177 h 177"/>
                    <a:gd name="T20" fmla="*/ 35 w 121"/>
                    <a:gd name="T21" fmla="*/ 144 h 177"/>
                    <a:gd name="T22" fmla="*/ 35 w 121"/>
                    <a:gd name="T23" fmla="*/ 96 h 177"/>
                    <a:gd name="T24" fmla="*/ 35 w 121"/>
                    <a:gd name="T25" fmla="*/ 81 h 177"/>
                    <a:gd name="T26" fmla="*/ 17 w 121"/>
                    <a:gd name="T27" fmla="*/ 81 h 177"/>
                    <a:gd name="T28" fmla="*/ 0 w 121"/>
                    <a:gd name="T29" fmla="*/ 63 h 177"/>
                    <a:gd name="T30" fmla="*/ 0 w 121"/>
                    <a:gd name="T31" fmla="*/ 33 h 177"/>
                    <a:gd name="T32" fmla="*/ 17 w 121"/>
                    <a:gd name="T33" fmla="*/ 33 h 177"/>
                    <a:gd name="T34" fmla="*/ 17 w 121"/>
                    <a:gd name="T35" fmla="*/ 15 h 177"/>
                    <a:gd name="T36" fmla="*/ 35 w 121"/>
                    <a:gd name="T37" fmla="*/ 0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77"/>
                    <a:gd name="T59" fmla="*/ 121 w 121"/>
                    <a:gd name="T60" fmla="*/ 177 h 1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77">
                      <a:moveTo>
                        <a:pt x="35" y="0"/>
                      </a:moveTo>
                      <a:lnTo>
                        <a:pt x="35" y="0"/>
                      </a:lnTo>
                      <a:lnTo>
                        <a:pt x="69" y="15"/>
                      </a:lnTo>
                      <a:lnTo>
                        <a:pt x="69" y="33"/>
                      </a:lnTo>
                      <a:lnTo>
                        <a:pt x="86" y="33"/>
                      </a:lnTo>
                      <a:lnTo>
                        <a:pt x="121" y="63"/>
                      </a:lnTo>
                      <a:lnTo>
                        <a:pt x="86" y="96"/>
                      </a:lnTo>
                      <a:lnTo>
                        <a:pt x="121" y="159"/>
                      </a:lnTo>
                      <a:lnTo>
                        <a:pt x="69" y="177"/>
                      </a:lnTo>
                      <a:lnTo>
                        <a:pt x="52" y="177"/>
                      </a:lnTo>
                      <a:lnTo>
                        <a:pt x="35" y="144"/>
                      </a:lnTo>
                      <a:lnTo>
                        <a:pt x="35" y="96"/>
                      </a:lnTo>
                      <a:lnTo>
                        <a:pt x="35" y="81"/>
                      </a:lnTo>
                      <a:lnTo>
                        <a:pt x="17" y="81"/>
                      </a:lnTo>
                      <a:lnTo>
                        <a:pt x="0" y="63"/>
                      </a:lnTo>
                      <a:lnTo>
                        <a:pt x="0" y="33"/>
                      </a:lnTo>
                      <a:lnTo>
                        <a:pt x="17" y="33"/>
                      </a:lnTo>
                      <a:lnTo>
                        <a:pt x="17" y="15"/>
                      </a:lnTo>
                      <a:lnTo>
                        <a:pt x="35"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4" name="Freeform 420">
                  <a:extLst>
                    <a:ext uri="{FF2B5EF4-FFF2-40B4-BE49-F238E27FC236}">
                      <a16:creationId xmlns:a16="http://schemas.microsoft.com/office/drawing/2014/main" id="{3899EA9D-F39B-8740-B183-C6354200BC6A}"/>
                    </a:ext>
                  </a:extLst>
                </p:cNvPr>
                <p:cNvSpPr>
                  <a:spLocks/>
                </p:cNvSpPr>
                <p:nvPr/>
              </p:nvSpPr>
              <p:spPr bwMode="gray">
                <a:xfrm>
                  <a:off x="1583" y="2620"/>
                  <a:ext cx="201" cy="159"/>
                </a:xfrm>
                <a:custGeom>
                  <a:avLst/>
                  <a:gdLst>
                    <a:gd name="T0" fmla="*/ 365 w 365"/>
                    <a:gd name="T1" fmla="*/ 96 h 288"/>
                    <a:gd name="T2" fmla="*/ 365 w 365"/>
                    <a:gd name="T3" fmla="*/ 96 h 288"/>
                    <a:gd name="T4" fmla="*/ 347 w 365"/>
                    <a:gd name="T5" fmla="*/ 111 h 288"/>
                    <a:gd name="T6" fmla="*/ 347 w 365"/>
                    <a:gd name="T7" fmla="*/ 129 h 288"/>
                    <a:gd name="T8" fmla="*/ 330 w 365"/>
                    <a:gd name="T9" fmla="*/ 129 h 288"/>
                    <a:gd name="T10" fmla="*/ 330 w 365"/>
                    <a:gd name="T11" fmla="*/ 159 h 288"/>
                    <a:gd name="T12" fmla="*/ 347 w 365"/>
                    <a:gd name="T13" fmla="*/ 177 h 288"/>
                    <a:gd name="T14" fmla="*/ 330 w 365"/>
                    <a:gd name="T15" fmla="*/ 192 h 288"/>
                    <a:gd name="T16" fmla="*/ 278 w 365"/>
                    <a:gd name="T17" fmla="*/ 207 h 288"/>
                    <a:gd name="T18" fmla="*/ 224 w 365"/>
                    <a:gd name="T19" fmla="*/ 192 h 288"/>
                    <a:gd name="T20" fmla="*/ 242 w 365"/>
                    <a:gd name="T21" fmla="*/ 207 h 288"/>
                    <a:gd name="T22" fmla="*/ 242 w 365"/>
                    <a:gd name="T23" fmla="*/ 240 h 288"/>
                    <a:gd name="T24" fmla="*/ 261 w 365"/>
                    <a:gd name="T25" fmla="*/ 255 h 288"/>
                    <a:gd name="T26" fmla="*/ 207 w 365"/>
                    <a:gd name="T27" fmla="*/ 288 h 288"/>
                    <a:gd name="T28" fmla="*/ 190 w 365"/>
                    <a:gd name="T29" fmla="*/ 288 h 288"/>
                    <a:gd name="T30" fmla="*/ 173 w 365"/>
                    <a:gd name="T31" fmla="*/ 273 h 288"/>
                    <a:gd name="T32" fmla="*/ 155 w 365"/>
                    <a:gd name="T33" fmla="*/ 255 h 288"/>
                    <a:gd name="T34" fmla="*/ 155 w 365"/>
                    <a:gd name="T35" fmla="*/ 225 h 288"/>
                    <a:gd name="T36" fmla="*/ 138 w 365"/>
                    <a:gd name="T37" fmla="*/ 192 h 288"/>
                    <a:gd name="T38" fmla="*/ 155 w 365"/>
                    <a:gd name="T39" fmla="*/ 144 h 288"/>
                    <a:gd name="T40" fmla="*/ 103 w 365"/>
                    <a:gd name="T41" fmla="*/ 144 h 288"/>
                    <a:gd name="T42" fmla="*/ 86 w 365"/>
                    <a:gd name="T43" fmla="*/ 129 h 288"/>
                    <a:gd name="T44" fmla="*/ 34 w 365"/>
                    <a:gd name="T45" fmla="*/ 129 h 288"/>
                    <a:gd name="T46" fmla="*/ 17 w 365"/>
                    <a:gd name="T47" fmla="*/ 111 h 288"/>
                    <a:gd name="T48" fmla="*/ 17 w 365"/>
                    <a:gd name="T49" fmla="*/ 96 h 288"/>
                    <a:gd name="T50" fmla="*/ 0 w 365"/>
                    <a:gd name="T51" fmla="*/ 63 h 288"/>
                    <a:gd name="T52" fmla="*/ 17 w 365"/>
                    <a:gd name="T53" fmla="*/ 33 h 288"/>
                    <a:gd name="T54" fmla="*/ 34 w 365"/>
                    <a:gd name="T55" fmla="*/ 15 h 288"/>
                    <a:gd name="T56" fmla="*/ 52 w 365"/>
                    <a:gd name="T57" fmla="*/ 33 h 288"/>
                    <a:gd name="T58" fmla="*/ 34 w 365"/>
                    <a:gd name="T59" fmla="*/ 48 h 288"/>
                    <a:gd name="T60" fmla="*/ 34 w 365"/>
                    <a:gd name="T61" fmla="*/ 81 h 288"/>
                    <a:gd name="T62" fmla="*/ 52 w 365"/>
                    <a:gd name="T63" fmla="*/ 63 h 288"/>
                    <a:gd name="T64" fmla="*/ 52 w 365"/>
                    <a:gd name="T65" fmla="*/ 33 h 288"/>
                    <a:gd name="T66" fmla="*/ 86 w 365"/>
                    <a:gd name="T67" fmla="*/ 15 h 288"/>
                    <a:gd name="T68" fmla="*/ 86 w 365"/>
                    <a:gd name="T69" fmla="*/ 0 h 288"/>
                    <a:gd name="T70" fmla="*/ 86 w 365"/>
                    <a:gd name="T71" fmla="*/ 15 h 288"/>
                    <a:gd name="T72" fmla="*/ 138 w 365"/>
                    <a:gd name="T73" fmla="*/ 15 h 288"/>
                    <a:gd name="T74" fmla="*/ 138 w 365"/>
                    <a:gd name="T75" fmla="*/ 33 h 288"/>
                    <a:gd name="T76" fmla="*/ 190 w 365"/>
                    <a:gd name="T77" fmla="*/ 33 h 288"/>
                    <a:gd name="T78" fmla="*/ 224 w 365"/>
                    <a:gd name="T79" fmla="*/ 48 h 288"/>
                    <a:gd name="T80" fmla="*/ 261 w 365"/>
                    <a:gd name="T81" fmla="*/ 33 h 288"/>
                    <a:gd name="T82" fmla="*/ 295 w 365"/>
                    <a:gd name="T83" fmla="*/ 33 h 288"/>
                    <a:gd name="T84" fmla="*/ 278 w 365"/>
                    <a:gd name="T85" fmla="*/ 33 h 288"/>
                    <a:gd name="T86" fmla="*/ 295 w 365"/>
                    <a:gd name="T87" fmla="*/ 48 h 288"/>
                    <a:gd name="T88" fmla="*/ 330 w 365"/>
                    <a:gd name="T89" fmla="*/ 63 h 288"/>
                    <a:gd name="T90" fmla="*/ 330 w 365"/>
                    <a:gd name="T91" fmla="*/ 96 h 288"/>
                    <a:gd name="T92" fmla="*/ 347 w 365"/>
                    <a:gd name="T93" fmla="*/ 81 h 288"/>
                    <a:gd name="T94" fmla="*/ 365 w 365"/>
                    <a:gd name="T95" fmla="*/ 96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5"/>
                    <a:gd name="T145" fmla="*/ 0 h 288"/>
                    <a:gd name="T146" fmla="*/ 365 w 365"/>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5" h="288">
                      <a:moveTo>
                        <a:pt x="365" y="96"/>
                      </a:moveTo>
                      <a:lnTo>
                        <a:pt x="365" y="96"/>
                      </a:lnTo>
                      <a:lnTo>
                        <a:pt x="347" y="111"/>
                      </a:lnTo>
                      <a:lnTo>
                        <a:pt x="347" y="129"/>
                      </a:lnTo>
                      <a:lnTo>
                        <a:pt x="330" y="129"/>
                      </a:lnTo>
                      <a:lnTo>
                        <a:pt x="330" y="159"/>
                      </a:lnTo>
                      <a:lnTo>
                        <a:pt x="347" y="177"/>
                      </a:lnTo>
                      <a:lnTo>
                        <a:pt x="330" y="192"/>
                      </a:lnTo>
                      <a:lnTo>
                        <a:pt x="278" y="207"/>
                      </a:lnTo>
                      <a:lnTo>
                        <a:pt x="224" y="192"/>
                      </a:lnTo>
                      <a:lnTo>
                        <a:pt x="242" y="207"/>
                      </a:lnTo>
                      <a:lnTo>
                        <a:pt x="242" y="240"/>
                      </a:lnTo>
                      <a:lnTo>
                        <a:pt x="261" y="255"/>
                      </a:lnTo>
                      <a:lnTo>
                        <a:pt x="207" y="288"/>
                      </a:lnTo>
                      <a:lnTo>
                        <a:pt x="190" y="288"/>
                      </a:lnTo>
                      <a:lnTo>
                        <a:pt x="173" y="273"/>
                      </a:lnTo>
                      <a:lnTo>
                        <a:pt x="155" y="255"/>
                      </a:lnTo>
                      <a:lnTo>
                        <a:pt x="155" y="225"/>
                      </a:lnTo>
                      <a:lnTo>
                        <a:pt x="138" y="192"/>
                      </a:lnTo>
                      <a:lnTo>
                        <a:pt x="155" y="144"/>
                      </a:lnTo>
                      <a:lnTo>
                        <a:pt x="103" y="144"/>
                      </a:lnTo>
                      <a:lnTo>
                        <a:pt x="86" y="129"/>
                      </a:lnTo>
                      <a:lnTo>
                        <a:pt x="34" y="129"/>
                      </a:lnTo>
                      <a:lnTo>
                        <a:pt x="17" y="111"/>
                      </a:lnTo>
                      <a:lnTo>
                        <a:pt x="17" y="96"/>
                      </a:lnTo>
                      <a:lnTo>
                        <a:pt x="0" y="63"/>
                      </a:lnTo>
                      <a:lnTo>
                        <a:pt x="17" y="33"/>
                      </a:lnTo>
                      <a:lnTo>
                        <a:pt x="34" y="15"/>
                      </a:lnTo>
                      <a:lnTo>
                        <a:pt x="52" y="33"/>
                      </a:lnTo>
                      <a:lnTo>
                        <a:pt x="34" y="48"/>
                      </a:lnTo>
                      <a:lnTo>
                        <a:pt x="34" y="81"/>
                      </a:lnTo>
                      <a:lnTo>
                        <a:pt x="52" y="63"/>
                      </a:lnTo>
                      <a:lnTo>
                        <a:pt x="52" y="33"/>
                      </a:lnTo>
                      <a:lnTo>
                        <a:pt x="86" y="15"/>
                      </a:lnTo>
                      <a:lnTo>
                        <a:pt x="86" y="0"/>
                      </a:lnTo>
                      <a:lnTo>
                        <a:pt x="86" y="15"/>
                      </a:lnTo>
                      <a:lnTo>
                        <a:pt x="138" y="15"/>
                      </a:lnTo>
                      <a:lnTo>
                        <a:pt x="138" y="33"/>
                      </a:lnTo>
                      <a:lnTo>
                        <a:pt x="190" y="33"/>
                      </a:lnTo>
                      <a:lnTo>
                        <a:pt x="224" y="48"/>
                      </a:lnTo>
                      <a:lnTo>
                        <a:pt x="261" y="33"/>
                      </a:lnTo>
                      <a:lnTo>
                        <a:pt x="295" y="33"/>
                      </a:lnTo>
                      <a:lnTo>
                        <a:pt x="278" y="33"/>
                      </a:lnTo>
                      <a:lnTo>
                        <a:pt x="295" y="48"/>
                      </a:lnTo>
                      <a:lnTo>
                        <a:pt x="330" y="63"/>
                      </a:lnTo>
                      <a:lnTo>
                        <a:pt x="330" y="96"/>
                      </a:lnTo>
                      <a:lnTo>
                        <a:pt x="347" y="81"/>
                      </a:lnTo>
                      <a:lnTo>
                        <a:pt x="365" y="9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5" name="Freeform 421">
                  <a:extLst>
                    <a:ext uri="{FF2B5EF4-FFF2-40B4-BE49-F238E27FC236}">
                      <a16:creationId xmlns:a16="http://schemas.microsoft.com/office/drawing/2014/main" id="{214A959B-FD83-E849-907D-331E78C3B983}"/>
                    </a:ext>
                  </a:extLst>
                </p:cNvPr>
                <p:cNvSpPr>
                  <a:spLocks/>
                </p:cNvSpPr>
                <p:nvPr/>
              </p:nvSpPr>
              <p:spPr bwMode="gray">
                <a:xfrm>
                  <a:off x="925" y="2307"/>
                  <a:ext cx="448" cy="273"/>
                </a:xfrm>
                <a:custGeom>
                  <a:avLst/>
                  <a:gdLst>
                    <a:gd name="T0" fmla="*/ 537 w 814"/>
                    <a:gd name="T1" fmla="*/ 192 h 497"/>
                    <a:gd name="T2" fmla="*/ 520 w 814"/>
                    <a:gd name="T3" fmla="*/ 288 h 497"/>
                    <a:gd name="T4" fmla="*/ 537 w 814"/>
                    <a:gd name="T5" fmla="*/ 320 h 497"/>
                    <a:gd name="T6" fmla="*/ 624 w 814"/>
                    <a:gd name="T7" fmla="*/ 401 h 497"/>
                    <a:gd name="T8" fmla="*/ 710 w 814"/>
                    <a:gd name="T9" fmla="*/ 384 h 497"/>
                    <a:gd name="T10" fmla="*/ 710 w 814"/>
                    <a:gd name="T11" fmla="*/ 368 h 497"/>
                    <a:gd name="T12" fmla="*/ 745 w 814"/>
                    <a:gd name="T13" fmla="*/ 320 h 497"/>
                    <a:gd name="T14" fmla="*/ 814 w 814"/>
                    <a:gd name="T15" fmla="*/ 320 h 497"/>
                    <a:gd name="T16" fmla="*/ 796 w 814"/>
                    <a:gd name="T17" fmla="*/ 401 h 497"/>
                    <a:gd name="T18" fmla="*/ 762 w 814"/>
                    <a:gd name="T19" fmla="*/ 401 h 497"/>
                    <a:gd name="T20" fmla="*/ 693 w 814"/>
                    <a:gd name="T21" fmla="*/ 416 h 497"/>
                    <a:gd name="T22" fmla="*/ 693 w 814"/>
                    <a:gd name="T23" fmla="*/ 449 h 497"/>
                    <a:gd name="T24" fmla="*/ 624 w 814"/>
                    <a:gd name="T25" fmla="*/ 449 h 497"/>
                    <a:gd name="T26" fmla="*/ 572 w 814"/>
                    <a:gd name="T27" fmla="*/ 464 h 497"/>
                    <a:gd name="T28" fmla="*/ 434 w 814"/>
                    <a:gd name="T29" fmla="*/ 416 h 497"/>
                    <a:gd name="T30" fmla="*/ 365 w 814"/>
                    <a:gd name="T31" fmla="*/ 401 h 497"/>
                    <a:gd name="T32" fmla="*/ 313 w 814"/>
                    <a:gd name="T33" fmla="*/ 336 h 497"/>
                    <a:gd name="T34" fmla="*/ 313 w 814"/>
                    <a:gd name="T35" fmla="*/ 288 h 497"/>
                    <a:gd name="T36" fmla="*/ 207 w 814"/>
                    <a:gd name="T37" fmla="*/ 192 h 497"/>
                    <a:gd name="T38" fmla="*/ 173 w 814"/>
                    <a:gd name="T39" fmla="*/ 144 h 497"/>
                    <a:gd name="T40" fmla="*/ 155 w 814"/>
                    <a:gd name="T41" fmla="*/ 128 h 497"/>
                    <a:gd name="T42" fmla="*/ 103 w 814"/>
                    <a:gd name="T43" fmla="*/ 32 h 497"/>
                    <a:gd name="T44" fmla="*/ 52 w 814"/>
                    <a:gd name="T45" fmla="*/ 17 h 497"/>
                    <a:gd name="T46" fmla="*/ 155 w 814"/>
                    <a:gd name="T47" fmla="*/ 176 h 497"/>
                    <a:gd name="T48" fmla="*/ 190 w 814"/>
                    <a:gd name="T49" fmla="*/ 240 h 497"/>
                    <a:gd name="T50" fmla="*/ 190 w 814"/>
                    <a:gd name="T51" fmla="*/ 272 h 497"/>
                    <a:gd name="T52" fmla="*/ 121 w 814"/>
                    <a:gd name="T53" fmla="*/ 224 h 497"/>
                    <a:gd name="T54" fmla="*/ 121 w 814"/>
                    <a:gd name="T55" fmla="*/ 176 h 497"/>
                    <a:gd name="T56" fmla="*/ 52 w 814"/>
                    <a:gd name="T57" fmla="*/ 128 h 497"/>
                    <a:gd name="T58" fmla="*/ 86 w 814"/>
                    <a:gd name="T59" fmla="*/ 113 h 497"/>
                    <a:gd name="T60" fmla="*/ 0 w 814"/>
                    <a:gd name="T61" fmla="*/ 0 h 497"/>
                    <a:gd name="T62" fmla="*/ 155 w 814"/>
                    <a:gd name="T63" fmla="*/ 32 h 497"/>
                    <a:gd name="T64" fmla="*/ 330 w 814"/>
                    <a:gd name="T65" fmla="*/ 48 h 497"/>
                    <a:gd name="T66" fmla="*/ 365 w 814"/>
                    <a:gd name="T67" fmla="*/ 96 h 497"/>
                    <a:gd name="T68" fmla="*/ 399 w 814"/>
                    <a:gd name="T69" fmla="*/ 80 h 497"/>
                    <a:gd name="T70" fmla="*/ 485 w 814"/>
                    <a:gd name="T71" fmla="*/ 176 h 4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4"/>
                    <a:gd name="T109" fmla="*/ 0 h 497"/>
                    <a:gd name="T110" fmla="*/ 814 w 814"/>
                    <a:gd name="T111" fmla="*/ 497 h 4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4" h="497">
                      <a:moveTo>
                        <a:pt x="537" y="192"/>
                      </a:moveTo>
                      <a:lnTo>
                        <a:pt x="537" y="192"/>
                      </a:lnTo>
                      <a:lnTo>
                        <a:pt x="520" y="224"/>
                      </a:lnTo>
                      <a:lnTo>
                        <a:pt x="520" y="288"/>
                      </a:lnTo>
                      <a:lnTo>
                        <a:pt x="537" y="305"/>
                      </a:lnTo>
                      <a:lnTo>
                        <a:pt x="537" y="320"/>
                      </a:lnTo>
                      <a:lnTo>
                        <a:pt x="572" y="384"/>
                      </a:lnTo>
                      <a:lnTo>
                        <a:pt x="624" y="401"/>
                      </a:lnTo>
                      <a:lnTo>
                        <a:pt x="676" y="384"/>
                      </a:lnTo>
                      <a:lnTo>
                        <a:pt x="710" y="384"/>
                      </a:lnTo>
                      <a:lnTo>
                        <a:pt x="693" y="384"/>
                      </a:lnTo>
                      <a:lnTo>
                        <a:pt x="710" y="368"/>
                      </a:lnTo>
                      <a:lnTo>
                        <a:pt x="727" y="320"/>
                      </a:lnTo>
                      <a:lnTo>
                        <a:pt x="745" y="320"/>
                      </a:lnTo>
                      <a:lnTo>
                        <a:pt x="796" y="305"/>
                      </a:lnTo>
                      <a:lnTo>
                        <a:pt x="814" y="320"/>
                      </a:lnTo>
                      <a:lnTo>
                        <a:pt x="796" y="384"/>
                      </a:lnTo>
                      <a:lnTo>
                        <a:pt x="796" y="401"/>
                      </a:lnTo>
                      <a:lnTo>
                        <a:pt x="779" y="384"/>
                      </a:lnTo>
                      <a:lnTo>
                        <a:pt x="762" y="401"/>
                      </a:lnTo>
                      <a:lnTo>
                        <a:pt x="710" y="401"/>
                      </a:lnTo>
                      <a:lnTo>
                        <a:pt x="693" y="416"/>
                      </a:lnTo>
                      <a:lnTo>
                        <a:pt x="727" y="449"/>
                      </a:lnTo>
                      <a:lnTo>
                        <a:pt x="693" y="449"/>
                      </a:lnTo>
                      <a:lnTo>
                        <a:pt x="676" y="497"/>
                      </a:lnTo>
                      <a:lnTo>
                        <a:pt x="624" y="449"/>
                      </a:lnTo>
                      <a:lnTo>
                        <a:pt x="589" y="449"/>
                      </a:lnTo>
                      <a:lnTo>
                        <a:pt x="572" y="464"/>
                      </a:lnTo>
                      <a:lnTo>
                        <a:pt x="520" y="449"/>
                      </a:lnTo>
                      <a:lnTo>
                        <a:pt x="434" y="416"/>
                      </a:lnTo>
                      <a:lnTo>
                        <a:pt x="416" y="401"/>
                      </a:lnTo>
                      <a:lnTo>
                        <a:pt x="365" y="401"/>
                      </a:lnTo>
                      <a:lnTo>
                        <a:pt x="330" y="368"/>
                      </a:lnTo>
                      <a:lnTo>
                        <a:pt x="313" y="336"/>
                      </a:lnTo>
                      <a:lnTo>
                        <a:pt x="330" y="320"/>
                      </a:lnTo>
                      <a:lnTo>
                        <a:pt x="313" y="288"/>
                      </a:lnTo>
                      <a:lnTo>
                        <a:pt x="244" y="209"/>
                      </a:lnTo>
                      <a:lnTo>
                        <a:pt x="207" y="192"/>
                      </a:lnTo>
                      <a:lnTo>
                        <a:pt x="207" y="176"/>
                      </a:lnTo>
                      <a:lnTo>
                        <a:pt x="173" y="144"/>
                      </a:lnTo>
                      <a:lnTo>
                        <a:pt x="173" y="128"/>
                      </a:lnTo>
                      <a:lnTo>
                        <a:pt x="155" y="128"/>
                      </a:lnTo>
                      <a:lnTo>
                        <a:pt x="138" y="96"/>
                      </a:lnTo>
                      <a:lnTo>
                        <a:pt x="103" y="32"/>
                      </a:lnTo>
                      <a:lnTo>
                        <a:pt x="86" y="32"/>
                      </a:lnTo>
                      <a:lnTo>
                        <a:pt x="52" y="17"/>
                      </a:lnTo>
                      <a:lnTo>
                        <a:pt x="69" y="65"/>
                      </a:lnTo>
                      <a:lnTo>
                        <a:pt x="155" y="176"/>
                      </a:lnTo>
                      <a:lnTo>
                        <a:pt x="173" y="240"/>
                      </a:lnTo>
                      <a:lnTo>
                        <a:pt x="190" y="240"/>
                      </a:lnTo>
                      <a:lnTo>
                        <a:pt x="207" y="257"/>
                      </a:lnTo>
                      <a:lnTo>
                        <a:pt x="190" y="272"/>
                      </a:lnTo>
                      <a:lnTo>
                        <a:pt x="173" y="257"/>
                      </a:lnTo>
                      <a:lnTo>
                        <a:pt x="121" y="224"/>
                      </a:lnTo>
                      <a:lnTo>
                        <a:pt x="138" y="209"/>
                      </a:lnTo>
                      <a:lnTo>
                        <a:pt x="121" y="176"/>
                      </a:lnTo>
                      <a:lnTo>
                        <a:pt x="69" y="161"/>
                      </a:lnTo>
                      <a:lnTo>
                        <a:pt x="52" y="128"/>
                      </a:lnTo>
                      <a:lnTo>
                        <a:pt x="69" y="144"/>
                      </a:lnTo>
                      <a:lnTo>
                        <a:pt x="86" y="113"/>
                      </a:lnTo>
                      <a:lnTo>
                        <a:pt x="34" y="80"/>
                      </a:lnTo>
                      <a:lnTo>
                        <a:pt x="0" y="0"/>
                      </a:lnTo>
                      <a:lnTo>
                        <a:pt x="52" y="0"/>
                      </a:lnTo>
                      <a:lnTo>
                        <a:pt x="155" y="32"/>
                      </a:lnTo>
                      <a:lnTo>
                        <a:pt x="295" y="17"/>
                      </a:lnTo>
                      <a:lnTo>
                        <a:pt x="330" y="48"/>
                      </a:lnTo>
                      <a:lnTo>
                        <a:pt x="330" y="80"/>
                      </a:lnTo>
                      <a:lnTo>
                        <a:pt x="365" y="96"/>
                      </a:lnTo>
                      <a:lnTo>
                        <a:pt x="382" y="96"/>
                      </a:lnTo>
                      <a:lnTo>
                        <a:pt x="399" y="80"/>
                      </a:lnTo>
                      <a:lnTo>
                        <a:pt x="416" y="80"/>
                      </a:lnTo>
                      <a:lnTo>
                        <a:pt x="485" y="176"/>
                      </a:lnTo>
                      <a:lnTo>
                        <a:pt x="537" y="19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6" name="Freeform 422">
                  <a:extLst>
                    <a:ext uri="{FF2B5EF4-FFF2-40B4-BE49-F238E27FC236}">
                      <a16:creationId xmlns:a16="http://schemas.microsoft.com/office/drawing/2014/main" id="{3B26C7BB-63D8-5A40-8A34-8048D4A24FF7}"/>
                    </a:ext>
                  </a:extLst>
                </p:cNvPr>
                <p:cNvSpPr>
                  <a:spLocks/>
                </p:cNvSpPr>
                <p:nvPr/>
              </p:nvSpPr>
              <p:spPr bwMode="gray">
                <a:xfrm>
                  <a:off x="1298" y="2527"/>
                  <a:ext cx="57" cy="62"/>
                </a:xfrm>
                <a:custGeom>
                  <a:avLst/>
                  <a:gdLst>
                    <a:gd name="T0" fmla="*/ 86 w 103"/>
                    <a:gd name="T1" fmla="*/ 48 h 111"/>
                    <a:gd name="T2" fmla="*/ 86 w 103"/>
                    <a:gd name="T3" fmla="*/ 48 h 111"/>
                    <a:gd name="T4" fmla="*/ 103 w 103"/>
                    <a:gd name="T5" fmla="*/ 63 h 111"/>
                    <a:gd name="T6" fmla="*/ 69 w 103"/>
                    <a:gd name="T7" fmla="*/ 96 h 111"/>
                    <a:gd name="T8" fmla="*/ 51 w 103"/>
                    <a:gd name="T9" fmla="*/ 111 h 111"/>
                    <a:gd name="T10" fmla="*/ 0 w 103"/>
                    <a:gd name="T11" fmla="*/ 96 h 111"/>
                    <a:gd name="T12" fmla="*/ 17 w 103"/>
                    <a:gd name="T13" fmla="*/ 48 h 111"/>
                    <a:gd name="T14" fmla="*/ 51 w 103"/>
                    <a:gd name="T15" fmla="*/ 48 h 111"/>
                    <a:gd name="T16" fmla="*/ 17 w 103"/>
                    <a:gd name="T17" fmla="*/ 15 h 111"/>
                    <a:gd name="T18" fmla="*/ 34 w 103"/>
                    <a:gd name="T19" fmla="*/ 0 h 111"/>
                    <a:gd name="T20" fmla="*/ 86 w 103"/>
                    <a:gd name="T21" fmla="*/ 0 h 111"/>
                    <a:gd name="T22" fmla="*/ 86 w 103"/>
                    <a:gd name="T23" fmla="*/ 48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111"/>
                    <a:gd name="T38" fmla="*/ 103 w 103"/>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111">
                      <a:moveTo>
                        <a:pt x="86" y="48"/>
                      </a:moveTo>
                      <a:lnTo>
                        <a:pt x="86" y="48"/>
                      </a:lnTo>
                      <a:lnTo>
                        <a:pt x="103" y="63"/>
                      </a:lnTo>
                      <a:lnTo>
                        <a:pt x="69" y="96"/>
                      </a:lnTo>
                      <a:lnTo>
                        <a:pt x="51" y="111"/>
                      </a:lnTo>
                      <a:lnTo>
                        <a:pt x="0" y="96"/>
                      </a:lnTo>
                      <a:lnTo>
                        <a:pt x="17" y="48"/>
                      </a:lnTo>
                      <a:lnTo>
                        <a:pt x="51" y="48"/>
                      </a:lnTo>
                      <a:lnTo>
                        <a:pt x="17" y="15"/>
                      </a:lnTo>
                      <a:lnTo>
                        <a:pt x="34" y="0"/>
                      </a:lnTo>
                      <a:lnTo>
                        <a:pt x="86" y="0"/>
                      </a:lnTo>
                      <a:lnTo>
                        <a:pt x="86"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7" name="Freeform 423">
                  <a:extLst>
                    <a:ext uri="{FF2B5EF4-FFF2-40B4-BE49-F238E27FC236}">
                      <a16:creationId xmlns:a16="http://schemas.microsoft.com/office/drawing/2014/main" id="{2EA67BA4-073D-CA47-9EC7-85092BD4ACC9}"/>
                    </a:ext>
                  </a:extLst>
                </p:cNvPr>
                <p:cNvSpPr>
                  <a:spLocks/>
                </p:cNvSpPr>
                <p:nvPr/>
              </p:nvSpPr>
              <p:spPr bwMode="gray">
                <a:xfrm>
                  <a:off x="1337" y="2562"/>
                  <a:ext cx="93" cy="35"/>
                </a:xfrm>
                <a:custGeom>
                  <a:avLst/>
                  <a:gdLst>
                    <a:gd name="T0" fmla="*/ 34 w 170"/>
                    <a:gd name="T1" fmla="*/ 0 h 63"/>
                    <a:gd name="T2" fmla="*/ 34 w 170"/>
                    <a:gd name="T3" fmla="*/ 0 h 63"/>
                    <a:gd name="T4" fmla="*/ 119 w 170"/>
                    <a:gd name="T5" fmla="*/ 0 h 63"/>
                    <a:gd name="T6" fmla="*/ 170 w 170"/>
                    <a:gd name="T7" fmla="*/ 15 h 63"/>
                    <a:gd name="T8" fmla="*/ 136 w 170"/>
                    <a:gd name="T9" fmla="*/ 33 h 63"/>
                    <a:gd name="T10" fmla="*/ 69 w 170"/>
                    <a:gd name="T11" fmla="*/ 63 h 63"/>
                    <a:gd name="T12" fmla="*/ 51 w 170"/>
                    <a:gd name="T13" fmla="*/ 63 h 63"/>
                    <a:gd name="T14" fmla="*/ 51 w 170"/>
                    <a:gd name="T15" fmla="*/ 48 h 63"/>
                    <a:gd name="T16" fmla="*/ 0 w 170"/>
                    <a:gd name="T17" fmla="*/ 33 h 63"/>
                    <a:gd name="T18" fmla="*/ 34 w 170"/>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0"/>
                    <a:gd name="T31" fmla="*/ 0 h 63"/>
                    <a:gd name="T32" fmla="*/ 170 w 170"/>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0" h="63">
                      <a:moveTo>
                        <a:pt x="34" y="0"/>
                      </a:moveTo>
                      <a:lnTo>
                        <a:pt x="34" y="0"/>
                      </a:lnTo>
                      <a:lnTo>
                        <a:pt x="119" y="0"/>
                      </a:lnTo>
                      <a:lnTo>
                        <a:pt x="170" y="15"/>
                      </a:lnTo>
                      <a:lnTo>
                        <a:pt x="136" y="33"/>
                      </a:lnTo>
                      <a:lnTo>
                        <a:pt x="69" y="63"/>
                      </a:lnTo>
                      <a:lnTo>
                        <a:pt x="51" y="63"/>
                      </a:lnTo>
                      <a:lnTo>
                        <a:pt x="51" y="48"/>
                      </a:lnTo>
                      <a:lnTo>
                        <a:pt x="0" y="33"/>
                      </a:lnTo>
                      <a:lnTo>
                        <a:pt x="34"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8" name="Freeform 424">
                  <a:extLst>
                    <a:ext uri="{FF2B5EF4-FFF2-40B4-BE49-F238E27FC236}">
                      <a16:creationId xmlns:a16="http://schemas.microsoft.com/office/drawing/2014/main" id="{77EC8B6F-AF79-0B4C-81CB-28415A4E6518}"/>
                    </a:ext>
                  </a:extLst>
                </p:cNvPr>
                <p:cNvSpPr>
                  <a:spLocks/>
                </p:cNvSpPr>
                <p:nvPr/>
              </p:nvSpPr>
              <p:spPr bwMode="gray">
                <a:xfrm>
                  <a:off x="1326" y="2580"/>
                  <a:ext cx="40" cy="17"/>
                </a:xfrm>
                <a:custGeom>
                  <a:avLst/>
                  <a:gdLst>
                    <a:gd name="T0" fmla="*/ 20 w 71"/>
                    <a:gd name="T1" fmla="*/ 0 h 30"/>
                    <a:gd name="T2" fmla="*/ 20 w 71"/>
                    <a:gd name="T3" fmla="*/ 0 h 30"/>
                    <a:gd name="T4" fmla="*/ 0 w 71"/>
                    <a:gd name="T5" fmla="*/ 15 h 30"/>
                    <a:gd name="T6" fmla="*/ 20 w 71"/>
                    <a:gd name="T7" fmla="*/ 30 h 30"/>
                    <a:gd name="T8" fmla="*/ 71 w 71"/>
                    <a:gd name="T9" fmla="*/ 30 h 30"/>
                    <a:gd name="T10" fmla="*/ 71 w 71"/>
                    <a:gd name="T11" fmla="*/ 15 h 30"/>
                    <a:gd name="T12" fmla="*/ 20 w 71"/>
                    <a:gd name="T13" fmla="*/ 0 h 30"/>
                    <a:gd name="T14" fmla="*/ 0 60000 65536"/>
                    <a:gd name="T15" fmla="*/ 0 60000 65536"/>
                    <a:gd name="T16" fmla="*/ 0 60000 65536"/>
                    <a:gd name="T17" fmla="*/ 0 60000 65536"/>
                    <a:gd name="T18" fmla="*/ 0 60000 65536"/>
                    <a:gd name="T19" fmla="*/ 0 60000 65536"/>
                    <a:gd name="T20" fmla="*/ 0 60000 65536"/>
                    <a:gd name="T21" fmla="*/ 0 w 71"/>
                    <a:gd name="T22" fmla="*/ 0 h 30"/>
                    <a:gd name="T23" fmla="*/ 71 w 7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30">
                      <a:moveTo>
                        <a:pt x="20" y="0"/>
                      </a:moveTo>
                      <a:lnTo>
                        <a:pt x="20" y="0"/>
                      </a:lnTo>
                      <a:lnTo>
                        <a:pt x="0" y="15"/>
                      </a:lnTo>
                      <a:lnTo>
                        <a:pt x="20" y="30"/>
                      </a:lnTo>
                      <a:lnTo>
                        <a:pt x="71" y="30"/>
                      </a:lnTo>
                      <a:lnTo>
                        <a:pt x="71" y="15"/>
                      </a:lnTo>
                      <a:lnTo>
                        <a:pt x="2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9" name="Freeform 425">
                  <a:extLst>
                    <a:ext uri="{FF2B5EF4-FFF2-40B4-BE49-F238E27FC236}">
                      <a16:creationId xmlns:a16="http://schemas.microsoft.com/office/drawing/2014/main" id="{D4581B4D-5C4B-2749-B0E0-095A66C0BCA7}"/>
                    </a:ext>
                  </a:extLst>
                </p:cNvPr>
                <p:cNvSpPr>
                  <a:spLocks/>
                </p:cNvSpPr>
                <p:nvPr/>
              </p:nvSpPr>
              <p:spPr bwMode="gray">
                <a:xfrm>
                  <a:off x="1373" y="2570"/>
                  <a:ext cx="57" cy="62"/>
                </a:xfrm>
                <a:custGeom>
                  <a:avLst/>
                  <a:gdLst>
                    <a:gd name="T0" fmla="*/ 103 w 103"/>
                    <a:gd name="T1" fmla="*/ 0 h 114"/>
                    <a:gd name="T2" fmla="*/ 103 w 103"/>
                    <a:gd name="T3" fmla="*/ 0 h 114"/>
                    <a:gd name="T4" fmla="*/ 103 w 103"/>
                    <a:gd name="T5" fmla="*/ 18 h 114"/>
                    <a:gd name="T6" fmla="*/ 86 w 103"/>
                    <a:gd name="T7" fmla="*/ 96 h 114"/>
                    <a:gd name="T8" fmla="*/ 103 w 103"/>
                    <a:gd name="T9" fmla="*/ 114 h 114"/>
                    <a:gd name="T10" fmla="*/ 86 w 103"/>
                    <a:gd name="T11" fmla="*/ 114 h 114"/>
                    <a:gd name="T12" fmla="*/ 34 w 103"/>
                    <a:gd name="T13" fmla="*/ 96 h 114"/>
                    <a:gd name="T14" fmla="*/ 0 w 103"/>
                    <a:gd name="T15" fmla="*/ 66 h 114"/>
                    <a:gd name="T16" fmla="*/ 0 w 103"/>
                    <a:gd name="T17" fmla="*/ 48 h 114"/>
                    <a:gd name="T18" fmla="*/ 69 w 103"/>
                    <a:gd name="T19" fmla="*/ 18 h 114"/>
                    <a:gd name="T20" fmla="*/ 103 w 103"/>
                    <a:gd name="T21" fmla="*/ 0 h 1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114"/>
                    <a:gd name="T35" fmla="*/ 103 w 103"/>
                    <a:gd name="T36" fmla="*/ 114 h 1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114">
                      <a:moveTo>
                        <a:pt x="103" y="0"/>
                      </a:moveTo>
                      <a:lnTo>
                        <a:pt x="103" y="0"/>
                      </a:lnTo>
                      <a:lnTo>
                        <a:pt x="103" y="18"/>
                      </a:lnTo>
                      <a:lnTo>
                        <a:pt x="86" y="96"/>
                      </a:lnTo>
                      <a:lnTo>
                        <a:pt x="103" y="114"/>
                      </a:lnTo>
                      <a:lnTo>
                        <a:pt x="86" y="114"/>
                      </a:lnTo>
                      <a:lnTo>
                        <a:pt x="34" y="96"/>
                      </a:lnTo>
                      <a:lnTo>
                        <a:pt x="0" y="66"/>
                      </a:lnTo>
                      <a:lnTo>
                        <a:pt x="0" y="48"/>
                      </a:lnTo>
                      <a:lnTo>
                        <a:pt x="69" y="18"/>
                      </a:lnTo>
                      <a:lnTo>
                        <a:pt x="103"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0" name="Freeform 426">
                  <a:extLst>
                    <a:ext uri="{FF2B5EF4-FFF2-40B4-BE49-F238E27FC236}">
                      <a16:creationId xmlns:a16="http://schemas.microsoft.com/office/drawing/2014/main" id="{710EF2E8-7F07-4B47-BDC8-C9E1A53419F0}"/>
                    </a:ext>
                  </a:extLst>
                </p:cNvPr>
                <p:cNvSpPr>
                  <a:spLocks/>
                </p:cNvSpPr>
                <p:nvPr/>
              </p:nvSpPr>
              <p:spPr bwMode="gray">
                <a:xfrm>
                  <a:off x="1394" y="2624"/>
                  <a:ext cx="47" cy="43"/>
                </a:xfrm>
                <a:custGeom>
                  <a:avLst/>
                  <a:gdLst>
                    <a:gd name="T0" fmla="*/ 87 w 87"/>
                    <a:gd name="T1" fmla="*/ 81 h 81"/>
                    <a:gd name="T2" fmla="*/ 87 w 87"/>
                    <a:gd name="T3" fmla="*/ 81 h 81"/>
                    <a:gd name="T4" fmla="*/ 87 w 87"/>
                    <a:gd name="T5" fmla="*/ 48 h 81"/>
                    <a:gd name="T6" fmla="*/ 69 w 87"/>
                    <a:gd name="T7" fmla="*/ 33 h 81"/>
                    <a:gd name="T8" fmla="*/ 69 w 87"/>
                    <a:gd name="T9" fmla="*/ 18 h 81"/>
                    <a:gd name="T10" fmla="*/ 52 w 87"/>
                    <a:gd name="T11" fmla="*/ 18 h 81"/>
                    <a:gd name="T12" fmla="*/ 0 w 87"/>
                    <a:gd name="T13" fmla="*/ 0 h 81"/>
                    <a:gd name="T14" fmla="*/ 0 w 87"/>
                    <a:gd name="T15" fmla="*/ 33 h 81"/>
                    <a:gd name="T16" fmla="*/ 18 w 87"/>
                    <a:gd name="T17" fmla="*/ 48 h 81"/>
                    <a:gd name="T18" fmla="*/ 35 w 87"/>
                    <a:gd name="T19" fmla="*/ 33 h 81"/>
                    <a:gd name="T20" fmla="*/ 52 w 87"/>
                    <a:gd name="T21" fmla="*/ 66 h 81"/>
                    <a:gd name="T22" fmla="*/ 87 w 87"/>
                    <a:gd name="T23" fmla="*/ 81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1"/>
                    <a:gd name="T38" fmla="*/ 87 w 87"/>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1">
                      <a:moveTo>
                        <a:pt x="87" y="81"/>
                      </a:moveTo>
                      <a:lnTo>
                        <a:pt x="87" y="81"/>
                      </a:lnTo>
                      <a:lnTo>
                        <a:pt x="87" y="48"/>
                      </a:lnTo>
                      <a:lnTo>
                        <a:pt x="69" y="33"/>
                      </a:lnTo>
                      <a:lnTo>
                        <a:pt x="69" y="18"/>
                      </a:lnTo>
                      <a:lnTo>
                        <a:pt x="52" y="18"/>
                      </a:lnTo>
                      <a:lnTo>
                        <a:pt x="0" y="0"/>
                      </a:lnTo>
                      <a:lnTo>
                        <a:pt x="0" y="33"/>
                      </a:lnTo>
                      <a:lnTo>
                        <a:pt x="18" y="48"/>
                      </a:lnTo>
                      <a:lnTo>
                        <a:pt x="35" y="33"/>
                      </a:lnTo>
                      <a:lnTo>
                        <a:pt x="52" y="66"/>
                      </a:lnTo>
                      <a:lnTo>
                        <a:pt x="87" y="8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1" name="Freeform 427">
                  <a:extLst>
                    <a:ext uri="{FF2B5EF4-FFF2-40B4-BE49-F238E27FC236}">
                      <a16:creationId xmlns:a16="http://schemas.microsoft.com/office/drawing/2014/main" id="{FC08E18C-CC8D-3043-BA0D-D35BB5CE5769}"/>
                    </a:ext>
                  </a:extLst>
                </p:cNvPr>
                <p:cNvSpPr>
                  <a:spLocks/>
                </p:cNvSpPr>
                <p:nvPr/>
              </p:nvSpPr>
              <p:spPr bwMode="gray">
                <a:xfrm>
                  <a:off x="1441" y="2650"/>
                  <a:ext cx="47" cy="35"/>
                </a:xfrm>
                <a:custGeom>
                  <a:avLst/>
                  <a:gdLst>
                    <a:gd name="T0" fmla="*/ 0 w 84"/>
                    <a:gd name="T1" fmla="*/ 33 h 66"/>
                    <a:gd name="T2" fmla="*/ 0 w 84"/>
                    <a:gd name="T3" fmla="*/ 33 h 66"/>
                    <a:gd name="T4" fmla="*/ 51 w 84"/>
                    <a:gd name="T5" fmla="*/ 48 h 66"/>
                    <a:gd name="T6" fmla="*/ 51 w 84"/>
                    <a:gd name="T7" fmla="*/ 66 h 66"/>
                    <a:gd name="T8" fmla="*/ 69 w 84"/>
                    <a:gd name="T9" fmla="*/ 48 h 66"/>
                    <a:gd name="T10" fmla="*/ 51 w 84"/>
                    <a:gd name="T11" fmla="*/ 33 h 66"/>
                    <a:gd name="T12" fmla="*/ 84 w 84"/>
                    <a:gd name="T13" fmla="*/ 18 h 66"/>
                    <a:gd name="T14" fmla="*/ 69 w 84"/>
                    <a:gd name="T15" fmla="*/ 0 h 66"/>
                    <a:gd name="T16" fmla="*/ 34 w 84"/>
                    <a:gd name="T17" fmla="*/ 18 h 66"/>
                    <a:gd name="T18" fmla="*/ 17 w 84"/>
                    <a:gd name="T19" fmla="*/ 18 h 66"/>
                    <a:gd name="T20" fmla="*/ 0 w 84"/>
                    <a:gd name="T21" fmla="*/ 0 h 66"/>
                    <a:gd name="T22" fmla="*/ 0 w 84"/>
                    <a:gd name="T23" fmla="*/ 33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66"/>
                    <a:gd name="T38" fmla="*/ 84 w 84"/>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66">
                      <a:moveTo>
                        <a:pt x="0" y="33"/>
                      </a:moveTo>
                      <a:lnTo>
                        <a:pt x="0" y="33"/>
                      </a:lnTo>
                      <a:lnTo>
                        <a:pt x="51" y="48"/>
                      </a:lnTo>
                      <a:lnTo>
                        <a:pt x="51" y="66"/>
                      </a:lnTo>
                      <a:lnTo>
                        <a:pt x="69" y="48"/>
                      </a:lnTo>
                      <a:lnTo>
                        <a:pt x="51" y="33"/>
                      </a:lnTo>
                      <a:lnTo>
                        <a:pt x="84" y="18"/>
                      </a:lnTo>
                      <a:lnTo>
                        <a:pt x="69" y="0"/>
                      </a:lnTo>
                      <a:lnTo>
                        <a:pt x="34" y="18"/>
                      </a:lnTo>
                      <a:lnTo>
                        <a:pt x="17" y="18"/>
                      </a:lnTo>
                      <a:lnTo>
                        <a:pt x="0" y="0"/>
                      </a:lnTo>
                      <a:lnTo>
                        <a:pt x="0"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2" name="Freeform 428">
                  <a:extLst>
                    <a:ext uri="{FF2B5EF4-FFF2-40B4-BE49-F238E27FC236}">
                      <a16:creationId xmlns:a16="http://schemas.microsoft.com/office/drawing/2014/main" id="{9FFC59C9-B2F4-B443-86B9-3856B87A751A}"/>
                    </a:ext>
                  </a:extLst>
                </p:cNvPr>
                <p:cNvSpPr>
                  <a:spLocks/>
                </p:cNvSpPr>
                <p:nvPr/>
              </p:nvSpPr>
              <p:spPr bwMode="gray">
                <a:xfrm>
                  <a:off x="1489" y="2650"/>
                  <a:ext cx="38" cy="35"/>
                </a:xfrm>
                <a:custGeom>
                  <a:avLst/>
                  <a:gdLst>
                    <a:gd name="T0" fmla="*/ 52 w 69"/>
                    <a:gd name="T1" fmla="*/ 18 h 66"/>
                    <a:gd name="T2" fmla="*/ 52 w 69"/>
                    <a:gd name="T3" fmla="*/ 18 h 66"/>
                    <a:gd name="T4" fmla="*/ 69 w 69"/>
                    <a:gd name="T5" fmla="*/ 33 h 66"/>
                    <a:gd name="T6" fmla="*/ 52 w 69"/>
                    <a:gd name="T7" fmla="*/ 48 h 66"/>
                    <a:gd name="T8" fmla="*/ 52 w 69"/>
                    <a:gd name="T9" fmla="*/ 66 h 66"/>
                    <a:gd name="T10" fmla="*/ 35 w 69"/>
                    <a:gd name="T11" fmla="*/ 33 h 66"/>
                    <a:gd name="T12" fmla="*/ 0 w 69"/>
                    <a:gd name="T13" fmla="*/ 18 h 66"/>
                    <a:gd name="T14" fmla="*/ 0 w 69"/>
                    <a:gd name="T15" fmla="*/ 0 h 66"/>
                    <a:gd name="T16" fmla="*/ 17 w 69"/>
                    <a:gd name="T17" fmla="*/ 0 h 66"/>
                    <a:gd name="T18" fmla="*/ 35 w 69"/>
                    <a:gd name="T19" fmla="*/ 0 h 66"/>
                    <a:gd name="T20" fmla="*/ 52 w 69"/>
                    <a:gd name="T21" fmla="*/ 18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66"/>
                    <a:gd name="T35" fmla="*/ 69 w 69"/>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66">
                      <a:moveTo>
                        <a:pt x="52" y="18"/>
                      </a:moveTo>
                      <a:lnTo>
                        <a:pt x="52" y="18"/>
                      </a:lnTo>
                      <a:lnTo>
                        <a:pt x="69" y="33"/>
                      </a:lnTo>
                      <a:lnTo>
                        <a:pt x="52" y="48"/>
                      </a:lnTo>
                      <a:lnTo>
                        <a:pt x="52" y="66"/>
                      </a:lnTo>
                      <a:lnTo>
                        <a:pt x="35" y="33"/>
                      </a:lnTo>
                      <a:lnTo>
                        <a:pt x="0" y="18"/>
                      </a:lnTo>
                      <a:lnTo>
                        <a:pt x="0" y="0"/>
                      </a:lnTo>
                      <a:lnTo>
                        <a:pt x="17" y="0"/>
                      </a:lnTo>
                      <a:lnTo>
                        <a:pt x="35" y="0"/>
                      </a:lnTo>
                      <a:lnTo>
                        <a:pt x="52"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3" name="Freeform 429">
                  <a:extLst>
                    <a:ext uri="{FF2B5EF4-FFF2-40B4-BE49-F238E27FC236}">
                      <a16:creationId xmlns:a16="http://schemas.microsoft.com/office/drawing/2014/main" id="{03B57E4F-8DDD-084D-96FD-E9CFD8617787}"/>
                    </a:ext>
                  </a:extLst>
                </p:cNvPr>
                <p:cNvSpPr>
                  <a:spLocks/>
                </p:cNvSpPr>
                <p:nvPr/>
              </p:nvSpPr>
              <p:spPr bwMode="gray">
                <a:xfrm>
                  <a:off x="1478" y="2650"/>
                  <a:ext cx="11" cy="9"/>
                </a:xfrm>
                <a:custGeom>
                  <a:avLst/>
                  <a:gdLst>
                    <a:gd name="T0" fmla="*/ 17 w 17"/>
                    <a:gd name="T1" fmla="*/ 18 h 18"/>
                    <a:gd name="T2" fmla="*/ 17 w 17"/>
                    <a:gd name="T3" fmla="*/ 18 h 18"/>
                    <a:gd name="T4" fmla="*/ 17 w 17"/>
                    <a:gd name="T5" fmla="*/ 0 h 18"/>
                    <a:gd name="T6" fmla="*/ 0 w 17"/>
                    <a:gd name="T7" fmla="*/ 0 h 18"/>
                    <a:gd name="T8" fmla="*/ 17 w 17"/>
                    <a:gd name="T9" fmla="*/ 18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7" y="18"/>
                      </a:moveTo>
                      <a:lnTo>
                        <a:pt x="17" y="18"/>
                      </a:lnTo>
                      <a:lnTo>
                        <a:pt x="17" y="0"/>
                      </a:lnTo>
                      <a:lnTo>
                        <a:pt x="0" y="0"/>
                      </a:lnTo>
                      <a:lnTo>
                        <a:pt x="17"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4" name="Freeform 430">
                  <a:extLst>
                    <a:ext uri="{FF2B5EF4-FFF2-40B4-BE49-F238E27FC236}">
                      <a16:creationId xmlns:a16="http://schemas.microsoft.com/office/drawing/2014/main" id="{4555AC90-5636-DA45-99CF-AF1B3E2DF8EA}"/>
                    </a:ext>
                  </a:extLst>
                </p:cNvPr>
                <p:cNvSpPr>
                  <a:spLocks/>
                </p:cNvSpPr>
                <p:nvPr/>
              </p:nvSpPr>
              <p:spPr bwMode="gray">
                <a:xfrm>
                  <a:off x="4653" y="2784"/>
                  <a:ext cx="151" cy="124"/>
                </a:xfrm>
                <a:custGeom>
                  <a:avLst/>
                  <a:gdLst>
                    <a:gd name="T0" fmla="*/ 275 w 275"/>
                    <a:gd name="T1" fmla="*/ 65 h 225"/>
                    <a:gd name="T2" fmla="*/ 275 w 275"/>
                    <a:gd name="T3" fmla="*/ 65 h 225"/>
                    <a:gd name="T4" fmla="*/ 275 w 275"/>
                    <a:gd name="T5" fmla="*/ 129 h 225"/>
                    <a:gd name="T6" fmla="*/ 275 w 275"/>
                    <a:gd name="T7" fmla="*/ 225 h 225"/>
                    <a:gd name="T8" fmla="*/ 240 w 275"/>
                    <a:gd name="T9" fmla="*/ 192 h 225"/>
                    <a:gd name="T10" fmla="*/ 189 w 275"/>
                    <a:gd name="T11" fmla="*/ 209 h 225"/>
                    <a:gd name="T12" fmla="*/ 206 w 275"/>
                    <a:gd name="T13" fmla="*/ 177 h 225"/>
                    <a:gd name="T14" fmla="*/ 189 w 275"/>
                    <a:gd name="T15" fmla="*/ 144 h 225"/>
                    <a:gd name="T16" fmla="*/ 68 w 275"/>
                    <a:gd name="T17" fmla="*/ 81 h 225"/>
                    <a:gd name="T18" fmla="*/ 52 w 275"/>
                    <a:gd name="T19" fmla="*/ 96 h 225"/>
                    <a:gd name="T20" fmla="*/ 52 w 275"/>
                    <a:gd name="T21" fmla="*/ 81 h 225"/>
                    <a:gd name="T22" fmla="*/ 35 w 275"/>
                    <a:gd name="T23" fmla="*/ 65 h 225"/>
                    <a:gd name="T24" fmla="*/ 68 w 275"/>
                    <a:gd name="T25" fmla="*/ 65 h 225"/>
                    <a:gd name="T26" fmla="*/ 85 w 275"/>
                    <a:gd name="T27" fmla="*/ 48 h 225"/>
                    <a:gd name="T28" fmla="*/ 35 w 275"/>
                    <a:gd name="T29" fmla="*/ 48 h 225"/>
                    <a:gd name="T30" fmla="*/ 18 w 275"/>
                    <a:gd name="T31" fmla="*/ 33 h 225"/>
                    <a:gd name="T32" fmla="*/ 0 w 275"/>
                    <a:gd name="T33" fmla="*/ 33 h 225"/>
                    <a:gd name="T34" fmla="*/ 35 w 275"/>
                    <a:gd name="T35" fmla="*/ 0 h 225"/>
                    <a:gd name="T36" fmla="*/ 52 w 275"/>
                    <a:gd name="T37" fmla="*/ 0 h 225"/>
                    <a:gd name="T38" fmla="*/ 85 w 275"/>
                    <a:gd name="T39" fmla="*/ 18 h 225"/>
                    <a:gd name="T40" fmla="*/ 85 w 275"/>
                    <a:gd name="T41" fmla="*/ 48 h 225"/>
                    <a:gd name="T42" fmla="*/ 119 w 275"/>
                    <a:gd name="T43" fmla="*/ 81 h 225"/>
                    <a:gd name="T44" fmla="*/ 154 w 275"/>
                    <a:gd name="T45" fmla="*/ 48 h 225"/>
                    <a:gd name="T46" fmla="*/ 189 w 275"/>
                    <a:gd name="T47" fmla="*/ 33 h 225"/>
                    <a:gd name="T48" fmla="*/ 275 w 275"/>
                    <a:gd name="T49" fmla="*/ 65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5"/>
                    <a:gd name="T76" fmla="*/ 0 h 225"/>
                    <a:gd name="T77" fmla="*/ 275 w 275"/>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5" h="225">
                      <a:moveTo>
                        <a:pt x="275" y="65"/>
                      </a:moveTo>
                      <a:lnTo>
                        <a:pt x="275" y="65"/>
                      </a:lnTo>
                      <a:lnTo>
                        <a:pt x="275" y="129"/>
                      </a:lnTo>
                      <a:lnTo>
                        <a:pt x="275" y="225"/>
                      </a:lnTo>
                      <a:lnTo>
                        <a:pt x="240" y="192"/>
                      </a:lnTo>
                      <a:lnTo>
                        <a:pt x="189" y="209"/>
                      </a:lnTo>
                      <a:lnTo>
                        <a:pt x="206" y="177"/>
                      </a:lnTo>
                      <a:lnTo>
                        <a:pt x="189" y="144"/>
                      </a:lnTo>
                      <a:lnTo>
                        <a:pt x="68" y="81"/>
                      </a:lnTo>
                      <a:lnTo>
                        <a:pt x="52" y="96"/>
                      </a:lnTo>
                      <a:lnTo>
                        <a:pt x="52" y="81"/>
                      </a:lnTo>
                      <a:lnTo>
                        <a:pt x="35" y="65"/>
                      </a:lnTo>
                      <a:lnTo>
                        <a:pt x="68" y="65"/>
                      </a:lnTo>
                      <a:lnTo>
                        <a:pt x="85" y="48"/>
                      </a:lnTo>
                      <a:lnTo>
                        <a:pt x="35" y="48"/>
                      </a:lnTo>
                      <a:lnTo>
                        <a:pt x="18" y="33"/>
                      </a:lnTo>
                      <a:lnTo>
                        <a:pt x="0" y="33"/>
                      </a:lnTo>
                      <a:lnTo>
                        <a:pt x="35" y="0"/>
                      </a:lnTo>
                      <a:lnTo>
                        <a:pt x="52" y="0"/>
                      </a:lnTo>
                      <a:lnTo>
                        <a:pt x="85" y="18"/>
                      </a:lnTo>
                      <a:lnTo>
                        <a:pt x="85" y="48"/>
                      </a:lnTo>
                      <a:lnTo>
                        <a:pt x="119" y="81"/>
                      </a:lnTo>
                      <a:lnTo>
                        <a:pt x="154" y="48"/>
                      </a:lnTo>
                      <a:lnTo>
                        <a:pt x="189" y="33"/>
                      </a:lnTo>
                      <a:lnTo>
                        <a:pt x="275" y="6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5" name="Freeform 431">
                  <a:extLst>
                    <a:ext uri="{FF2B5EF4-FFF2-40B4-BE49-F238E27FC236}">
                      <a16:creationId xmlns:a16="http://schemas.microsoft.com/office/drawing/2014/main" id="{F1C462C3-B025-8045-86F7-2F230625663E}"/>
                    </a:ext>
                  </a:extLst>
                </p:cNvPr>
                <p:cNvSpPr>
                  <a:spLocks/>
                </p:cNvSpPr>
                <p:nvPr/>
              </p:nvSpPr>
              <p:spPr bwMode="gray">
                <a:xfrm>
                  <a:off x="4804" y="2819"/>
                  <a:ext cx="143" cy="115"/>
                </a:xfrm>
                <a:custGeom>
                  <a:avLst/>
                  <a:gdLst>
                    <a:gd name="T0" fmla="*/ 0 w 261"/>
                    <a:gd name="T1" fmla="*/ 160 h 208"/>
                    <a:gd name="T2" fmla="*/ 0 w 261"/>
                    <a:gd name="T3" fmla="*/ 160 h 208"/>
                    <a:gd name="T4" fmla="*/ 0 w 261"/>
                    <a:gd name="T5" fmla="*/ 64 h 208"/>
                    <a:gd name="T6" fmla="*/ 0 w 261"/>
                    <a:gd name="T7" fmla="*/ 0 h 208"/>
                    <a:gd name="T8" fmla="*/ 69 w 261"/>
                    <a:gd name="T9" fmla="*/ 16 h 208"/>
                    <a:gd name="T10" fmla="*/ 121 w 261"/>
                    <a:gd name="T11" fmla="*/ 48 h 208"/>
                    <a:gd name="T12" fmla="*/ 121 w 261"/>
                    <a:gd name="T13" fmla="*/ 64 h 208"/>
                    <a:gd name="T14" fmla="*/ 192 w 261"/>
                    <a:gd name="T15" fmla="*/ 96 h 208"/>
                    <a:gd name="T16" fmla="*/ 157 w 261"/>
                    <a:gd name="T17" fmla="*/ 112 h 208"/>
                    <a:gd name="T18" fmla="*/ 175 w 261"/>
                    <a:gd name="T19" fmla="*/ 112 h 208"/>
                    <a:gd name="T20" fmla="*/ 192 w 261"/>
                    <a:gd name="T21" fmla="*/ 127 h 208"/>
                    <a:gd name="T22" fmla="*/ 209 w 261"/>
                    <a:gd name="T23" fmla="*/ 160 h 208"/>
                    <a:gd name="T24" fmla="*/ 226 w 261"/>
                    <a:gd name="T25" fmla="*/ 160 h 208"/>
                    <a:gd name="T26" fmla="*/ 226 w 261"/>
                    <a:gd name="T27" fmla="*/ 175 h 208"/>
                    <a:gd name="T28" fmla="*/ 261 w 261"/>
                    <a:gd name="T29" fmla="*/ 192 h 208"/>
                    <a:gd name="T30" fmla="*/ 261 w 261"/>
                    <a:gd name="T31" fmla="*/ 208 h 208"/>
                    <a:gd name="T32" fmla="*/ 175 w 261"/>
                    <a:gd name="T33" fmla="*/ 192 h 208"/>
                    <a:gd name="T34" fmla="*/ 140 w 261"/>
                    <a:gd name="T35" fmla="*/ 127 h 208"/>
                    <a:gd name="T36" fmla="*/ 104 w 261"/>
                    <a:gd name="T37" fmla="*/ 127 h 208"/>
                    <a:gd name="T38" fmla="*/ 86 w 261"/>
                    <a:gd name="T39" fmla="*/ 127 h 208"/>
                    <a:gd name="T40" fmla="*/ 52 w 261"/>
                    <a:gd name="T41" fmla="*/ 144 h 208"/>
                    <a:gd name="T42" fmla="*/ 69 w 261"/>
                    <a:gd name="T43" fmla="*/ 160 h 208"/>
                    <a:gd name="T44" fmla="*/ 34 w 261"/>
                    <a:gd name="T45" fmla="*/ 160 h 208"/>
                    <a:gd name="T46" fmla="*/ 0 w 261"/>
                    <a:gd name="T47" fmla="*/ 160 h 2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208"/>
                    <a:gd name="T74" fmla="*/ 261 w 261"/>
                    <a:gd name="T75" fmla="*/ 208 h 2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208">
                      <a:moveTo>
                        <a:pt x="0" y="160"/>
                      </a:moveTo>
                      <a:lnTo>
                        <a:pt x="0" y="160"/>
                      </a:lnTo>
                      <a:lnTo>
                        <a:pt x="0" y="64"/>
                      </a:lnTo>
                      <a:lnTo>
                        <a:pt x="0" y="0"/>
                      </a:lnTo>
                      <a:lnTo>
                        <a:pt x="69" y="16"/>
                      </a:lnTo>
                      <a:lnTo>
                        <a:pt x="121" y="48"/>
                      </a:lnTo>
                      <a:lnTo>
                        <a:pt x="121" y="64"/>
                      </a:lnTo>
                      <a:lnTo>
                        <a:pt x="192" y="96"/>
                      </a:lnTo>
                      <a:lnTo>
                        <a:pt x="157" y="112"/>
                      </a:lnTo>
                      <a:lnTo>
                        <a:pt x="175" y="112"/>
                      </a:lnTo>
                      <a:lnTo>
                        <a:pt x="192" y="127"/>
                      </a:lnTo>
                      <a:lnTo>
                        <a:pt x="209" y="160"/>
                      </a:lnTo>
                      <a:lnTo>
                        <a:pt x="226" y="160"/>
                      </a:lnTo>
                      <a:lnTo>
                        <a:pt x="226" y="175"/>
                      </a:lnTo>
                      <a:lnTo>
                        <a:pt x="261" y="192"/>
                      </a:lnTo>
                      <a:lnTo>
                        <a:pt x="261" y="208"/>
                      </a:lnTo>
                      <a:lnTo>
                        <a:pt x="175" y="192"/>
                      </a:lnTo>
                      <a:lnTo>
                        <a:pt x="140" y="127"/>
                      </a:lnTo>
                      <a:lnTo>
                        <a:pt x="104" y="127"/>
                      </a:lnTo>
                      <a:lnTo>
                        <a:pt x="86" y="127"/>
                      </a:lnTo>
                      <a:lnTo>
                        <a:pt x="52" y="144"/>
                      </a:lnTo>
                      <a:lnTo>
                        <a:pt x="69" y="160"/>
                      </a:lnTo>
                      <a:lnTo>
                        <a:pt x="34" y="160"/>
                      </a:lnTo>
                      <a:lnTo>
                        <a:pt x="0" y="16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6" name="Freeform 432">
                  <a:extLst>
                    <a:ext uri="{FF2B5EF4-FFF2-40B4-BE49-F238E27FC236}">
                      <a16:creationId xmlns:a16="http://schemas.microsoft.com/office/drawing/2014/main" id="{C70D951F-D917-2542-83BC-4BBA0D660F57}"/>
                    </a:ext>
                  </a:extLst>
                </p:cNvPr>
                <p:cNvSpPr>
                  <a:spLocks/>
                </p:cNvSpPr>
                <p:nvPr/>
              </p:nvSpPr>
              <p:spPr bwMode="gray">
                <a:xfrm>
                  <a:off x="4385" y="2934"/>
                  <a:ext cx="610" cy="439"/>
                </a:xfrm>
                <a:custGeom>
                  <a:avLst/>
                  <a:gdLst>
                    <a:gd name="T0" fmla="*/ 54 w 1109"/>
                    <a:gd name="T1" fmla="*/ 639 h 800"/>
                    <a:gd name="T2" fmla="*/ 140 w 1109"/>
                    <a:gd name="T3" fmla="*/ 671 h 800"/>
                    <a:gd name="T4" fmla="*/ 278 w 1109"/>
                    <a:gd name="T5" fmla="*/ 623 h 800"/>
                    <a:gd name="T6" fmla="*/ 365 w 1109"/>
                    <a:gd name="T7" fmla="*/ 575 h 800"/>
                    <a:gd name="T8" fmla="*/ 574 w 1109"/>
                    <a:gd name="T9" fmla="*/ 591 h 800"/>
                    <a:gd name="T10" fmla="*/ 591 w 1109"/>
                    <a:gd name="T11" fmla="*/ 608 h 800"/>
                    <a:gd name="T12" fmla="*/ 677 w 1109"/>
                    <a:gd name="T13" fmla="*/ 591 h 800"/>
                    <a:gd name="T14" fmla="*/ 660 w 1109"/>
                    <a:gd name="T15" fmla="*/ 671 h 800"/>
                    <a:gd name="T16" fmla="*/ 677 w 1109"/>
                    <a:gd name="T17" fmla="*/ 639 h 800"/>
                    <a:gd name="T18" fmla="*/ 677 w 1109"/>
                    <a:gd name="T19" fmla="*/ 687 h 800"/>
                    <a:gd name="T20" fmla="*/ 729 w 1109"/>
                    <a:gd name="T21" fmla="*/ 719 h 800"/>
                    <a:gd name="T22" fmla="*/ 747 w 1109"/>
                    <a:gd name="T23" fmla="*/ 752 h 800"/>
                    <a:gd name="T24" fmla="*/ 816 w 1109"/>
                    <a:gd name="T25" fmla="*/ 767 h 800"/>
                    <a:gd name="T26" fmla="*/ 868 w 1109"/>
                    <a:gd name="T27" fmla="*/ 752 h 800"/>
                    <a:gd name="T28" fmla="*/ 885 w 1109"/>
                    <a:gd name="T29" fmla="*/ 767 h 800"/>
                    <a:gd name="T30" fmla="*/ 919 w 1109"/>
                    <a:gd name="T31" fmla="*/ 800 h 800"/>
                    <a:gd name="T32" fmla="*/ 1006 w 1109"/>
                    <a:gd name="T33" fmla="*/ 752 h 800"/>
                    <a:gd name="T34" fmla="*/ 1092 w 1109"/>
                    <a:gd name="T35" fmla="*/ 543 h 800"/>
                    <a:gd name="T36" fmla="*/ 1092 w 1109"/>
                    <a:gd name="T37" fmla="*/ 399 h 800"/>
                    <a:gd name="T38" fmla="*/ 1040 w 1109"/>
                    <a:gd name="T39" fmla="*/ 336 h 800"/>
                    <a:gd name="T40" fmla="*/ 1006 w 1109"/>
                    <a:gd name="T41" fmla="*/ 288 h 800"/>
                    <a:gd name="T42" fmla="*/ 971 w 1109"/>
                    <a:gd name="T43" fmla="*/ 255 h 800"/>
                    <a:gd name="T44" fmla="*/ 902 w 1109"/>
                    <a:gd name="T45" fmla="*/ 159 h 800"/>
                    <a:gd name="T46" fmla="*/ 885 w 1109"/>
                    <a:gd name="T47" fmla="*/ 111 h 800"/>
                    <a:gd name="T48" fmla="*/ 833 w 1109"/>
                    <a:gd name="T49" fmla="*/ 96 h 800"/>
                    <a:gd name="T50" fmla="*/ 798 w 1109"/>
                    <a:gd name="T51" fmla="*/ 0 h 800"/>
                    <a:gd name="T52" fmla="*/ 781 w 1109"/>
                    <a:gd name="T53" fmla="*/ 111 h 800"/>
                    <a:gd name="T54" fmla="*/ 729 w 1109"/>
                    <a:gd name="T55" fmla="*/ 176 h 800"/>
                    <a:gd name="T56" fmla="*/ 643 w 1109"/>
                    <a:gd name="T57" fmla="*/ 128 h 800"/>
                    <a:gd name="T58" fmla="*/ 608 w 1109"/>
                    <a:gd name="T59" fmla="*/ 111 h 800"/>
                    <a:gd name="T60" fmla="*/ 643 w 1109"/>
                    <a:gd name="T61" fmla="*/ 63 h 800"/>
                    <a:gd name="T62" fmla="*/ 643 w 1109"/>
                    <a:gd name="T63" fmla="*/ 32 h 800"/>
                    <a:gd name="T64" fmla="*/ 626 w 1109"/>
                    <a:gd name="T65" fmla="*/ 32 h 800"/>
                    <a:gd name="T66" fmla="*/ 520 w 1109"/>
                    <a:gd name="T67" fmla="*/ 15 h 800"/>
                    <a:gd name="T68" fmla="*/ 520 w 1109"/>
                    <a:gd name="T69" fmla="*/ 32 h 800"/>
                    <a:gd name="T70" fmla="*/ 468 w 1109"/>
                    <a:gd name="T71" fmla="*/ 48 h 800"/>
                    <a:gd name="T72" fmla="*/ 451 w 1109"/>
                    <a:gd name="T73" fmla="*/ 63 h 800"/>
                    <a:gd name="T74" fmla="*/ 451 w 1109"/>
                    <a:gd name="T75" fmla="*/ 111 h 800"/>
                    <a:gd name="T76" fmla="*/ 416 w 1109"/>
                    <a:gd name="T77" fmla="*/ 111 h 800"/>
                    <a:gd name="T78" fmla="*/ 399 w 1109"/>
                    <a:gd name="T79" fmla="*/ 80 h 800"/>
                    <a:gd name="T80" fmla="*/ 347 w 1109"/>
                    <a:gd name="T81" fmla="*/ 96 h 800"/>
                    <a:gd name="T82" fmla="*/ 313 w 1109"/>
                    <a:gd name="T83" fmla="*/ 144 h 800"/>
                    <a:gd name="T84" fmla="*/ 278 w 1109"/>
                    <a:gd name="T85" fmla="*/ 144 h 800"/>
                    <a:gd name="T86" fmla="*/ 278 w 1109"/>
                    <a:gd name="T87" fmla="*/ 176 h 800"/>
                    <a:gd name="T88" fmla="*/ 244 w 1109"/>
                    <a:gd name="T89" fmla="*/ 176 h 800"/>
                    <a:gd name="T90" fmla="*/ 209 w 1109"/>
                    <a:gd name="T91" fmla="*/ 224 h 800"/>
                    <a:gd name="T92" fmla="*/ 36 w 1109"/>
                    <a:gd name="T93" fmla="*/ 303 h 800"/>
                    <a:gd name="T94" fmla="*/ 17 w 1109"/>
                    <a:gd name="T95" fmla="*/ 303 h 800"/>
                    <a:gd name="T96" fmla="*/ 0 w 1109"/>
                    <a:gd name="T97" fmla="*/ 336 h 800"/>
                    <a:gd name="T98" fmla="*/ 17 w 1109"/>
                    <a:gd name="T99" fmla="*/ 384 h 800"/>
                    <a:gd name="T100" fmla="*/ 0 w 1109"/>
                    <a:gd name="T101" fmla="*/ 399 h 800"/>
                    <a:gd name="T102" fmla="*/ 71 w 1109"/>
                    <a:gd name="T103" fmla="*/ 560 h 800"/>
                    <a:gd name="T104" fmla="*/ 54 w 1109"/>
                    <a:gd name="T105" fmla="*/ 623 h 8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09"/>
                    <a:gd name="T160" fmla="*/ 0 h 800"/>
                    <a:gd name="T161" fmla="*/ 1109 w 1109"/>
                    <a:gd name="T162" fmla="*/ 800 h 8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09" h="800">
                      <a:moveTo>
                        <a:pt x="54" y="639"/>
                      </a:moveTo>
                      <a:lnTo>
                        <a:pt x="54" y="639"/>
                      </a:lnTo>
                      <a:lnTo>
                        <a:pt x="105" y="671"/>
                      </a:lnTo>
                      <a:lnTo>
                        <a:pt x="140" y="671"/>
                      </a:lnTo>
                      <a:lnTo>
                        <a:pt x="192" y="623"/>
                      </a:lnTo>
                      <a:lnTo>
                        <a:pt x="278" y="623"/>
                      </a:lnTo>
                      <a:lnTo>
                        <a:pt x="295" y="608"/>
                      </a:lnTo>
                      <a:lnTo>
                        <a:pt x="365" y="575"/>
                      </a:lnTo>
                      <a:lnTo>
                        <a:pt x="503" y="560"/>
                      </a:lnTo>
                      <a:lnTo>
                        <a:pt x="574" y="591"/>
                      </a:lnTo>
                      <a:lnTo>
                        <a:pt x="574" y="608"/>
                      </a:lnTo>
                      <a:lnTo>
                        <a:pt x="591" y="608"/>
                      </a:lnTo>
                      <a:lnTo>
                        <a:pt x="626" y="671"/>
                      </a:lnTo>
                      <a:lnTo>
                        <a:pt x="677" y="591"/>
                      </a:lnTo>
                      <a:lnTo>
                        <a:pt x="677" y="623"/>
                      </a:lnTo>
                      <a:lnTo>
                        <a:pt x="660" y="671"/>
                      </a:lnTo>
                      <a:lnTo>
                        <a:pt x="677" y="671"/>
                      </a:lnTo>
                      <a:lnTo>
                        <a:pt x="677" y="639"/>
                      </a:lnTo>
                      <a:lnTo>
                        <a:pt x="695" y="671"/>
                      </a:lnTo>
                      <a:lnTo>
                        <a:pt x="677" y="687"/>
                      </a:lnTo>
                      <a:lnTo>
                        <a:pt x="712" y="687"/>
                      </a:lnTo>
                      <a:lnTo>
                        <a:pt x="729" y="719"/>
                      </a:lnTo>
                      <a:lnTo>
                        <a:pt x="729" y="735"/>
                      </a:lnTo>
                      <a:lnTo>
                        <a:pt x="747" y="752"/>
                      </a:lnTo>
                      <a:lnTo>
                        <a:pt x="781" y="767"/>
                      </a:lnTo>
                      <a:lnTo>
                        <a:pt x="816" y="767"/>
                      </a:lnTo>
                      <a:lnTo>
                        <a:pt x="833" y="783"/>
                      </a:lnTo>
                      <a:lnTo>
                        <a:pt x="868" y="752"/>
                      </a:lnTo>
                      <a:lnTo>
                        <a:pt x="868" y="767"/>
                      </a:lnTo>
                      <a:lnTo>
                        <a:pt x="885" y="767"/>
                      </a:lnTo>
                      <a:lnTo>
                        <a:pt x="885" y="783"/>
                      </a:lnTo>
                      <a:lnTo>
                        <a:pt x="919" y="800"/>
                      </a:lnTo>
                      <a:lnTo>
                        <a:pt x="954" y="752"/>
                      </a:lnTo>
                      <a:lnTo>
                        <a:pt x="1006" y="752"/>
                      </a:lnTo>
                      <a:lnTo>
                        <a:pt x="1023" y="687"/>
                      </a:lnTo>
                      <a:lnTo>
                        <a:pt x="1092" y="543"/>
                      </a:lnTo>
                      <a:lnTo>
                        <a:pt x="1109" y="479"/>
                      </a:lnTo>
                      <a:lnTo>
                        <a:pt x="1092" y="399"/>
                      </a:lnTo>
                      <a:lnTo>
                        <a:pt x="1058" y="351"/>
                      </a:lnTo>
                      <a:lnTo>
                        <a:pt x="1040" y="336"/>
                      </a:lnTo>
                      <a:lnTo>
                        <a:pt x="1023" y="303"/>
                      </a:lnTo>
                      <a:lnTo>
                        <a:pt x="1006" y="288"/>
                      </a:lnTo>
                      <a:lnTo>
                        <a:pt x="1006" y="303"/>
                      </a:lnTo>
                      <a:lnTo>
                        <a:pt x="971" y="255"/>
                      </a:lnTo>
                      <a:lnTo>
                        <a:pt x="919" y="207"/>
                      </a:lnTo>
                      <a:lnTo>
                        <a:pt x="902" y="159"/>
                      </a:lnTo>
                      <a:lnTo>
                        <a:pt x="885" y="144"/>
                      </a:lnTo>
                      <a:lnTo>
                        <a:pt x="885" y="111"/>
                      </a:lnTo>
                      <a:lnTo>
                        <a:pt x="868" y="96"/>
                      </a:lnTo>
                      <a:lnTo>
                        <a:pt x="833" y="96"/>
                      </a:lnTo>
                      <a:lnTo>
                        <a:pt x="816" y="0"/>
                      </a:lnTo>
                      <a:lnTo>
                        <a:pt x="798" y="0"/>
                      </a:lnTo>
                      <a:lnTo>
                        <a:pt x="781" y="32"/>
                      </a:lnTo>
                      <a:lnTo>
                        <a:pt x="781" y="111"/>
                      </a:lnTo>
                      <a:lnTo>
                        <a:pt x="764" y="176"/>
                      </a:lnTo>
                      <a:lnTo>
                        <a:pt x="729" y="176"/>
                      </a:lnTo>
                      <a:lnTo>
                        <a:pt x="660" y="128"/>
                      </a:lnTo>
                      <a:lnTo>
                        <a:pt x="643" y="128"/>
                      </a:lnTo>
                      <a:lnTo>
                        <a:pt x="643" y="111"/>
                      </a:lnTo>
                      <a:lnTo>
                        <a:pt x="608" y="111"/>
                      </a:lnTo>
                      <a:lnTo>
                        <a:pt x="626" y="63"/>
                      </a:lnTo>
                      <a:lnTo>
                        <a:pt x="643" y="63"/>
                      </a:lnTo>
                      <a:lnTo>
                        <a:pt x="660" y="32"/>
                      </a:lnTo>
                      <a:lnTo>
                        <a:pt x="643" y="32"/>
                      </a:lnTo>
                      <a:lnTo>
                        <a:pt x="626" y="48"/>
                      </a:lnTo>
                      <a:lnTo>
                        <a:pt x="626" y="32"/>
                      </a:lnTo>
                      <a:lnTo>
                        <a:pt x="608" y="32"/>
                      </a:lnTo>
                      <a:lnTo>
                        <a:pt x="520" y="15"/>
                      </a:lnTo>
                      <a:lnTo>
                        <a:pt x="537" y="32"/>
                      </a:lnTo>
                      <a:lnTo>
                        <a:pt x="520" y="32"/>
                      </a:lnTo>
                      <a:lnTo>
                        <a:pt x="485" y="32"/>
                      </a:lnTo>
                      <a:lnTo>
                        <a:pt x="468" y="48"/>
                      </a:lnTo>
                      <a:lnTo>
                        <a:pt x="468" y="63"/>
                      </a:lnTo>
                      <a:lnTo>
                        <a:pt x="451" y="63"/>
                      </a:lnTo>
                      <a:lnTo>
                        <a:pt x="451" y="96"/>
                      </a:lnTo>
                      <a:lnTo>
                        <a:pt x="451" y="111"/>
                      </a:lnTo>
                      <a:lnTo>
                        <a:pt x="416" y="96"/>
                      </a:lnTo>
                      <a:lnTo>
                        <a:pt x="416" y="111"/>
                      </a:lnTo>
                      <a:lnTo>
                        <a:pt x="416" y="96"/>
                      </a:lnTo>
                      <a:lnTo>
                        <a:pt x="399" y="80"/>
                      </a:lnTo>
                      <a:lnTo>
                        <a:pt x="382" y="80"/>
                      </a:lnTo>
                      <a:lnTo>
                        <a:pt x="347" y="96"/>
                      </a:lnTo>
                      <a:lnTo>
                        <a:pt x="330" y="96"/>
                      </a:lnTo>
                      <a:lnTo>
                        <a:pt x="313" y="144"/>
                      </a:lnTo>
                      <a:lnTo>
                        <a:pt x="295" y="144"/>
                      </a:lnTo>
                      <a:lnTo>
                        <a:pt x="278" y="144"/>
                      </a:lnTo>
                      <a:lnTo>
                        <a:pt x="295" y="159"/>
                      </a:lnTo>
                      <a:lnTo>
                        <a:pt x="278" y="176"/>
                      </a:lnTo>
                      <a:lnTo>
                        <a:pt x="278" y="144"/>
                      </a:lnTo>
                      <a:lnTo>
                        <a:pt x="244" y="176"/>
                      </a:lnTo>
                      <a:lnTo>
                        <a:pt x="261" y="192"/>
                      </a:lnTo>
                      <a:lnTo>
                        <a:pt x="209" y="224"/>
                      </a:lnTo>
                      <a:lnTo>
                        <a:pt x="88" y="255"/>
                      </a:lnTo>
                      <a:lnTo>
                        <a:pt x="36" y="303"/>
                      </a:lnTo>
                      <a:lnTo>
                        <a:pt x="17" y="288"/>
                      </a:lnTo>
                      <a:lnTo>
                        <a:pt x="17" y="303"/>
                      </a:lnTo>
                      <a:lnTo>
                        <a:pt x="17" y="336"/>
                      </a:lnTo>
                      <a:lnTo>
                        <a:pt x="0" y="336"/>
                      </a:lnTo>
                      <a:lnTo>
                        <a:pt x="36" y="416"/>
                      </a:lnTo>
                      <a:lnTo>
                        <a:pt x="17" y="384"/>
                      </a:lnTo>
                      <a:lnTo>
                        <a:pt x="17" y="416"/>
                      </a:lnTo>
                      <a:lnTo>
                        <a:pt x="0" y="399"/>
                      </a:lnTo>
                      <a:lnTo>
                        <a:pt x="54" y="495"/>
                      </a:lnTo>
                      <a:lnTo>
                        <a:pt x="71" y="560"/>
                      </a:lnTo>
                      <a:lnTo>
                        <a:pt x="71" y="608"/>
                      </a:lnTo>
                      <a:lnTo>
                        <a:pt x="54" y="623"/>
                      </a:lnTo>
                      <a:lnTo>
                        <a:pt x="54" y="639"/>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7" name="Freeform 433">
                  <a:extLst>
                    <a:ext uri="{FF2B5EF4-FFF2-40B4-BE49-F238E27FC236}">
                      <a16:creationId xmlns:a16="http://schemas.microsoft.com/office/drawing/2014/main" id="{D808A24F-E96E-E44E-8E13-6F34CD48D074}"/>
                    </a:ext>
                  </a:extLst>
                </p:cNvPr>
                <p:cNvSpPr>
                  <a:spLocks/>
                </p:cNvSpPr>
                <p:nvPr/>
              </p:nvSpPr>
              <p:spPr bwMode="gray">
                <a:xfrm>
                  <a:off x="4642" y="2943"/>
                  <a:ext cx="18" cy="8"/>
                </a:xfrm>
                <a:custGeom>
                  <a:avLst/>
                  <a:gdLst>
                    <a:gd name="T0" fmla="*/ 0 w 35"/>
                    <a:gd name="T1" fmla="*/ 17 h 17"/>
                    <a:gd name="T2" fmla="*/ 0 w 35"/>
                    <a:gd name="T3" fmla="*/ 17 h 17"/>
                    <a:gd name="T4" fmla="*/ 17 w 35"/>
                    <a:gd name="T5" fmla="*/ 17 h 17"/>
                    <a:gd name="T6" fmla="*/ 35 w 35"/>
                    <a:gd name="T7" fmla="*/ 0 h 17"/>
                    <a:gd name="T8" fmla="*/ 0 w 35"/>
                    <a:gd name="T9" fmla="*/ 0 h 17"/>
                    <a:gd name="T10" fmla="*/ 0 w 35"/>
                    <a:gd name="T11" fmla="*/ 17 h 17"/>
                    <a:gd name="T12" fmla="*/ 0 60000 65536"/>
                    <a:gd name="T13" fmla="*/ 0 60000 65536"/>
                    <a:gd name="T14" fmla="*/ 0 60000 65536"/>
                    <a:gd name="T15" fmla="*/ 0 60000 65536"/>
                    <a:gd name="T16" fmla="*/ 0 60000 65536"/>
                    <a:gd name="T17" fmla="*/ 0 60000 65536"/>
                    <a:gd name="T18" fmla="*/ 0 w 35"/>
                    <a:gd name="T19" fmla="*/ 0 h 17"/>
                    <a:gd name="T20" fmla="*/ 35 w 3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5" h="17">
                      <a:moveTo>
                        <a:pt x="0" y="17"/>
                      </a:moveTo>
                      <a:lnTo>
                        <a:pt x="0" y="17"/>
                      </a:lnTo>
                      <a:lnTo>
                        <a:pt x="17" y="17"/>
                      </a:lnTo>
                      <a:lnTo>
                        <a:pt x="35" y="0"/>
                      </a:lnTo>
                      <a:lnTo>
                        <a:pt x="0"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8" name="Freeform 434">
                  <a:extLst>
                    <a:ext uri="{FF2B5EF4-FFF2-40B4-BE49-F238E27FC236}">
                      <a16:creationId xmlns:a16="http://schemas.microsoft.com/office/drawing/2014/main" id="{6064B7CD-D923-2D46-933E-66698DDCA9FE}"/>
                    </a:ext>
                  </a:extLst>
                </p:cNvPr>
                <p:cNvSpPr>
                  <a:spLocks/>
                </p:cNvSpPr>
                <p:nvPr/>
              </p:nvSpPr>
              <p:spPr bwMode="gray">
                <a:xfrm>
                  <a:off x="4738" y="3311"/>
                  <a:ext cx="18" cy="10"/>
                </a:xfrm>
                <a:custGeom>
                  <a:avLst/>
                  <a:gdLst>
                    <a:gd name="T0" fmla="*/ 0 w 33"/>
                    <a:gd name="T1" fmla="*/ 0 h 17"/>
                    <a:gd name="T2" fmla="*/ 0 w 33"/>
                    <a:gd name="T3" fmla="*/ 0 h 17"/>
                    <a:gd name="T4" fmla="*/ 33 w 33"/>
                    <a:gd name="T5" fmla="*/ 17 h 17"/>
                    <a:gd name="T6" fmla="*/ 33 w 33"/>
                    <a:gd name="T7" fmla="*/ 0 h 17"/>
                    <a:gd name="T8" fmla="*/ 17 w 33"/>
                    <a:gd name="T9" fmla="*/ 0 h 17"/>
                    <a:gd name="T10" fmla="*/ 0 w 33"/>
                    <a:gd name="T11" fmla="*/ 0 h 17"/>
                    <a:gd name="T12" fmla="*/ 0 60000 65536"/>
                    <a:gd name="T13" fmla="*/ 0 60000 65536"/>
                    <a:gd name="T14" fmla="*/ 0 60000 65536"/>
                    <a:gd name="T15" fmla="*/ 0 60000 65536"/>
                    <a:gd name="T16" fmla="*/ 0 60000 65536"/>
                    <a:gd name="T17" fmla="*/ 0 60000 65536"/>
                    <a:gd name="T18" fmla="*/ 0 w 33"/>
                    <a:gd name="T19" fmla="*/ 0 h 17"/>
                    <a:gd name="T20" fmla="*/ 33 w 3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3" h="17">
                      <a:moveTo>
                        <a:pt x="0" y="0"/>
                      </a:moveTo>
                      <a:lnTo>
                        <a:pt x="0" y="0"/>
                      </a:lnTo>
                      <a:lnTo>
                        <a:pt x="33" y="17"/>
                      </a:lnTo>
                      <a:lnTo>
                        <a:pt x="33" y="0"/>
                      </a:lnTo>
                      <a:lnTo>
                        <a:pt x="1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9" name="Freeform 435">
                  <a:extLst>
                    <a:ext uri="{FF2B5EF4-FFF2-40B4-BE49-F238E27FC236}">
                      <a16:creationId xmlns:a16="http://schemas.microsoft.com/office/drawing/2014/main" id="{77427507-6094-5F44-8042-BAF37BBF0F9C}"/>
                    </a:ext>
                  </a:extLst>
                </p:cNvPr>
                <p:cNvSpPr>
                  <a:spLocks/>
                </p:cNvSpPr>
                <p:nvPr/>
              </p:nvSpPr>
              <p:spPr bwMode="gray">
                <a:xfrm>
                  <a:off x="4860" y="3400"/>
                  <a:ext cx="57" cy="53"/>
                </a:xfrm>
                <a:custGeom>
                  <a:avLst/>
                  <a:gdLst>
                    <a:gd name="T0" fmla="*/ 0 w 105"/>
                    <a:gd name="T1" fmla="*/ 0 h 96"/>
                    <a:gd name="T2" fmla="*/ 0 w 105"/>
                    <a:gd name="T3" fmla="*/ 0 h 96"/>
                    <a:gd name="T4" fmla="*/ 19 w 105"/>
                    <a:gd name="T5" fmla="*/ 79 h 96"/>
                    <a:gd name="T6" fmla="*/ 53 w 105"/>
                    <a:gd name="T7" fmla="*/ 96 h 96"/>
                    <a:gd name="T8" fmla="*/ 71 w 105"/>
                    <a:gd name="T9" fmla="*/ 63 h 96"/>
                    <a:gd name="T10" fmla="*/ 88 w 105"/>
                    <a:gd name="T11" fmla="*/ 79 h 96"/>
                    <a:gd name="T12" fmla="*/ 105 w 105"/>
                    <a:gd name="T13" fmla="*/ 0 h 96"/>
                    <a:gd name="T14" fmla="*/ 88 w 105"/>
                    <a:gd name="T15" fmla="*/ 0 h 96"/>
                    <a:gd name="T16" fmla="*/ 36 w 105"/>
                    <a:gd name="T17" fmla="*/ 15 h 96"/>
                    <a:gd name="T18" fmla="*/ 0 w 105"/>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96"/>
                    <a:gd name="T32" fmla="*/ 105 w 105"/>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96">
                      <a:moveTo>
                        <a:pt x="0" y="0"/>
                      </a:moveTo>
                      <a:lnTo>
                        <a:pt x="0" y="0"/>
                      </a:lnTo>
                      <a:lnTo>
                        <a:pt x="19" y="79"/>
                      </a:lnTo>
                      <a:lnTo>
                        <a:pt x="53" y="96"/>
                      </a:lnTo>
                      <a:lnTo>
                        <a:pt x="71" y="63"/>
                      </a:lnTo>
                      <a:lnTo>
                        <a:pt x="88" y="79"/>
                      </a:lnTo>
                      <a:lnTo>
                        <a:pt x="105" y="0"/>
                      </a:lnTo>
                      <a:lnTo>
                        <a:pt x="88" y="0"/>
                      </a:lnTo>
                      <a:lnTo>
                        <a:pt x="36" y="15"/>
                      </a:lnTo>
                      <a:lnTo>
                        <a:pt x="0"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0" name="Freeform 436">
                  <a:extLst>
                    <a:ext uri="{FF2B5EF4-FFF2-40B4-BE49-F238E27FC236}">
                      <a16:creationId xmlns:a16="http://schemas.microsoft.com/office/drawing/2014/main" id="{4C1C779F-F75C-CA45-BCBD-2D51ED7F4E2E}"/>
                    </a:ext>
                  </a:extLst>
                </p:cNvPr>
                <p:cNvSpPr>
                  <a:spLocks/>
                </p:cNvSpPr>
                <p:nvPr/>
              </p:nvSpPr>
              <p:spPr bwMode="gray">
                <a:xfrm>
                  <a:off x="5279" y="3295"/>
                  <a:ext cx="86" cy="122"/>
                </a:xfrm>
                <a:custGeom>
                  <a:avLst/>
                  <a:gdLst>
                    <a:gd name="T0" fmla="*/ 34 w 157"/>
                    <a:gd name="T1" fmla="*/ 144 h 223"/>
                    <a:gd name="T2" fmla="*/ 34 w 157"/>
                    <a:gd name="T3" fmla="*/ 144 h 223"/>
                    <a:gd name="T4" fmla="*/ 69 w 157"/>
                    <a:gd name="T5" fmla="*/ 159 h 223"/>
                    <a:gd name="T6" fmla="*/ 52 w 157"/>
                    <a:gd name="T7" fmla="*/ 207 h 223"/>
                    <a:gd name="T8" fmla="*/ 69 w 157"/>
                    <a:gd name="T9" fmla="*/ 223 h 223"/>
                    <a:gd name="T10" fmla="*/ 86 w 157"/>
                    <a:gd name="T11" fmla="*/ 207 h 223"/>
                    <a:gd name="T12" fmla="*/ 121 w 157"/>
                    <a:gd name="T13" fmla="*/ 144 h 223"/>
                    <a:gd name="T14" fmla="*/ 140 w 157"/>
                    <a:gd name="T15" fmla="*/ 144 h 223"/>
                    <a:gd name="T16" fmla="*/ 157 w 157"/>
                    <a:gd name="T17" fmla="*/ 127 h 223"/>
                    <a:gd name="T18" fmla="*/ 157 w 157"/>
                    <a:gd name="T19" fmla="*/ 96 h 223"/>
                    <a:gd name="T20" fmla="*/ 140 w 157"/>
                    <a:gd name="T21" fmla="*/ 79 h 223"/>
                    <a:gd name="T22" fmla="*/ 121 w 157"/>
                    <a:gd name="T23" fmla="*/ 96 h 223"/>
                    <a:gd name="T24" fmla="*/ 86 w 157"/>
                    <a:gd name="T25" fmla="*/ 96 h 223"/>
                    <a:gd name="T26" fmla="*/ 86 w 157"/>
                    <a:gd name="T27" fmla="*/ 63 h 223"/>
                    <a:gd name="T28" fmla="*/ 69 w 157"/>
                    <a:gd name="T29" fmla="*/ 63 h 223"/>
                    <a:gd name="T30" fmla="*/ 69 w 157"/>
                    <a:gd name="T31" fmla="*/ 79 h 223"/>
                    <a:gd name="T32" fmla="*/ 52 w 157"/>
                    <a:gd name="T33" fmla="*/ 63 h 223"/>
                    <a:gd name="T34" fmla="*/ 52 w 157"/>
                    <a:gd name="T35" fmla="*/ 15 h 223"/>
                    <a:gd name="T36" fmla="*/ 0 w 157"/>
                    <a:gd name="T37" fmla="*/ 0 h 223"/>
                    <a:gd name="T38" fmla="*/ 52 w 157"/>
                    <a:gd name="T39" fmla="*/ 63 h 223"/>
                    <a:gd name="T40" fmla="*/ 52 w 157"/>
                    <a:gd name="T41" fmla="*/ 127 h 223"/>
                    <a:gd name="T42" fmla="*/ 34 w 157"/>
                    <a:gd name="T43" fmla="*/ 144 h 2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7"/>
                    <a:gd name="T67" fmla="*/ 0 h 223"/>
                    <a:gd name="T68" fmla="*/ 157 w 157"/>
                    <a:gd name="T69" fmla="*/ 223 h 2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7" h="223">
                      <a:moveTo>
                        <a:pt x="34" y="144"/>
                      </a:moveTo>
                      <a:lnTo>
                        <a:pt x="34" y="144"/>
                      </a:lnTo>
                      <a:lnTo>
                        <a:pt x="69" y="159"/>
                      </a:lnTo>
                      <a:lnTo>
                        <a:pt x="52" y="207"/>
                      </a:lnTo>
                      <a:lnTo>
                        <a:pt x="69" y="223"/>
                      </a:lnTo>
                      <a:lnTo>
                        <a:pt x="86" y="207"/>
                      </a:lnTo>
                      <a:lnTo>
                        <a:pt x="121" y="144"/>
                      </a:lnTo>
                      <a:lnTo>
                        <a:pt x="140" y="144"/>
                      </a:lnTo>
                      <a:lnTo>
                        <a:pt x="157" y="127"/>
                      </a:lnTo>
                      <a:lnTo>
                        <a:pt x="157" y="96"/>
                      </a:lnTo>
                      <a:lnTo>
                        <a:pt x="140" y="79"/>
                      </a:lnTo>
                      <a:lnTo>
                        <a:pt x="121" y="96"/>
                      </a:lnTo>
                      <a:lnTo>
                        <a:pt x="86" y="96"/>
                      </a:lnTo>
                      <a:lnTo>
                        <a:pt x="86" y="63"/>
                      </a:lnTo>
                      <a:lnTo>
                        <a:pt x="69" y="63"/>
                      </a:lnTo>
                      <a:lnTo>
                        <a:pt x="69" y="79"/>
                      </a:lnTo>
                      <a:lnTo>
                        <a:pt x="52" y="63"/>
                      </a:lnTo>
                      <a:lnTo>
                        <a:pt x="52" y="15"/>
                      </a:lnTo>
                      <a:lnTo>
                        <a:pt x="0" y="0"/>
                      </a:lnTo>
                      <a:lnTo>
                        <a:pt x="52" y="63"/>
                      </a:lnTo>
                      <a:lnTo>
                        <a:pt x="52" y="127"/>
                      </a:lnTo>
                      <a:lnTo>
                        <a:pt x="34" y="14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1" name="Freeform 437">
                  <a:extLst>
                    <a:ext uri="{FF2B5EF4-FFF2-40B4-BE49-F238E27FC236}">
                      <a16:creationId xmlns:a16="http://schemas.microsoft.com/office/drawing/2014/main" id="{2EB52314-05FD-8342-A6CB-99FF217D62BC}"/>
                    </a:ext>
                  </a:extLst>
                </p:cNvPr>
                <p:cNvSpPr>
                  <a:spLocks/>
                </p:cNvSpPr>
                <p:nvPr/>
              </p:nvSpPr>
              <p:spPr bwMode="gray">
                <a:xfrm>
                  <a:off x="5184" y="3400"/>
                  <a:ext cx="124" cy="115"/>
                </a:xfrm>
                <a:custGeom>
                  <a:avLst/>
                  <a:gdLst>
                    <a:gd name="T0" fmla="*/ 0 w 223"/>
                    <a:gd name="T1" fmla="*/ 174 h 207"/>
                    <a:gd name="T2" fmla="*/ 0 w 223"/>
                    <a:gd name="T3" fmla="*/ 174 h 207"/>
                    <a:gd name="T4" fmla="*/ 17 w 223"/>
                    <a:gd name="T5" fmla="*/ 192 h 207"/>
                    <a:gd name="T6" fmla="*/ 34 w 223"/>
                    <a:gd name="T7" fmla="*/ 192 h 207"/>
                    <a:gd name="T8" fmla="*/ 69 w 223"/>
                    <a:gd name="T9" fmla="*/ 207 h 207"/>
                    <a:gd name="T10" fmla="*/ 104 w 223"/>
                    <a:gd name="T11" fmla="*/ 192 h 207"/>
                    <a:gd name="T12" fmla="*/ 121 w 223"/>
                    <a:gd name="T13" fmla="*/ 159 h 207"/>
                    <a:gd name="T14" fmla="*/ 138 w 223"/>
                    <a:gd name="T15" fmla="*/ 127 h 207"/>
                    <a:gd name="T16" fmla="*/ 171 w 223"/>
                    <a:gd name="T17" fmla="*/ 96 h 207"/>
                    <a:gd name="T18" fmla="*/ 188 w 223"/>
                    <a:gd name="T19" fmla="*/ 96 h 207"/>
                    <a:gd name="T20" fmla="*/ 171 w 223"/>
                    <a:gd name="T21" fmla="*/ 79 h 207"/>
                    <a:gd name="T22" fmla="*/ 223 w 223"/>
                    <a:gd name="T23" fmla="*/ 31 h 207"/>
                    <a:gd name="T24" fmla="*/ 223 w 223"/>
                    <a:gd name="T25" fmla="*/ 15 h 207"/>
                    <a:gd name="T26" fmla="*/ 205 w 223"/>
                    <a:gd name="T27" fmla="*/ 15 h 207"/>
                    <a:gd name="T28" fmla="*/ 205 w 223"/>
                    <a:gd name="T29" fmla="*/ 0 h 207"/>
                    <a:gd name="T30" fmla="*/ 188 w 223"/>
                    <a:gd name="T31" fmla="*/ 15 h 207"/>
                    <a:gd name="T32" fmla="*/ 188 w 223"/>
                    <a:gd name="T33" fmla="*/ 0 h 207"/>
                    <a:gd name="T34" fmla="*/ 171 w 223"/>
                    <a:gd name="T35" fmla="*/ 0 h 207"/>
                    <a:gd name="T36" fmla="*/ 153 w 223"/>
                    <a:gd name="T37" fmla="*/ 0 h 207"/>
                    <a:gd name="T38" fmla="*/ 153 w 223"/>
                    <a:gd name="T39" fmla="*/ 31 h 207"/>
                    <a:gd name="T40" fmla="*/ 138 w 223"/>
                    <a:gd name="T41" fmla="*/ 31 h 207"/>
                    <a:gd name="T42" fmla="*/ 121 w 223"/>
                    <a:gd name="T43" fmla="*/ 63 h 207"/>
                    <a:gd name="T44" fmla="*/ 52 w 223"/>
                    <a:gd name="T45" fmla="*/ 111 h 207"/>
                    <a:gd name="T46" fmla="*/ 0 w 223"/>
                    <a:gd name="T47" fmla="*/ 174 h 2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207"/>
                    <a:gd name="T74" fmla="*/ 223 w 223"/>
                    <a:gd name="T75" fmla="*/ 207 h 2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207">
                      <a:moveTo>
                        <a:pt x="0" y="174"/>
                      </a:moveTo>
                      <a:lnTo>
                        <a:pt x="0" y="174"/>
                      </a:lnTo>
                      <a:lnTo>
                        <a:pt x="17" y="192"/>
                      </a:lnTo>
                      <a:lnTo>
                        <a:pt x="34" y="192"/>
                      </a:lnTo>
                      <a:lnTo>
                        <a:pt x="69" y="207"/>
                      </a:lnTo>
                      <a:lnTo>
                        <a:pt x="104" y="192"/>
                      </a:lnTo>
                      <a:lnTo>
                        <a:pt x="121" y="159"/>
                      </a:lnTo>
                      <a:lnTo>
                        <a:pt x="138" y="127"/>
                      </a:lnTo>
                      <a:lnTo>
                        <a:pt x="171" y="96"/>
                      </a:lnTo>
                      <a:lnTo>
                        <a:pt x="188" y="96"/>
                      </a:lnTo>
                      <a:lnTo>
                        <a:pt x="171" y="79"/>
                      </a:lnTo>
                      <a:lnTo>
                        <a:pt x="223" y="31"/>
                      </a:lnTo>
                      <a:lnTo>
                        <a:pt x="223" y="15"/>
                      </a:lnTo>
                      <a:lnTo>
                        <a:pt x="205" y="15"/>
                      </a:lnTo>
                      <a:lnTo>
                        <a:pt x="205" y="0"/>
                      </a:lnTo>
                      <a:lnTo>
                        <a:pt x="188" y="15"/>
                      </a:lnTo>
                      <a:lnTo>
                        <a:pt x="188" y="0"/>
                      </a:lnTo>
                      <a:lnTo>
                        <a:pt x="171" y="0"/>
                      </a:lnTo>
                      <a:lnTo>
                        <a:pt x="153" y="0"/>
                      </a:lnTo>
                      <a:lnTo>
                        <a:pt x="153" y="31"/>
                      </a:lnTo>
                      <a:lnTo>
                        <a:pt x="138" y="31"/>
                      </a:lnTo>
                      <a:lnTo>
                        <a:pt x="121" y="63"/>
                      </a:lnTo>
                      <a:lnTo>
                        <a:pt x="52" y="111"/>
                      </a:lnTo>
                      <a:lnTo>
                        <a:pt x="0" y="17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2" name="Freeform 438">
                  <a:extLst>
                    <a:ext uri="{FF2B5EF4-FFF2-40B4-BE49-F238E27FC236}">
                      <a16:creationId xmlns:a16="http://schemas.microsoft.com/office/drawing/2014/main" id="{64DDB174-7038-A248-A28F-446C2651359A}"/>
                    </a:ext>
                  </a:extLst>
                </p:cNvPr>
                <p:cNvSpPr>
                  <a:spLocks/>
                </p:cNvSpPr>
                <p:nvPr/>
              </p:nvSpPr>
              <p:spPr bwMode="gray">
                <a:xfrm>
                  <a:off x="5202" y="3515"/>
                  <a:ext cx="11" cy="7"/>
                </a:xfrm>
                <a:custGeom>
                  <a:avLst/>
                  <a:gdLst>
                    <a:gd name="T0" fmla="*/ 0 w 19"/>
                    <a:gd name="T1" fmla="*/ 15 h 15"/>
                    <a:gd name="T2" fmla="*/ 0 w 19"/>
                    <a:gd name="T3" fmla="*/ 15 h 15"/>
                    <a:gd name="T4" fmla="*/ 19 w 19"/>
                    <a:gd name="T5" fmla="*/ 15 h 15"/>
                    <a:gd name="T6" fmla="*/ 19 w 19"/>
                    <a:gd name="T7" fmla="*/ 0 h 15"/>
                    <a:gd name="T8" fmla="*/ 0 w 19"/>
                    <a:gd name="T9" fmla="*/ 15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0" y="15"/>
                      </a:moveTo>
                      <a:lnTo>
                        <a:pt x="0" y="15"/>
                      </a:lnTo>
                      <a:lnTo>
                        <a:pt x="19" y="15"/>
                      </a:lnTo>
                      <a:lnTo>
                        <a:pt x="19"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3" name="Freeform 439">
                  <a:extLst>
                    <a:ext uri="{FF2B5EF4-FFF2-40B4-BE49-F238E27FC236}">
                      <a16:creationId xmlns:a16="http://schemas.microsoft.com/office/drawing/2014/main" id="{45261820-F129-4546-9803-E1CAC2EE45D1}"/>
                    </a:ext>
                  </a:extLst>
                </p:cNvPr>
                <p:cNvSpPr>
                  <a:spLocks/>
                </p:cNvSpPr>
                <p:nvPr/>
              </p:nvSpPr>
              <p:spPr bwMode="gray">
                <a:xfrm>
                  <a:off x="4431" y="2899"/>
                  <a:ext cx="115" cy="9"/>
                </a:xfrm>
                <a:custGeom>
                  <a:avLst/>
                  <a:gdLst>
                    <a:gd name="T0" fmla="*/ 0 w 208"/>
                    <a:gd name="T1" fmla="*/ 16 h 16"/>
                    <a:gd name="T2" fmla="*/ 0 w 208"/>
                    <a:gd name="T3" fmla="*/ 16 h 16"/>
                    <a:gd name="T4" fmla="*/ 17 w 208"/>
                    <a:gd name="T5" fmla="*/ 16 h 16"/>
                    <a:gd name="T6" fmla="*/ 87 w 208"/>
                    <a:gd name="T7" fmla="*/ 0 h 16"/>
                    <a:gd name="T8" fmla="*/ 156 w 208"/>
                    <a:gd name="T9" fmla="*/ 16 h 16"/>
                    <a:gd name="T10" fmla="*/ 208 w 208"/>
                    <a:gd name="T11" fmla="*/ 0 h 16"/>
                    <a:gd name="T12" fmla="*/ 173 w 208"/>
                    <a:gd name="T13" fmla="*/ 0 h 16"/>
                    <a:gd name="T14" fmla="*/ 121 w 208"/>
                    <a:gd name="T15" fmla="*/ 0 h 16"/>
                    <a:gd name="T16" fmla="*/ 87 w 208"/>
                    <a:gd name="T17" fmla="*/ 0 h 16"/>
                    <a:gd name="T18" fmla="*/ 35 w 208"/>
                    <a:gd name="T19" fmla="*/ 0 h 16"/>
                    <a:gd name="T20" fmla="*/ 52 w 208"/>
                    <a:gd name="T21" fmla="*/ 0 h 16"/>
                    <a:gd name="T22" fmla="*/ 0 w 208"/>
                    <a:gd name="T23" fmla="*/ 0 h 16"/>
                    <a:gd name="T24" fmla="*/ 0 w 208"/>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8"/>
                    <a:gd name="T40" fmla="*/ 0 h 16"/>
                    <a:gd name="T41" fmla="*/ 208 w 20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8" h="16">
                      <a:moveTo>
                        <a:pt x="0" y="16"/>
                      </a:moveTo>
                      <a:lnTo>
                        <a:pt x="0" y="16"/>
                      </a:lnTo>
                      <a:lnTo>
                        <a:pt x="17" y="16"/>
                      </a:lnTo>
                      <a:lnTo>
                        <a:pt x="87" y="0"/>
                      </a:lnTo>
                      <a:lnTo>
                        <a:pt x="156" y="16"/>
                      </a:lnTo>
                      <a:lnTo>
                        <a:pt x="208" y="0"/>
                      </a:lnTo>
                      <a:lnTo>
                        <a:pt x="173" y="0"/>
                      </a:lnTo>
                      <a:lnTo>
                        <a:pt x="121" y="0"/>
                      </a:lnTo>
                      <a:lnTo>
                        <a:pt x="87" y="0"/>
                      </a:lnTo>
                      <a:lnTo>
                        <a:pt x="35" y="0"/>
                      </a:lnTo>
                      <a:lnTo>
                        <a:pt x="52" y="0"/>
                      </a:lnTo>
                      <a:lnTo>
                        <a:pt x="0" y="0"/>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4" name="Freeform 440">
                  <a:extLst>
                    <a:ext uri="{FF2B5EF4-FFF2-40B4-BE49-F238E27FC236}">
                      <a16:creationId xmlns:a16="http://schemas.microsoft.com/office/drawing/2014/main" id="{FD6B8023-D115-BA4A-A412-A651E849150E}"/>
                    </a:ext>
                  </a:extLst>
                </p:cNvPr>
                <p:cNvSpPr>
                  <a:spLocks/>
                </p:cNvSpPr>
                <p:nvPr/>
              </p:nvSpPr>
              <p:spPr bwMode="gray">
                <a:xfrm>
                  <a:off x="4472" y="2916"/>
                  <a:ext cx="28" cy="9"/>
                </a:xfrm>
                <a:custGeom>
                  <a:avLst/>
                  <a:gdLst>
                    <a:gd name="T0" fmla="*/ 0 w 52"/>
                    <a:gd name="T1" fmla="*/ 0 h 17"/>
                    <a:gd name="T2" fmla="*/ 0 w 52"/>
                    <a:gd name="T3" fmla="*/ 0 h 17"/>
                    <a:gd name="T4" fmla="*/ 35 w 52"/>
                    <a:gd name="T5" fmla="*/ 17 h 17"/>
                    <a:gd name="T6" fmla="*/ 52 w 52"/>
                    <a:gd name="T7" fmla="*/ 17 h 17"/>
                    <a:gd name="T8" fmla="*/ 35 w 52"/>
                    <a:gd name="T9" fmla="*/ 0 h 17"/>
                    <a:gd name="T10" fmla="*/ 0 w 52"/>
                    <a:gd name="T11" fmla="*/ 0 h 17"/>
                    <a:gd name="T12" fmla="*/ 0 60000 65536"/>
                    <a:gd name="T13" fmla="*/ 0 60000 65536"/>
                    <a:gd name="T14" fmla="*/ 0 60000 65536"/>
                    <a:gd name="T15" fmla="*/ 0 60000 65536"/>
                    <a:gd name="T16" fmla="*/ 0 60000 65536"/>
                    <a:gd name="T17" fmla="*/ 0 60000 65536"/>
                    <a:gd name="T18" fmla="*/ 0 w 52"/>
                    <a:gd name="T19" fmla="*/ 0 h 17"/>
                    <a:gd name="T20" fmla="*/ 52 w 5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2" h="17">
                      <a:moveTo>
                        <a:pt x="0" y="0"/>
                      </a:moveTo>
                      <a:lnTo>
                        <a:pt x="0" y="0"/>
                      </a:lnTo>
                      <a:lnTo>
                        <a:pt x="35" y="17"/>
                      </a:lnTo>
                      <a:lnTo>
                        <a:pt x="52" y="17"/>
                      </a:lnTo>
                      <a:lnTo>
                        <a:pt x="35"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5" name="Freeform 441">
                  <a:extLst>
                    <a:ext uri="{FF2B5EF4-FFF2-40B4-BE49-F238E27FC236}">
                      <a16:creationId xmlns:a16="http://schemas.microsoft.com/office/drawing/2014/main" id="{481D344C-1A0C-BD45-86AB-DD8FD24B5EE3}"/>
                    </a:ext>
                  </a:extLst>
                </p:cNvPr>
                <p:cNvSpPr>
                  <a:spLocks/>
                </p:cNvSpPr>
                <p:nvPr/>
              </p:nvSpPr>
              <p:spPr bwMode="gray">
                <a:xfrm>
                  <a:off x="4538" y="2899"/>
                  <a:ext cx="56" cy="26"/>
                </a:xfrm>
                <a:custGeom>
                  <a:avLst/>
                  <a:gdLst>
                    <a:gd name="T0" fmla="*/ 0 w 104"/>
                    <a:gd name="T1" fmla="*/ 48 h 48"/>
                    <a:gd name="T2" fmla="*/ 0 w 104"/>
                    <a:gd name="T3" fmla="*/ 48 h 48"/>
                    <a:gd name="T4" fmla="*/ 35 w 104"/>
                    <a:gd name="T5" fmla="*/ 48 h 48"/>
                    <a:gd name="T6" fmla="*/ 104 w 104"/>
                    <a:gd name="T7" fmla="*/ 0 h 48"/>
                    <a:gd name="T8" fmla="*/ 52 w 104"/>
                    <a:gd name="T9" fmla="*/ 0 h 48"/>
                    <a:gd name="T10" fmla="*/ 17 w 104"/>
                    <a:gd name="T11" fmla="*/ 31 h 48"/>
                    <a:gd name="T12" fmla="*/ 0 w 104"/>
                    <a:gd name="T13" fmla="*/ 48 h 48"/>
                    <a:gd name="T14" fmla="*/ 0 60000 65536"/>
                    <a:gd name="T15" fmla="*/ 0 60000 65536"/>
                    <a:gd name="T16" fmla="*/ 0 60000 65536"/>
                    <a:gd name="T17" fmla="*/ 0 60000 65536"/>
                    <a:gd name="T18" fmla="*/ 0 60000 65536"/>
                    <a:gd name="T19" fmla="*/ 0 60000 65536"/>
                    <a:gd name="T20" fmla="*/ 0 60000 65536"/>
                    <a:gd name="T21" fmla="*/ 0 w 104"/>
                    <a:gd name="T22" fmla="*/ 0 h 48"/>
                    <a:gd name="T23" fmla="*/ 104 w 10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48">
                      <a:moveTo>
                        <a:pt x="0" y="48"/>
                      </a:moveTo>
                      <a:lnTo>
                        <a:pt x="0" y="48"/>
                      </a:lnTo>
                      <a:lnTo>
                        <a:pt x="35" y="48"/>
                      </a:lnTo>
                      <a:lnTo>
                        <a:pt x="104" y="0"/>
                      </a:lnTo>
                      <a:lnTo>
                        <a:pt x="52" y="0"/>
                      </a:lnTo>
                      <a:lnTo>
                        <a:pt x="17" y="31"/>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6" name="Freeform 442">
                  <a:extLst>
                    <a:ext uri="{FF2B5EF4-FFF2-40B4-BE49-F238E27FC236}">
                      <a16:creationId xmlns:a16="http://schemas.microsoft.com/office/drawing/2014/main" id="{DCA1892A-DD05-3D4E-B489-C4EEC527D56C}"/>
                    </a:ext>
                  </a:extLst>
                </p:cNvPr>
                <p:cNvSpPr>
                  <a:spLocks/>
                </p:cNvSpPr>
                <p:nvPr/>
              </p:nvSpPr>
              <p:spPr bwMode="gray">
                <a:xfrm>
                  <a:off x="4699" y="2854"/>
                  <a:ext cx="11" cy="27"/>
                </a:xfrm>
                <a:custGeom>
                  <a:avLst/>
                  <a:gdLst>
                    <a:gd name="T0" fmla="*/ 0 w 19"/>
                    <a:gd name="T1" fmla="*/ 48 h 48"/>
                    <a:gd name="T2" fmla="*/ 0 w 19"/>
                    <a:gd name="T3" fmla="*/ 48 h 48"/>
                    <a:gd name="T4" fmla="*/ 19 w 19"/>
                    <a:gd name="T5" fmla="*/ 15 h 48"/>
                    <a:gd name="T6" fmla="*/ 19 w 19"/>
                    <a:gd name="T7" fmla="*/ 0 h 48"/>
                    <a:gd name="T8" fmla="*/ 0 w 19"/>
                    <a:gd name="T9" fmla="*/ 48 h 48"/>
                    <a:gd name="T10" fmla="*/ 0 60000 65536"/>
                    <a:gd name="T11" fmla="*/ 0 60000 65536"/>
                    <a:gd name="T12" fmla="*/ 0 60000 65536"/>
                    <a:gd name="T13" fmla="*/ 0 60000 65536"/>
                    <a:gd name="T14" fmla="*/ 0 60000 65536"/>
                    <a:gd name="T15" fmla="*/ 0 w 19"/>
                    <a:gd name="T16" fmla="*/ 0 h 48"/>
                    <a:gd name="T17" fmla="*/ 19 w 19"/>
                    <a:gd name="T18" fmla="*/ 48 h 48"/>
                  </a:gdLst>
                  <a:ahLst/>
                  <a:cxnLst>
                    <a:cxn ang="T10">
                      <a:pos x="T0" y="T1"/>
                    </a:cxn>
                    <a:cxn ang="T11">
                      <a:pos x="T2" y="T3"/>
                    </a:cxn>
                    <a:cxn ang="T12">
                      <a:pos x="T4" y="T5"/>
                    </a:cxn>
                    <a:cxn ang="T13">
                      <a:pos x="T6" y="T7"/>
                    </a:cxn>
                    <a:cxn ang="T14">
                      <a:pos x="T8" y="T9"/>
                    </a:cxn>
                  </a:cxnLst>
                  <a:rect l="T15" t="T16" r="T17" b="T18"/>
                  <a:pathLst>
                    <a:path w="19" h="48">
                      <a:moveTo>
                        <a:pt x="0" y="48"/>
                      </a:moveTo>
                      <a:lnTo>
                        <a:pt x="0" y="48"/>
                      </a:lnTo>
                      <a:lnTo>
                        <a:pt x="19" y="15"/>
                      </a:lnTo>
                      <a:lnTo>
                        <a:pt x="19" y="0"/>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7" name="Freeform 443">
                  <a:extLst>
                    <a:ext uri="{FF2B5EF4-FFF2-40B4-BE49-F238E27FC236}">
                      <a16:creationId xmlns:a16="http://schemas.microsoft.com/office/drawing/2014/main" id="{FACB4341-EB77-004E-AE78-2A18794A5874}"/>
                    </a:ext>
                  </a:extLst>
                </p:cNvPr>
                <p:cNvSpPr>
                  <a:spLocks/>
                </p:cNvSpPr>
                <p:nvPr/>
              </p:nvSpPr>
              <p:spPr bwMode="gray">
                <a:xfrm>
                  <a:off x="4472" y="2758"/>
                  <a:ext cx="93" cy="105"/>
                </a:xfrm>
                <a:custGeom>
                  <a:avLst/>
                  <a:gdLst>
                    <a:gd name="T0" fmla="*/ 0 w 173"/>
                    <a:gd name="T1" fmla="*/ 113 h 192"/>
                    <a:gd name="T2" fmla="*/ 0 w 173"/>
                    <a:gd name="T3" fmla="*/ 113 h 192"/>
                    <a:gd name="T4" fmla="*/ 0 w 173"/>
                    <a:gd name="T5" fmla="*/ 129 h 192"/>
                    <a:gd name="T6" fmla="*/ 17 w 173"/>
                    <a:gd name="T7" fmla="*/ 129 h 192"/>
                    <a:gd name="T8" fmla="*/ 17 w 173"/>
                    <a:gd name="T9" fmla="*/ 144 h 192"/>
                    <a:gd name="T10" fmla="*/ 17 w 173"/>
                    <a:gd name="T11" fmla="*/ 192 h 192"/>
                    <a:gd name="T12" fmla="*/ 35 w 173"/>
                    <a:gd name="T13" fmla="*/ 177 h 192"/>
                    <a:gd name="T14" fmla="*/ 35 w 173"/>
                    <a:gd name="T15" fmla="*/ 129 h 192"/>
                    <a:gd name="T16" fmla="*/ 52 w 173"/>
                    <a:gd name="T17" fmla="*/ 113 h 192"/>
                    <a:gd name="T18" fmla="*/ 69 w 173"/>
                    <a:gd name="T19" fmla="*/ 113 h 192"/>
                    <a:gd name="T20" fmla="*/ 52 w 173"/>
                    <a:gd name="T21" fmla="*/ 129 h 192"/>
                    <a:gd name="T22" fmla="*/ 69 w 173"/>
                    <a:gd name="T23" fmla="*/ 144 h 192"/>
                    <a:gd name="T24" fmla="*/ 69 w 173"/>
                    <a:gd name="T25" fmla="*/ 161 h 192"/>
                    <a:gd name="T26" fmla="*/ 104 w 173"/>
                    <a:gd name="T27" fmla="*/ 161 h 192"/>
                    <a:gd name="T28" fmla="*/ 104 w 173"/>
                    <a:gd name="T29" fmla="*/ 192 h 192"/>
                    <a:gd name="T30" fmla="*/ 121 w 173"/>
                    <a:gd name="T31" fmla="*/ 177 h 192"/>
                    <a:gd name="T32" fmla="*/ 121 w 173"/>
                    <a:gd name="T33" fmla="*/ 161 h 192"/>
                    <a:gd name="T34" fmla="*/ 87 w 173"/>
                    <a:gd name="T35" fmla="*/ 129 h 192"/>
                    <a:gd name="T36" fmla="*/ 104 w 173"/>
                    <a:gd name="T37" fmla="*/ 129 h 192"/>
                    <a:gd name="T38" fmla="*/ 69 w 173"/>
                    <a:gd name="T39" fmla="*/ 96 h 192"/>
                    <a:gd name="T40" fmla="*/ 104 w 173"/>
                    <a:gd name="T41" fmla="*/ 66 h 192"/>
                    <a:gd name="T42" fmla="*/ 121 w 173"/>
                    <a:gd name="T43" fmla="*/ 66 h 192"/>
                    <a:gd name="T44" fmla="*/ 52 w 173"/>
                    <a:gd name="T45" fmla="*/ 81 h 192"/>
                    <a:gd name="T46" fmla="*/ 35 w 173"/>
                    <a:gd name="T47" fmla="*/ 66 h 192"/>
                    <a:gd name="T48" fmla="*/ 35 w 173"/>
                    <a:gd name="T49" fmla="*/ 48 h 192"/>
                    <a:gd name="T50" fmla="*/ 52 w 173"/>
                    <a:gd name="T51" fmla="*/ 33 h 192"/>
                    <a:gd name="T52" fmla="*/ 156 w 173"/>
                    <a:gd name="T53" fmla="*/ 33 h 192"/>
                    <a:gd name="T54" fmla="*/ 173 w 173"/>
                    <a:gd name="T55" fmla="*/ 0 h 192"/>
                    <a:gd name="T56" fmla="*/ 138 w 173"/>
                    <a:gd name="T57" fmla="*/ 18 h 192"/>
                    <a:gd name="T58" fmla="*/ 104 w 173"/>
                    <a:gd name="T59" fmla="*/ 33 h 192"/>
                    <a:gd name="T60" fmla="*/ 52 w 173"/>
                    <a:gd name="T61" fmla="*/ 18 h 192"/>
                    <a:gd name="T62" fmla="*/ 52 w 173"/>
                    <a:gd name="T63" fmla="*/ 33 h 192"/>
                    <a:gd name="T64" fmla="*/ 35 w 173"/>
                    <a:gd name="T65" fmla="*/ 33 h 192"/>
                    <a:gd name="T66" fmla="*/ 35 w 173"/>
                    <a:gd name="T67" fmla="*/ 66 h 192"/>
                    <a:gd name="T68" fmla="*/ 0 w 173"/>
                    <a:gd name="T69" fmla="*/ 113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3"/>
                    <a:gd name="T106" fmla="*/ 0 h 192"/>
                    <a:gd name="T107" fmla="*/ 173 w 173"/>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3" h="192">
                      <a:moveTo>
                        <a:pt x="0" y="113"/>
                      </a:moveTo>
                      <a:lnTo>
                        <a:pt x="0" y="113"/>
                      </a:lnTo>
                      <a:lnTo>
                        <a:pt x="0" y="129"/>
                      </a:lnTo>
                      <a:lnTo>
                        <a:pt x="17" y="129"/>
                      </a:lnTo>
                      <a:lnTo>
                        <a:pt x="17" y="144"/>
                      </a:lnTo>
                      <a:lnTo>
                        <a:pt x="17" y="192"/>
                      </a:lnTo>
                      <a:lnTo>
                        <a:pt x="35" y="177"/>
                      </a:lnTo>
                      <a:lnTo>
                        <a:pt x="35" y="129"/>
                      </a:lnTo>
                      <a:lnTo>
                        <a:pt x="52" y="113"/>
                      </a:lnTo>
                      <a:lnTo>
                        <a:pt x="69" y="113"/>
                      </a:lnTo>
                      <a:lnTo>
                        <a:pt x="52" y="129"/>
                      </a:lnTo>
                      <a:lnTo>
                        <a:pt x="69" y="144"/>
                      </a:lnTo>
                      <a:lnTo>
                        <a:pt x="69" y="161"/>
                      </a:lnTo>
                      <a:lnTo>
                        <a:pt x="104" y="161"/>
                      </a:lnTo>
                      <a:lnTo>
                        <a:pt x="104" y="192"/>
                      </a:lnTo>
                      <a:lnTo>
                        <a:pt x="121" y="177"/>
                      </a:lnTo>
                      <a:lnTo>
                        <a:pt x="121" y="161"/>
                      </a:lnTo>
                      <a:lnTo>
                        <a:pt x="87" y="129"/>
                      </a:lnTo>
                      <a:lnTo>
                        <a:pt x="104" y="129"/>
                      </a:lnTo>
                      <a:lnTo>
                        <a:pt x="69" y="96"/>
                      </a:lnTo>
                      <a:lnTo>
                        <a:pt x="104" y="66"/>
                      </a:lnTo>
                      <a:lnTo>
                        <a:pt x="121" y="66"/>
                      </a:lnTo>
                      <a:lnTo>
                        <a:pt x="52" y="81"/>
                      </a:lnTo>
                      <a:lnTo>
                        <a:pt x="35" y="66"/>
                      </a:lnTo>
                      <a:lnTo>
                        <a:pt x="35" y="48"/>
                      </a:lnTo>
                      <a:lnTo>
                        <a:pt x="52" y="33"/>
                      </a:lnTo>
                      <a:lnTo>
                        <a:pt x="156" y="33"/>
                      </a:lnTo>
                      <a:lnTo>
                        <a:pt x="173" y="0"/>
                      </a:lnTo>
                      <a:lnTo>
                        <a:pt x="138" y="18"/>
                      </a:lnTo>
                      <a:lnTo>
                        <a:pt x="104" y="33"/>
                      </a:lnTo>
                      <a:lnTo>
                        <a:pt x="52" y="18"/>
                      </a:lnTo>
                      <a:lnTo>
                        <a:pt x="52" y="33"/>
                      </a:lnTo>
                      <a:lnTo>
                        <a:pt x="35" y="33"/>
                      </a:lnTo>
                      <a:lnTo>
                        <a:pt x="35" y="66"/>
                      </a:lnTo>
                      <a:lnTo>
                        <a:pt x="0" y="11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8" name="Freeform 444">
                  <a:extLst>
                    <a:ext uri="{FF2B5EF4-FFF2-40B4-BE49-F238E27FC236}">
                      <a16:creationId xmlns:a16="http://schemas.microsoft.com/office/drawing/2014/main" id="{72B8B12B-DA28-F842-972D-2BCA579D738D}"/>
                    </a:ext>
                  </a:extLst>
                </p:cNvPr>
                <p:cNvSpPr>
                  <a:spLocks/>
                </p:cNvSpPr>
                <p:nvPr/>
              </p:nvSpPr>
              <p:spPr bwMode="gray">
                <a:xfrm>
                  <a:off x="4594" y="2749"/>
                  <a:ext cx="19" cy="44"/>
                </a:xfrm>
                <a:custGeom>
                  <a:avLst/>
                  <a:gdLst>
                    <a:gd name="T0" fmla="*/ 0 w 34"/>
                    <a:gd name="T1" fmla="*/ 33 h 81"/>
                    <a:gd name="T2" fmla="*/ 0 w 34"/>
                    <a:gd name="T3" fmla="*/ 33 h 81"/>
                    <a:gd name="T4" fmla="*/ 17 w 34"/>
                    <a:gd name="T5" fmla="*/ 63 h 81"/>
                    <a:gd name="T6" fmla="*/ 34 w 34"/>
                    <a:gd name="T7" fmla="*/ 81 h 81"/>
                    <a:gd name="T8" fmla="*/ 17 w 34"/>
                    <a:gd name="T9" fmla="*/ 63 h 81"/>
                    <a:gd name="T10" fmla="*/ 17 w 34"/>
                    <a:gd name="T11" fmla="*/ 48 h 81"/>
                    <a:gd name="T12" fmla="*/ 34 w 34"/>
                    <a:gd name="T13" fmla="*/ 48 h 81"/>
                    <a:gd name="T14" fmla="*/ 34 w 34"/>
                    <a:gd name="T15" fmla="*/ 33 h 81"/>
                    <a:gd name="T16" fmla="*/ 34 w 34"/>
                    <a:gd name="T17" fmla="*/ 15 h 81"/>
                    <a:gd name="T18" fmla="*/ 34 w 34"/>
                    <a:gd name="T19" fmla="*/ 33 h 81"/>
                    <a:gd name="T20" fmla="*/ 17 w 34"/>
                    <a:gd name="T21" fmla="*/ 0 h 81"/>
                    <a:gd name="T22" fmla="*/ 0 w 34"/>
                    <a:gd name="T23" fmla="*/ 33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81"/>
                    <a:gd name="T38" fmla="*/ 34 w 34"/>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81">
                      <a:moveTo>
                        <a:pt x="0" y="33"/>
                      </a:moveTo>
                      <a:lnTo>
                        <a:pt x="0" y="33"/>
                      </a:lnTo>
                      <a:lnTo>
                        <a:pt x="17" y="63"/>
                      </a:lnTo>
                      <a:lnTo>
                        <a:pt x="34" y="81"/>
                      </a:lnTo>
                      <a:lnTo>
                        <a:pt x="17" y="63"/>
                      </a:lnTo>
                      <a:lnTo>
                        <a:pt x="17" y="48"/>
                      </a:lnTo>
                      <a:lnTo>
                        <a:pt x="34" y="48"/>
                      </a:lnTo>
                      <a:lnTo>
                        <a:pt x="34" y="33"/>
                      </a:lnTo>
                      <a:lnTo>
                        <a:pt x="34" y="15"/>
                      </a:lnTo>
                      <a:lnTo>
                        <a:pt x="34" y="33"/>
                      </a:lnTo>
                      <a:lnTo>
                        <a:pt x="17" y="0"/>
                      </a:lnTo>
                      <a:lnTo>
                        <a:pt x="0"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9" name="Freeform 445">
                  <a:extLst>
                    <a:ext uri="{FF2B5EF4-FFF2-40B4-BE49-F238E27FC236}">
                      <a16:creationId xmlns:a16="http://schemas.microsoft.com/office/drawing/2014/main" id="{0A9320DE-6C67-9B44-9951-69DDC6212291}"/>
                    </a:ext>
                  </a:extLst>
                </p:cNvPr>
                <p:cNvSpPr>
                  <a:spLocks/>
                </p:cNvSpPr>
                <p:nvPr/>
              </p:nvSpPr>
              <p:spPr bwMode="gray">
                <a:xfrm>
                  <a:off x="4576" y="2828"/>
                  <a:ext cx="18" cy="9"/>
                </a:xfrm>
                <a:custGeom>
                  <a:avLst/>
                  <a:gdLst>
                    <a:gd name="T0" fmla="*/ 0 w 35"/>
                    <a:gd name="T1" fmla="*/ 0 h 15"/>
                    <a:gd name="T2" fmla="*/ 0 w 35"/>
                    <a:gd name="T3" fmla="*/ 0 h 15"/>
                    <a:gd name="T4" fmla="*/ 35 w 35"/>
                    <a:gd name="T5" fmla="*/ 15 h 15"/>
                    <a:gd name="T6" fmla="*/ 35 w 35"/>
                    <a:gd name="T7" fmla="*/ 0 h 15"/>
                    <a:gd name="T8" fmla="*/ 0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0" y="0"/>
                      </a:moveTo>
                      <a:lnTo>
                        <a:pt x="0" y="0"/>
                      </a:lnTo>
                      <a:lnTo>
                        <a:pt x="35" y="15"/>
                      </a:lnTo>
                      <a:lnTo>
                        <a:pt x="35"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0" name="Freeform 446">
                  <a:extLst>
                    <a:ext uri="{FF2B5EF4-FFF2-40B4-BE49-F238E27FC236}">
                      <a16:creationId xmlns:a16="http://schemas.microsoft.com/office/drawing/2014/main" id="{8F463D52-5CE8-2E4A-9911-872DC211F75F}"/>
                    </a:ext>
                  </a:extLst>
                </p:cNvPr>
                <p:cNvSpPr>
                  <a:spLocks/>
                </p:cNvSpPr>
                <p:nvPr/>
              </p:nvSpPr>
              <p:spPr bwMode="gray">
                <a:xfrm>
                  <a:off x="4605" y="2819"/>
                  <a:ext cx="47" cy="18"/>
                </a:xfrm>
                <a:custGeom>
                  <a:avLst/>
                  <a:gdLst>
                    <a:gd name="T0" fmla="*/ 0 w 86"/>
                    <a:gd name="T1" fmla="*/ 16 h 31"/>
                    <a:gd name="T2" fmla="*/ 0 w 86"/>
                    <a:gd name="T3" fmla="*/ 16 h 31"/>
                    <a:gd name="T4" fmla="*/ 86 w 86"/>
                    <a:gd name="T5" fmla="*/ 31 h 31"/>
                    <a:gd name="T6" fmla="*/ 69 w 86"/>
                    <a:gd name="T7" fmla="*/ 16 h 31"/>
                    <a:gd name="T8" fmla="*/ 52 w 86"/>
                    <a:gd name="T9" fmla="*/ 0 h 31"/>
                    <a:gd name="T10" fmla="*/ 17 w 86"/>
                    <a:gd name="T11" fmla="*/ 0 h 31"/>
                    <a:gd name="T12" fmla="*/ 0 w 86"/>
                    <a:gd name="T13" fmla="*/ 16 h 31"/>
                    <a:gd name="T14" fmla="*/ 0 60000 65536"/>
                    <a:gd name="T15" fmla="*/ 0 60000 65536"/>
                    <a:gd name="T16" fmla="*/ 0 60000 65536"/>
                    <a:gd name="T17" fmla="*/ 0 60000 65536"/>
                    <a:gd name="T18" fmla="*/ 0 60000 65536"/>
                    <a:gd name="T19" fmla="*/ 0 60000 65536"/>
                    <a:gd name="T20" fmla="*/ 0 60000 65536"/>
                    <a:gd name="T21" fmla="*/ 0 w 86"/>
                    <a:gd name="T22" fmla="*/ 0 h 31"/>
                    <a:gd name="T23" fmla="*/ 86 w 8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31">
                      <a:moveTo>
                        <a:pt x="0" y="16"/>
                      </a:moveTo>
                      <a:lnTo>
                        <a:pt x="0" y="16"/>
                      </a:lnTo>
                      <a:lnTo>
                        <a:pt x="86" y="31"/>
                      </a:lnTo>
                      <a:lnTo>
                        <a:pt x="69" y="16"/>
                      </a:lnTo>
                      <a:lnTo>
                        <a:pt x="52" y="0"/>
                      </a:lnTo>
                      <a:lnTo>
                        <a:pt x="17" y="0"/>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1" name="Freeform 447">
                  <a:extLst>
                    <a:ext uri="{FF2B5EF4-FFF2-40B4-BE49-F238E27FC236}">
                      <a16:creationId xmlns:a16="http://schemas.microsoft.com/office/drawing/2014/main" id="{B9B941F2-5291-744A-BEF4-D93DE251353E}"/>
                    </a:ext>
                  </a:extLst>
                </p:cNvPr>
                <p:cNvSpPr>
                  <a:spLocks/>
                </p:cNvSpPr>
                <p:nvPr/>
              </p:nvSpPr>
              <p:spPr bwMode="gray">
                <a:xfrm>
                  <a:off x="4594" y="2801"/>
                  <a:ext cx="19" cy="1"/>
                </a:xfrm>
                <a:custGeom>
                  <a:avLst/>
                  <a:gdLst>
                    <a:gd name="T0" fmla="*/ 0 w 34"/>
                    <a:gd name="T1" fmla="*/ 0 w 34"/>
                    <a:gd name="T2" fmla="*/ 34 w 34"/>
                    <a:gd name="T3" fmla="*/ 17 w 34"/>
                    <a:gd name="T4" fmla="*/ 0 w 34"/>
                    <a:gd name="T5" fmla="*/ 0 60000 65536"/>
                    <a:gd name="T6" fmla="*/ 0 60000 65536"/>
                    <a:gd name="T7" fmla="*/ 0 60000 65536"/>
                    <a:gd name="T8" fmla="*/ 0 60000 65536"/>
                    <a:gd name="T9" fmla="*/ 0 60000 65536"/>
                    <a:gd name="T10" fmla="*/ 0 w 34"/>
                    <a:gd name="T11" fmla="*/ 34 w 34"/>
                  </a:gdLst>
                  <a:ahLst/>
                  <a:cxnLst>
                    <a:cxn ang="T5">
                      <a:pos x="T0" y="0"/>
                    </a:cxn>
                    <a:cxn ang="T6">
                      <a:pos x="T1" y="0"/>
                    </a:cxn>
                    <a:cxn ang="T7">
                      <a:pos x="T2" y="0"/>
                    </a:cxn>
                    <a:cxn ang="T8">
                      <a:pos x="T3" y="0"/>
                    </a:cxn>
                    <a:cxn ang="T9">
                      <a:pos x="T4" y="0"/>
                    </a:cxn>
                  </a:cxnLst>
                  <a:rect l="T10" t="0" r="T11" b="0"/>
                  <a:pathLst>
                    <a:path w="34">
                      <a:moveTo>
                        <a:pt x="0" y="0"/>
                      </a:moveTo>
                      <a:lnTo>
                        <a:pt x="0" y="0"/>
                      </a:lnTo>
                      <a:lnTo>
                        <a:pt x="34" y="0"/>
                      </a:lnTo>
                      <a:lnTo>
                        <a:pt x="1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2" name="Freeform 448">
                  <a:extLst>
                    <a:ext uri="{FF2B5EF4-FFF2-40B4-BE49-F238E27FC236}">
                      <a16:creationId xmlns:a16="http://schemas.microsoft.com/office/drawing/2014/main" id="{B7D2EAB2-500B-0E4F-AF72-CFF27FA76BA6}"/>
                    </a:ext>
                  </a:extLst>
                </p:cNvPr>
                <p:cNvSpPr>
                  <a:spLocks/>
                </p:cNvSpPr>
                <p:nvPr/>
              </p:nvSpPr>
              <p:spPr bwMode="gray">
                <a:xfrm>
                  <a:off x="4718" y="2793"/>
                  <a:ext cx="9" cy="8"/>
                </a:xfrm>
                <a:custGeom>
                  <a:avLst/>
                  <a:gdLst>
                    <a:gd name="T0" fmla="*/ 0 w 18"/>
                    <a:gd name="T1" fmla="*/ 0 h 15"/>
                    <a:gd name="T2" fmla="*/ 0 w 18"/>
                    <a:gd name="T3" fmla="*/ 0 h 15"/>
                    <a:gd name="T4" fmla="*/ 18 w 18"/>
                    <a:gd name="T5" fmla="*/ 15 h 15"/>
                    <a:gd name="T6" fmla="*/ 18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0"/>
                      </a:moveTo>
                      <a:lnTo>
                        <a:pt x="0" y="0"/>
                      </a:lnTo>
                      <a:lnTo>
                        <a:pt x="18" y="15"/>
                      </a:lnTo>
                      <a:lnTo>
                        <a:pt x="18"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3" name="Freeform 449">
                  <a:extLst>
                    <a:ext uri="{FF2B5EF4-FFF2-40B4-BE49-F238E27FC236}">
                      <a16:creationId xmlns:a16="http://schemas.microsoft.com/office/drawing/2014/main" id="{E98CB0C5-C76D-DA45-BE0D-A278472A5B5E}"/>
                    </a:ext>
                  </a:extLst>
                </p:cNvPr>
                <p:cNvSpPr>
                  <a:spLocks/>
                </p:cNvSpPr>
                <p:nvPr/>
              </p:nvSpPr>
              <p:spPr bwMode="gray">
                <a:xfrm>
                  <a:off x="4908" y="2837"/>
                  <a:ext cx="67" cy="36"/>
                </a:xfrm>
                <a:custGeom>
                  <a:avLst/>
                  <a:gdLst>
                    <a:gd name="T0" fmla="*/ 0 w 123"/>
                    <a:gd name="T1" fmla="*/ 33 h 65"/>
                    <a:gd name="T2" fmla="*/ 0 w 123"/>
                    <a:gd name="T3" fmla="*/ 33 h 65"/>
                    <a:gd name="T4" fmla="*/ 35 w 123"/>
                    <a:gd name="T5" fmla="*/ 65 h 65"/>
                    <a:gd name="T6" fmla="*/ 71 w 123"/>
                    <a:gd name="T7" fmla="*/ 65 h 65"/>
                    <a:gd name="T8" fmla="*/ 106 w 123"/>
                    <a:gd name="T9" fmla="*/ 48 h 65"/>
                    <a:gd name="T10" fmla="*/ 123 w 123"/>
                    <a:gd name="T11" fmla="*/ 17 h 65"/>
                    <a:gd name="T12" fmla="*/ 123 w 123"/>
                    <a:gd name="T13" fmla="*/ 0 h 65"/>
                    <a:gd name="T14" fmla="*/ 106 w 123"/>
                    <a:gd name="T15" fmla="*/ 0 h 65"/>
                    <a:gd name="T16" fmla="*/ 106 w 123"/>
                    <a:gd name="T17" fmla="*/ 33 h 65"/>
                    <a:gd name="T18" fmla="*/ 88 w 123"/>
                    <a:gd name="T19" fmla="*/ 33 h 65"/>
                    <a:gd name="T20" fmla="*/ 71 w 123"/>
                    <a:gd name="T21" fmla="*/ 33 h 65"/>
                    <a:gd name="T22" fmla="*/ 0 w 123"/>
                    <a:gd name="T23" fmla="*/ 33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65"/>
                    <a:gd name="T38" fmla="*/ 123 w 123"/>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65">
                      <a:moveTo>
                        <a:pt x="0" y="33"/>
                      </a:moveTo>
                      <a:lnTo>
                        <a:pt x="0" y="33"/>
                      </a:lnTo>
                      <a:lnTo>
                        <a:pt x="35" y="65"/>
                      </a:lnTo>
                      <a:lnTo>
                        <a:pt x="71" y="65"/>
                      </a:lnTo>
                      <a:lnTo>
                        <a:pt x="106" y="48"/>
                      </a:lnTo>
                      <a:lnTo>
                        <a:pt x="123" y="17"/>
                      </a:lnTo>
                      <a:lnTo>
                        <a:pt x="123" y="0"/>
                      </a:lnTo>
                      <a:lnTo>
                        <a:pt x="106" y="0"/>
                      </a:lnTo>
                      <a:lnTo>
                        <a:pt x="106" y="33"/>
                      </a:lnTo>
                      <a:lnTo>
                        <a:pt x="88" y="33"/>
                      </a:lnTo>
                      <a:lnTo>
                        <a:pt x="71" y="33"/>
                      </a:lnTo>
                      <a:lnTo>
                        <a:pt x="0"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4" name="Freeform 450">
                  <a:extLst>
                    <a:ext uri="{FF2B5EF4-FFF2-40B4-BE49-F238E27FC236}">
                      <a16:creationId xmlns:a16="http://schemas.microsoft.com/office/drawing/2014/main" id="{8F839575-FA67-3249-8B2C-659D7F65154A}"/>
                    </a:ext>
                  </a:extLst>
                </p:cNvPr>
                <p:cNvSpPr>
                  <a:spLocks/>
                </p:cNvSpPr>
                <p:nvPr/>
              </p:nvSpPr>
              <p:spPr bwMode="gray">
                <a:xfrm>
                  <a:off x="4957" y="2828"/>
                  <a:ext cx="29" cy="18"/>
                </a:xfrm>
                <a:custGeom>
                  <a:avLst/>
                  <a:gdLst>
                    <a:gd name="T0" fmla="*/ 0 w 52"/>
                    <a:gd name="T1" fmla="*/ 0 h 32"/>
                    <a:gd name="T2" fmla="*/ 0 w 52"/>
                    <a:gd name="T3" fmla="*/ 0 h 32"/>
                    <a:gd name="T4" fmla="*/ 35 w 52"/>
                    <a:gd name="T5" fmla="*/ 15 h 32"/>
                    <a:gd name="T6" fmla="*/ 52 w 52"/>
                    <a:gd name="T7" fmla="*/ 32 h 32"/>
                    <a:gd name="T8" fmla="*/ 52 w 52"/>
                    <a:gd name="T9" fmla="*/ 15 h 32"/>
                    <a:gd name="T10" fmla="*/ 0 w 52"/>
                    <a:gd name="T11" fmla="*/ 0 h 32"/>
                    <a:gd name="T12" fmla="*/ 0 60000 65536"/>
                    <a:gd name="T13" fmla="*/ 0 60000 65536"/>
                    <a:gd name="T14" fmla="*/ 0 60000 65536"/>
                    <a:gd name="T15" fmla="*/ 0 60000 65536"/>
                    <a:gd name="T16" fmla="*/ 0 60000 65536"/>
                    <a:gd name="T17" fmla="*/ 0 60000 65536"/>
                    <a:gd name="T18" fmla="*/ 0 w 52"/>
                    <a:gd name="T19" fmla="*/ 0 h 32"/>
                    <a:gd name="T20" fmla="*/ 52 w 5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2" h="32">
                      <a:moveTo>
                        <a:pt x="0" y="0"/>
                      </a:moveTo>
                      <a:lnTo>
                        <a:pt x="0" y="0"/>
                      </a:lnTo>
                      <a:lnTo>
                        <a:pt x="35" y="15"/>
                      </a:lnTo>
                      <a:lnTo>
                        <a:pt x="52" y="32"/>
                      </a:lnTo>
                      <a:lnTo>
                        <a:pt x="52" y="15"/>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5" name="Freeform 451">
                  <a:extLst>
                    <a:ext uri="{FF2B5EF4-FFF2-40B4-BE49-F238E27FC236}">
                      <a16:creationId xmlns:a16="http://schemas.microsoft.com/office/drawing/2014/main" id="{AD2A47E2-732A-2D42-87DE-589BEF166F3A}"/>
                    </a:ext>
                  </a:extLst>
                </p:cNvPr>
                <p:cNvSpPr>
                  <a:spLocks/>
                </p:cNvSpPr>
                <p:nvPr/>
              </p:nvSpPr>
              <p:spPr bwMode="gray">
                <a:xfrm>
                  <a:off x="5013" y="2854"/>
                  <a:ext cx="19" cy="27"/>
                </a:xfrm>
                <a:custGeom>
                  <a:avLst/>
                  <a:gdLst>
                    <a:gd name="T0" fmla="*/ 0 w 35"/>
                    <a:gd name="T1" fmla="*/ 0 h 48"/>
                    <a:gd name="T2" fmla="*/ 0 w 35"/>
                    <a:gd name="T3" fmla="*/ 0 h 48"/>
                    <a:gd name="T4" fmla="*/ 17 w 35"/>
                    <a:gd name="T5" fmla="*/ 48 h 48"/>
                    <a:gd name="T6" fmla="*/ 35 w 35"/>
                    <a:gd name="T7" fmla="*/ 32 h 48"/>
                    <a:gd name="T8" fmla="*/ 0 w 35"/>
                    <a:gd name="T9" fmla="*/ 0 h 48"/>
                    <a:gd name="T10" fmla="*/ 0 60000 65536"/>
                    <a:gd name="T11" fmla="*/ 0 60000 65536"/>
                    <a:gd name="T12" fmla="*/ 0 60000 65536"/>
                    <a:gd name="T13" fmla="*/ 0 60000 65536"/>
                    <a:gd name="T14" fmla="*/ 0 60000 65536"/>
                    <a:gd name="T15" fmla="*/ 0 w 35"/>
                    <a:gd name="T16" fmla="*/ 0 h 48"/>
                    <a:gd name="T17" fmla="*/ 35 w 35"/>
                    <a:gd name="T18" fmla="*/ 48 h 48"/>
                  </a:gdLst>
                  <a:ahLst/>
                  <a:cxnLst>
                    <a:cxn ang="T10">
                      <a:pos x="T0" y="T1"/>
                    </a:cxn>
                    <a:cxn ang="T11">
                      <a:pos x="T2" y="T3"/>
                    </a:cxn>
                    <a:cxn ang="T12">
                      <a:pos x="T4" y="T5"/>
                    </a:cxn>
                    <a:cxn ang="T13">
                      <a:pos x="T6" y="T7"/>
                    </a:cxn>
                    <a:cxn ang="T14">
                      <a:pos x="T8" y="T9"/>
                    </a:cxn>
                  </a:cxnLst>
                  <a:rect l="T15" t="T16" r="T17" b="T18"/>
                  <a:pathLst>
                    <a:path w="35" h="48">
                      <a:moveTo>
                        <a:pt x="0" y="0"/>
                      </a:moveTo>
                      <a:lnTo>
                        <a:pt x="0" y="0"/>
                      </a:lnTo>
                      <a:lnTo>
                        <a:pt x="17" y="48"/>
                      </a:lnTo>
                      <a:lnTo>
                        <a:pt x="35" y="32"/>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6" name="Freeform 452">
                  <a:extLst>
                    <a:ext uri="{FF2B5EF4-FFF2-40B4-BE49-F238E27FC236}">
                      <a16:creationId xmlns:a16="http://schemas.microsoft.com/office/drawing/2014/main" id="{31482176-9AB9-F14C-A6EB-C1E8718BEE09}"/>
                    </a:ext>
                  </a:extLst>
                </p:cNvPr>
                <p:cNvSpPr>
                  <a:spLocks/>
                </p:cNvSpPr>
                <p:nvPr/>
              </p:nvSpPr>
              <p:spPr bwMode="gray">
                <a:xfrm>
                  <a:off x="5079" y="2908"/>
                  <a:ext cx="20" cy="8"/>
                </a:xfrm>
                <a:custGeom>
                  <a:avLst/>
                  <a:gdLst>
                    <a:gd name="T0" fmla="*/ 0 w 34"/>
                    <a:gd name="T1" fmla="*/ 0 h 15"/>
                    <a:gd name="T2" fmla="*/ 0 w 34"/>
                    <a:gd name="T3" fmla="*/ 0 h 15"/>
                    <a:gd name="T4" fmla="*/ 0 w 34"/>
                    <a:gd name="T5" fmla="*/ 15 h 15"/>
                    <a:gd name="T6" fmla="*/ 34 w 34"/>
                    <a:gd name="T7" fmla="*/ 15 h 15"/>
                    <a:gd name="T8" fmla="*/ 0 w 34"/>
                    <a:gd name="T9" fmla="*/ 0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0" y="0"/>
                      </a:moveTo>
                      <a:lnTo>
                        <a:pt x="0" y="0"/>
                      </a:lnTo>
                      <a:lnTo>
                        <a:pt x="0" y="15"/>
                      </a:lnTo>
                      <a:lnTo>
                        <a:pt x="34" y="15"/>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7" name="Freeform 453">
                  <a:extLst>
                    <a:ext uri="{FF2B5EF4-FFF2-40B4-BE49-F238E27FC236}">
                      <a16:creationId xmlns:a16="http://schemas.microsoft.com/office/drawing/2014/main" id="{CBA1A725-2A15-EC46-9336-B4798267ED88}"/>
                    </a:ext>
                  </a:extLst>
                </p:cNvPr>
                <p:cNvSpPr>
                  <a:spLocks/>
                </p:cNvSpPr>
                <p:nvPr/>
              </p:nvSpPr>
              <p:spPr bwMode="gray">
                <a:xfrm>
                  <a:off x="5194" y="2986"/>
                  <a:ext cx="10" cy="18"/>
                </a:xfrm>
                <a:custGeom>
                  <a:avLst/>
                  <a:gdLst>
                    <a:gd name="T0" fmla="*/ 0 w 18"/>
                    <a:gd name="T1" fmla="*/ 0 h 32"/>
                    <a:gd name="T2" fmla="*/ 0 w 18"/>
                    <a:gd name="T3" fmla="*/ 0 h 32"/>
                    <a:gd name="T4" fmla="*/ 0 w 18"/>
                    <a:gd name="T5" fmla="*/ 32 h 32"/>
                    <a:gd name="T6" fmla="*/ 18 w 18"/>
                    <a:gd name="T7" fmla="*/ 15 h 32"/>
                    <a:gd name="T8" fmla="*/ 0 w 18"/>
                    <a:gd name="T9" fmla="*/ 0 h 32"/>
                    <a:gd name="T10" fmla="*/ 0 60000 65536"/>
                    <a:gd name="T11" fmla="*/ 0 60000 65536"/>
                    <a:gd name="T12" fmla="*/ 0 60000 65536"/>
                    <a:gd name="T13" fmla="*/ 0 60000 65536"/>
                    <a:gd name="T14" fmla="*/ 0 60000 65536"/>
                    <a:gd name="T15" fmla="*/ 0 w 18"/>
                    <a:gd name="T16" fmla="*/ 0 h 32"/>
                    <a:gd name="T17" fmla="*/ 18 w 18"/>
                    <a:gd name="T18" fmla="*/ 32 h 32"/>
                  </a:gdLst>
                  <a:ahLst/>
                  <a:cxnLst>
                    <a:cxn ang="T10">
                      <a:pos x="T0" y="T1"/>
                    </a:cxn>
                    <a:cxn ang="T11">
                      <a:pos x="T2" y="T3"/>
                    </a:cxn>
                    <a:cxn ang="T12">
                      <a:pos x="T4" y="T5"/>
                    </a:cxn>
                    <a:cxn ang="T13">
                      <a:pos x="T6" y="T7"/>
                    </a:cxn>
                    <a:cxn ang="T14">
                      <a:pos x="T8" y="T9"/>
                    </a:cxn>
                  </a:cxnLst>
                  <a:rect l="T15" t="T16" r="T17" b="T18"/>
                  <a:pathLst>
                    <a:path w="18" h="32">
                      <a:moveTo>
                        <a:pt x="0" y="0"/>
                      </a:moveTo>
                      <a:lnTo>
                        <a:pt x="0" y="0"/>
                      </a:lnTo>
                      <a:lnTo>
                        <a:pt x="0" y="32"/>
                      </a:lnTo>
                      <a:lnTo>
                        <a:pt x="18" y="15"/>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8" name="Freeform 454">
                  <a:extLst>
                    <a:ext uri="{FF2B5EF4-FFF2-40B4-BE49-F238E27FC236}">
                      <a16:creationId xmlns:a16="http://schemas.microsoft.com/office/drawing/2014/main" id="{53D11110-F908-2B46-B8DE-FA1C2777A2BB}"/>
                    </a:ext>
                  </a:extLst>
                </p:cNvPr>
                <p:cNvSpPr>
                  <a:spLocks/>
                </p:cNvSpPr>
                <p:nvPr/>
              </p:nvSpPr>
              <p:spPr bwMode="gray">
                <a:xfrm>
                  <a:off x="5158" y="3066"/>
                  <a:ext cx="36" cy="34"/>
                </a:xfrm>
                <a:custGeom>
                  <a:avLst/>
                  <a:gdLst>
                    <a:gd name="T0" fmla="*/ 0 w 67"/>
                    <a:gd name="T1" fmla="*/ 0 h 63"/>
                    <a:gd name="T2" fmla="*/ 0 w 67"/>
                    <a:gd name="T3" fmla="*/ 0 h 63"/>
                    <a:gd name="T4" fmla="*/ 17 w 67"/>
                    <a:gd name="T5" fmla="*/ 32 h 63"/>
                    <a:gd name="T6" fmla="*/ 50 w 67"/>
                    <a:gd name="T7" fmla="*/ 63 h 63"/>
                    <a:gd name="T8" fmla="*/ 67 w 67"/>
                    <a:gd name="T9" fmla="*/ 63 h 63"/>
                    <a:gd name="T10" fmla="*/ 17 w 67"/>
                    <a:gd name="T11" fmla="*/ 15 h 63"/>
                    <a:gd name="T12" fmla="*/ 0 w 67"/>
                    <a:gd name="T13" fmla="*/ 0 h 63"/>
                    <a:gd name="T14" fmla="*/ 0 60000 65536"/>
                    <a:gd name="T15" fmla="*/ 0 60000 65536"/>
                    <a:gd name="T16" fmla="*/ 0 60000 65536"/>
                    <a:gd name="T17" fmla="*/ 0 60000 65536"/>
                    <a:gd name="T18" fmla="*/ 0 60000 65536"/>
                    <a:gd name="T19" fmla="*/ 0 60000 65536"/>
                    <a:gd name="T20" fmla="*/ 0 60000 65536"/>
                    <a:gd name="T21" fmla="*/ 0 w 67"/>
                    <a:gd name="T22" fmla="*/ 0 h 63"/>
                    <a:gd name="T23" fmla="*/ 67 w 6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3">
                      <a:moveTo>
                        <a:pt x="0" y="0"/>
                      </a:moveTo>
                      <a:lnTo>
                        <a:pt x="0" y="0"/>
                      </a:lnTo>
                      <a:lnTo>
                        <a:pt x="17" y="32"/>
                      </a:lnTo>
                      <a:lnTo>
                        <a:pt x="50" y="63"/>
                      </a:lnTo>
                      <a:lnTo>
                        <a:pt x="67" y="63"/>
                      </a:lnTo>
                      <a:lnTo>
                        <a:pt x="17" y="15"/>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9" name="Freeform 455">
                  <a:extLst>
                    <a:ext uri="{FF2B5EF4-FFF2-40B4-BE49-F238E27FC236}">
                      <a16:creationId xmlns:a16="http://schemas.microsoft.com/office/drawing/2014/main" id="{69F899BF-FBBF-A14C-BB8F-44688EA81FCE}"/>
                    </a:ext>
                  </a:extLst>
                </p:cNvPr>
                <p:cNvSpPr>
                  <a:spLocks/>
                </p:cNvSpPr>
                <p:nvPr/>
              </p:nvSpPr>
              <p:spPr bwMode="gray">
                <a:xfrm>
                  <a:off x="5347" y="3021"/>
                  <a:ext cx="19" cy="19"/>
                </a:xfrm>
                <a:custGeom>
                  <a:avLst/>
                  <a:gdLst>
                    <a:gd name="T0" fmla="*/ 0 w 34"/>
                    <a:gd name="T1" fmla="*/ 33 h 33"/>
                    <a:gd name="T2" fmla="*/ 0 w 34"/>
                    <a:gd name="T3" fmla="*/ 33 h 33"/>
                    <a:gd name="T4" fmla="*/ 34 w 34"/>
                    <a:gd name="T5" fmla="*/ 33 h 33"/>
                    <a:gd name="T6" fmla="*/ 34 w 34"/>
                    <a:gd name="T7" fmla="*/ 17 h 33"/>
                    <a:gd name="T8" fmla="*/ 17 w 34"/>
                    <a:gd name="T9" fmla="*/ 0 h 33"/>
                    <a:gd name="T10" fmla="*/ 0 w 34"/>
                    <a:gd name="T11" fmla="*/ 33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33"/>
                      </a:moveTo>
                      <a:lnTo>
                        <a:pt x="0" y="33"/>
                      </a:lnTo>
                      <a:lnTo>
                        <a:pt x="34" y="33"/>
                      </a:lnTo>
                      <a:lnTo>
                        <a:pt x="34" y="17"/>
                      </a:lnTo>
                      <a:lnTo>
                        <a:pt x="17" y="0"/>
                      </a:lnTo>
                      <a:lnTo>
                        <a:pt x="0"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0" name="Freeform 456">
                  <a:extLst>
                    <a:ext uri="{FF2B5EF4-FFF2-40B4-BE49-F238E27FC236}">
                      <a16:creationId xmlns:a16="http://schemas.microsoft.com/office/drawing/2014/main" id="{1D511496-67E4-974A-B0F6-9FDC0A6078B8}"/>
                    </a:ext>
                  </a:extLst>
                </p:cNvPr>
                <p:cNvSpPr>
                  <a:spLocks/>
                </p:cNvSpPr>
                <p:nvPr/>
              </p:nvSpPr>
              <p:spPr bwMode="gray">
                <a:xfrm>
                  <a:off x="5366" y="3013"/>
                  <a:ext cx="19" cy="8"/>
                </a:xfrm>
                <a:custGeom>
                  <a:avLst/>
                  <a:gdLst>
                    <a:gd name="T0" fmla="*/ 0 w 35"/>
                    <a:gd name="T1" fmla="*/ 0 h 15"/>
                    <a:gd name="T2" fmla="*/ 0 w 35"/>
                    <a:gd name="T3" fmla="*/ 0 h 15"/>
                    <a:gd name="T4" fmla="*/ 17 w 35"/>
                    <a:gd name="T5" fmla="*/ 15 h 15"/>
                    <a:gd name="T6" fmla="*/ 35 w 35"/>
                    <a:gd name="T7" fmla="*/ 0 h 15"/>
                    <a:gd name="T8" fmla="*/ 0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0" y="0"/>
                      </a:moveTo>
                      <a:lnTo>
                        <a:pt x="0" y="0"/>
                      </a:lnTo>
                      <a:lnTo>
                        <a:pt x="17" y="15"/>
                      </a:lnTo>
                      <a:lnTo>
                        <a:pt x="35"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1" name="Line 457">
                  <a:extLst>
                    <a:ext uri="{FF2B5EF4-FFF2-40B4-BE49-F238E27FC236}">
                      <a16:creationId xmlns:a16="http://schemas.microsoft.com/office/drawing/2014/main" id="{B6479552-5227-0D49-93BA-0EBA6F475DDB}"/>
                    </a:ext>
                  </a:extLst>
                </p:cNvPr>
                <p:cNvSpPr>
                  <a:spLocks noChangeShapeType="1"/>
                </p:cNvSpPr>
                <p:nvPr/>
              </p:nvSpPr>
              <p:spPr bwMode="gray">
                <a:xfrm flipV="1">
                  <a:off x="4657" y="2885"/>
                  <a:ext cx="9" cy="27"/>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2" name="Line 458">
                  <a:extLst>
                    <a:ext uri="{FF2B5EF4-FFF2-40B4-BE49-F238E27FC236}">
                      <a16:creationId xmlns:a16="http://schemas.microsoft.com/office/drawing/2014/main" id="{6705CA45-CE9D-0149-BDC8-F09B4B6D4A8E}"/>
                    </a:ext>
                  </a:extLst>
                </p:cNvPr>
                <p:cNvSpPr>
                  <a:spLocks noChangeShapeType="1"/>
                </p:cNvSpPr>
                <p:nvPr/>
              </p:nvSpPr>
              <p:spPr bwMode="gray">
                <a:xfrm>
                  <a:off x="5037" y="2885"/>
                  <a:ext cx="20"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3" name="Line 459">
                  <a:extLst>
                    <a:ext uri="{FF2B5EF4-FFF2-40B4-BE49-F238E27FC236}">
                      <a16:creationId xmlns:a16="http://schemas.microsoft.com/office/drawing/2014/main" id="{8CC7F284-FF1D-DD4D-85B1-9C2B1D892382}"/>
                    </a:ext>
                  </a:extLst>
                </p:cNvPr>
                <p:cNvSpPr>
                  <a:spLocks noChangeShapeType="1"/>
                </p:cNvSpPr>
                <p:nvPr/>
              </p:nvSpPr>
              <p:spPr bwMode="gray">
                <a:xfrm>
                  <a:off x="5057" y="2903"/>
                  <a:ext cx="8"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4" name="Line 460">
                  <a:extLst>
                    <a:ext uri="{FF2B5EF4-FFF2-40B4-BE49-F238E27FC236}">
                      <a16:creationId xmlns:a16="http://schemas.microsoft.com/office/drawing/2014/main" id="{0D4A1CEF-580A-FA42-BFDF-390957EB58D7}"/>
                    </a:ext>
                  </a:extLst>
                </p:cNvPr>
                <p:cNvSpPr>
                  <a:spLocks noChangeShapeType="1"/>
                </p:cNvSpPr>
                <p:nvPr/>
              </p:nvSpPr>
              <p:spPr bwMode="gray">
                <a:xfrm>
                  <a:off x="5105" y="2912"/>
                  <a:ext cx="9" cy="17"/>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5" name="Line 461">
                  <a:extLst>
                    <a:ext uri="{FF2B5EF4-FFF2-40B4-BE49-F238E27FC236}">
                      <a16:creationId xmlns:a16="http://schemas.microsoft.com/office/drawing/2014/main" id="{D8B1BA0D-8939-DA48-A268-77A30E858E99}"/>
                    </a:ext>
                  </a:extLst>
                </p:cNvPr>
                <p:cNvSpPr>
                  <a:spLocks noChangeShapeType="1"/>
                </p:cNvSpPr>
                <p:nvPr/>
              </p:nvSpPr>
              <p:spPr bwMode="gray">
                <a:xfrm>
                  <a:off x="5114" y="2938"/>
                  <a:ext cx="18"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6" name="Freeform 462">
                  <a:extLst>
                    <a:ext uri="{FF2B5EF4-FFF2-40B4-BE49-F238E27FC236}">
                      <a16:creationId xmlns:a16="http://schemas.microsoft.com/office/drawing/2014/main" id="{0F8713DE-049E-E34E-A585-B30838399DF4}"/>
                    </a:ext>
                  </a:extLst>
                </p:cNvPr>
                <p:cNvSpPr>
                  <a:spLocks/>
                </p:cNvSpPr>
                <p:nvPr/>
              </p:nvSpPr>
              <p:spPr bwMode="gray">
                <a:xfrm>
                  <a:off x="4327" y="2687"/>
                  <a:ext cx="153" cy="79"/>
                </a:xfrm>
                <a:custGeom>
                  <a:avLst/>
                  <a:gdLst>
                    <a:gd name="T0" fmla="*/ 158 w 278"/>
                    <a:gd name="T1" fmla="*/ 48 h 144"/>
                    <a:gd name="T2" fmla="*/ 158 w 278"/>
                    <a:gd name="T3" fmla="*/ 48 h 144"/>
                    <a:gd name="T4" fmla="*/ 175 w 278"/>
                    <a:gd name="T5" fmla="*/ 48 h 144"/>
                    <a:gd name="T6" fmla="*/ 158 w 278"/>
                    <a:gd name="T7" fmla="*/ 63 h 144"/>
                    <a:gd name="T8" fmla="*/ 140 w 278"/>
                    <a:gd name="T9" fmla="*/ 63 h 144"/>
                    <a:gd name="T10" fmla="*/ 123 w 278"/>
                    <a:gd name="T11" fmla="*/ 63 h 144"/>
                    <a:gd name="T12" fmla="*/ 88 w 278"/>
                    <a:gd name="T13" fmla="*/ 96 h 144"/>
                    <a:gd name="T14" fmla="*/ 52 w 278"/>
                    <a:gd name="T15" fmla="*/ 96 h 144"/>
                    <a:gd name="T16" fmla="*/ 52 w 278"/>
                    <a:gd name="T17" fmla="*/ 126 h 144"/>
                    <a:gd name="T18" fmla="*/ 0 w 278"/>
                    <a:gd name="T19" fmla="*/ 126 h 144"/>
                    <a:gd name="T20" fmla="*/ 35 w 278"/>
                    <a:gd name="T21" fmla="*/ 144 h 144"/>
                    <a:gd name="T22" fmla="*/ 69 w 278"/>
                    <a:gd name="T23" fmla="*/ 144 h 144"/>
                    <a:gd name="T24" fmla="*/ 88 w 278"/>
                    <a:gd name="T25" fmla="*/ 126 h 144"/>
                    <a:gd name="T26" fmla="*/ 123 w 278"/>
                    <a:gd name="T27" fmla="*/ 144 h 144"/>
                    <a:gd name="T28" fmla="*/ 140 w 278"/>
                    <a:gd name="T29" fmla="*/ 126 h 144"/>
                    <a:gd name="T30" fmla="*/ 192 w 278"/>
                    <a:gd name="T31" fmla="*/ 63 h 144"/>
                    <a:gd name="T32" fmla="*/ 244 w 278"/>
                    <a:gd name="T33" fmla="*/ 63 h 144"/>
                    <a:gd name="T34" fmla="*/ 261 w 278"/>
                    <a:gd name="T35" fmla="*/ 63 h 144"/>
                    <a:gd name="T36" fmla="*/ 244 w 278"/>
                    <a:gd name="T37" fmla="*/ 48 h 144"/>
                    <a:gd name="T38" fmla="*/ 278 w 278"/>
                    <a:gd name="T39" fmla="*/ 48 h 144"/>
                    <a:gd name="T40" fmla="*/ 227 w 278"/>
                    <a:gd name="T41" fmla="*/ 30 h 144"/>
                    <a:gd name="T42" fmla="*/ 227 w 278"/>
                    <a:gd name="T43" fmla="*/ 15 h 144"/>
                    <a:gd name="T44" fmla="*/ 209 w 278"/>
                    <a:gd name="T45" fmla="*/ 0 h 144"/>
                    <a:gd name="T46" fmla="*/ 175 w 278"/>
                    <a:gd name="T47" fmla="*/ 30 h 144"/>
                    <a:gd name="T48" fmla="*/ 158 w 278"/>
                    <a:gd name="T49" fmla="*/ 48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8"/>
                    <a:gd name="T76" fmla="*/ 0 h 144"/>
                    <a:gd name="T77" fmla="*/ 278 w 278"/>
                    <a:gd name="T78" fmla="*/ 144 h 1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8" h="144">
                      <a:moveTo>
                        <a:pt x="158" y="48"/>
                      </a:moveTo>
                      <a:lnTo>
                        <a:pt x="158" y="48"/>
                      </a:lnTo>
                      <a:lnTo>
                        <a:pt x="175" y="48"/>
                      </a:lnTo>
                      <a:lnTo>
                        <a:pt x="158" y="63"/>
                      </a:lnTo>
                      <a:lnTo>
                        <a:pt x="140" y="63"/>
                      </a:lnTo>
                      <a:lnTo>
                        <a:pt x="123" y="63"/>
                      </a:lnTo>
                      <a:lnTo>
                        <a:pt x="88" y="96"/>
                      </a:lnTo>
                      <a:lnTo>
                        <a:pt x="52" y="96"/>
                      </a:lnTo>
                      <a:lnTo>
                        <a:pt x="52" y="126"/>
                      </a:lnTo>
                      <a:lnTo>
                        <a:pt x="0" y="126"/>
                      </a:lnTo>
                      <a:lnTo>
                        <a:pt x="35" y="144"/>
                      </a:lnTo>
                      <a:lnTo>
                        <a:pt x="69" y="144"/>
                      </a:lnTo>
                      <a:lnTo>
                        <a:pt x="88" y="126"/>
                      </a:lnTo>
                      <a:lnTo>
                        <a:pt x="123" y="144"/>
                      </a:lnTo>
                      <a:lnTo>
                        <a:pt x="140" y="126"/>
                      </a:lnTo>
                      <a:lnTo>
                        <a:pt x="192" y="63"/>
                      </a:lnTo>
                      <a:lnTo>
                        <a:pt x="244" y="63"/>
                      </a:lnTo>
                      <a:lnTo>
                        <a:pt x="261" y="63"/>
                      </a:lnTo>
                      <a:lnTo>
                        <a:pt x="244" y="48"/>
                      </a:lnTo>
                      <a:lnTo>
                        <a:pt x="278" y="48"/>
                      </a:lnTo>
                      <a:lnTo>
                        <a:pt x="227" y="30"/>
                      </a:lnTo>
                      <a:lnTo>
                        <a:pt x="227" y="15"/>
                      </a:lnTo>
                      <a:lnTo>
                        <a:pt x="209" y="0"/>
                      </a:lnTo>
                      <a:lnTo>
                        <a:pt x="175" y="30"/>
                      </a:lnTo>
                      <a:lnTo>
                        <a:pt x="158"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7" name="Freeform 463">
                  <a:extLst>
                    <a:ext uri="{FF2B5EF4-FFF2-40B4-BE49-F238E27FC236}">
                      <a16:creationId xmlns:a16="http://schemas.microsoft.com/office/drawing/2014/main" id="{46EDC6DF-287A-1742-A18D-D85E82ABD587}"/>
                    </a:ext>
                  </a:extLst>
                </p:cNvPr>
                <p:cNvSpPr>
                  <a:spLocks/>
                </p:cNvSpPr>
                <p:nvPr/>
              </p:nvSpPr>
              <p:spPr bwMode="gray">
                <a:xfrm>
                  <a:off x="4394" y="2714"/>
                  <a:ext cx="29" cy="9"/>
                </a:xfrm>
                <a:custGeom>
                  <a:avLst/>
                  <a:gdLst>
                    <a:gd name="T0" fmla="*/ 0 w 52"/>
                    <a:gd name="T1" fmla="*/ 15 h 15"/>
                    <a:gd name="T2" fmla="*/ 0 w 52"/>
                    <a:gd name="T3" fmla="*/ 15 h 15"/>
                    <a:gd name="T4" fmla="*/ 17 w 52"/>
                    <a:gd name="T5" fmla="*/ 15 h 15"/>
                    <a:gd name="T6" fmla="*/ 35 w 52"/>
                    <a:gd name="T7" fmla="*/ 15 h 15"/>
                    <a:gd name="T8" fmla="*/ 52 w 52"/>
                    <a:gd name="T9" fmla="*/ 0 h 15"/>
                    <a:gd name="T10" fmla="*/ 35 w 52"/>
                    <a:gd name="T11" fmla="*/ 0 h 15"/>
                    <a:gd name="T12" fmla="*/ 0 w 52"/>
                    <a:gd name="T13" fmla="*/ 15 h 15"/>
                    <a:gd name="T14" fmla="*/ 0 60000 65536"/>
                    <a:gd name="T15" fmla="*/ 0 60000 65536"/>
                    <a:gd name="T16" fmla="*/ 0 60000 65536"/>
                    <a:gd name="T17" fmla="*/ 0 60000 65536"/>
                    <a:gd name="T18" fmla="*/ 0 60000 65536"/>
                    <a:gd name="T19" fmla="*/ 0 60000 65536"/>
                    <a:gd name="T20" fmla="*/ 0 60000 65536"/>
                    <a:gd name="T21" fmla="*/ 0 w 52"/>
                    <a:gd name="T22" fmla="*/ 0 h 15"/>
                    <a:gd name="T23" fmla="*/ 52 w 5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5">
                      <a:moveTo>
                        <a:pt x="0" y="15"/>
                      </a:moveTo>
                      <a:lnTo>
                        <a:pt x="0" y="15"/>
                      </a:lnTo>
                      <a:lnTo>
                        <a:pt x="17" y="15"/>
                      </a:lnTo>
                      <a:lnTo>
                        <a:pt x="35" y="15"/>
                      </a:lnTo>
                      <a:lnTo>
                        <a:pt x="52" y="0"/>
                      </a:lnTo>
                      <a:lnTo>
                        <a:pt x="35"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8" name="Freeform 464">
                  <a:extLst>
                    <a:ext uri="{FF2B5EF4-FFF2-40B4-BE49-F238E27FC236}">
                      <a16:creationId xmlns:a16="http://schemas.microsoft.com/office/drawing/2014/main" id="{F9E75584-30D2-B544-9CC0-9FFE1F678BF6}"/>
                    </a:ext>
                  </a:extLst>
                </p:cNvPr>
                <p:cNvSpPr>
                  <a:spLocks/>
                </p:cNvSpPr>
                <p:nvPr/>
              </p:nvSpPr>
              <p:spPr bwMode="gray">
                <a:xfrm>
                  <a:off x="4318" y="2723"/>
                  <a:ext cx="154" cy="114"/>
                </a:xfrm>
                <a:custGeom>
                  <a:avLst/>
                  <a:gdLst>
                    <a:gd name="T0" fmla="*/ 17 w 278"/>
                    <a:gd name="T1" fmla="*/ 63 h 207"/>
                    <a:gd name="T2" fmla="*/ 17 w 278"/>
                    <a:gd name="T3" fmla="*/ 63 h 207"/>
                    <a:gd name="T4" fmla="*/ 52 w 278"/>
                    <a:gd name="T5" fmla="*/ 81 h 207"/>
                    <a:gd name="T6" fmla="*/ 86 w 278"/>
                    <a:gd name="T7" fmla="*/ 81 h 207"/>
                    <a:gd name="T8" fmla="*/ 104 w 278"/>
                    <a:gd name="T9" fmla="*/ 63 h 207"/>
                    <a:gd name="T10" fmla="*/ 138 w 278"/>
                    <a:gd name="T11" fmla="*/ 81 h 207"/>
                    <a:gd name="T12" fmla="*/ 155 w 278"/>
                    <a:gd name="T13" fmla="*/ 63 h 207"/>
                    <a:gd name="T14" fmla="*/ 207 w 278"/>
                    <a:gd name="T15" fmla="*/ 0 h 207"/>
                    <a:gd name="T16" fmla="*/ 261 w 278"/>
                    <a:gd name="T17" fmla="*/ 0 h 207"/>
                    <a:gd name="T18" fmla="*/ 244 w 278"/>
                    <a:gd name="T19" fmla="*/ 33 h 207"/>
                    <a:gd name="T20" fmla="*/ 261 w 278"/>
                    <a:gd name="T21" fmla="*/ 48 h 207"/>
                    <a:gd name="T22" fmla="*/ 244 w 278"/>
                    <a:gd name="T23" fmla="*/ 63 h 207"/>
                    <a:gd name="T24" fmla="*/ 278 w 278"/>
                    <a:gd name="T25" fmla="*/ 81 h 207"/>
                    <a:gd name="T26" fmla="*/ 261 w 278"/>
                    <a:gd name="T27" fmla="*/ 96 h 207"/>
                    <a:gd name="T28" fmla="*/ 224 w 278"/>
                    <a:gd name="T29" fmla="*/ 129 h 207"/>
                    <a:gd name="T30" fmla="*/ 207 w 278"/>
                    <a:gd name="T31" fmla="*/ 159 h 207"/>
                    <a:gd name="T32" fmla="*/ 224 w 278"/>
                    <a:gd name="T33" fmla="*/ 159 h 207"/>
                    <a:gd name="T34" fmla="*/ 207 w 278"/>
                    <a:gd name="T35" fmla="*/ 192 h 207"/>
                    <a:gd name="T36" fmla="*/ 173 w 278"/>
                    <a:gd name="T37" fmla="*/ 207 h 207"/>
                    <a:gd name="T38" fmla="*/ 155 w 278"/>
                    <a:gd name="T39" fmla="*/ 192 h 207"/>
                    <a:gd name="T40" fmla="*/ 121 w 278"/>
                    <a:gd name="T41" fmla="*/ 192 h 207"/>
                    <a:gd name="T42" fmla="*/ 86 w 278"/>
                    <a:gd name="T43" fmla="*/ 192 h 207"/>
                    <a:gd name="T44" fmla="*/ 86 w 278"/>
                    <a:gd name="T45" fmla="*/ 176 h 207"/>
                    <a:gd name="T46" fmla="*/ 52 w 278"/>
                    <a:gd name="T47" fmla="*/ 176 h 207"/>
                    <a:gd name="T48" fmla="*/ 34 w 278"/>
                    <a:gd name="T49" fmla="*/ 144 h 207"/>
                    <a:gd name="T50" fmla="*/ 17 w 278"/>
                    <a:gd name="T51" fmla="*/ 111 h 207"/>
                    <a:gd name="T52" fmla="*/ 0 w 278"/>
                    <a:gd name="T53" fmla="*/ 81 h 207"/>
                    <a:gd name="T54" fmla="*/ 17 w 278"/>
                    <a:gd name="T55" fmla="*/ 63 h 2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8"/>
                    <a:gd name="T85" fmla="*/ 0 h 207"/>
                    <a:gd name="T86" fmla="*/ 278 w 278"/>
                    <a:gd name="T87" fmla="*/ 207 h 2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8" h="207">
                      <a:moveTo>
                        <a:pt x="17" y="63"/>
                      </a:moveTo>
                      <a:lnTo>
                        <a:pt x="17" y="63"/>
                      </a:lnTo>
                      <a:lnTo>
                        <a:pt x="52" y="81"/>
                      </a:lnTo>
                      <a:lnTo>
                        <a:pt x="86" y="81"/>
                      </a:lnTo>
                      <a:lnTo>
                        <a:pt x="104" y="63"/>
                      </a:lnTo>
                      <a:lnTo>
                        <a:pt x="138" y="81"/>
                      </a:lnTo>
                      <a:lnTo>
                        <a:pt x="155" y="63"/>
                      </a:lnTo>
                      <a:lnTo>
                        <a:pt x="207" y="0"/>
                      </a:lnTo>
                      <a:lnTo>
                        <a:pt x="261" y="0"/>
                      </a:lnTo>
                      <a:lnTo>
                        <a:pt x="244" y="33"/>
                      </a:lnTo>
                      <a:lnTo>
                        <a:pt x="261" y="48"/>
                      </a:lnTo>
                      <a:lnTo>
                        <a:pt x="244" y="63"/>
                      </a:lnTo>
                      <a:lnTo>
                        <a:pt x="278" y="81"/>
                      </a:lnTo>
                      <a:lnTo>
                        <a:pt x="261" y="96"/>
                      </a:lnTo>
                      <a:lnTo>
                        <a:pt x="224" y="129"/>
                      </a:lnTo>
                      <a:lnTo>
                        <a:pt x="207" y="159"/>
                      </a:lnTo>
                      <a:lnTo>
                        <a:pt x="224" y="159"/>
                      </a:lnTo>
                      <a:lnTo>
                        <a:pt x="207" y="192"/>
                      </a:lnTo>
                      <a:lnTo>
                        <a:pt x="173" y="207"/>
                      </a:lnTo>
                      <a:lnTo>
                        <a:pt x="155" y="192"/>
                      </a:lnTo>
                      <a:lnTo>
                        <a:pt x="121" y="192"/>
                      </a:lnTo>
                      <a:lnTo>
                        <a:pt x="86" y="192"/>
                      </a:lnTo>
                      <a:lnTo>
                        <a:pt x="86" y="176"/>
                      </a:lnTo>
                      <a:lnTo>
                        <a:pt x="52" y="176"/>
                      </a:lnTo>
                      <a:lnTo>
                        <a:pt x="34" y="144"/>
                      </a:lnTo>
                      <a:lnTo>
                        <a:pt x="17" y="111"/>
                      </a:lnTo>
                      <a:lnTo>
                        <a:pt x="0" y="81"/>
                      </a:lnTo>
                      <a:lnTo>
                        <a:pt x="17" y="6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9" name="Freeform 465">
                  <a:extLst>
                    <a:ext uri="{FF2B5EF4-FFF2-40B4-BE49-F238E27FC236}">
                      <a16:creationId xmlns:a16="http://schemas.microsoft.com/office/drawing/2014/main" id="{1A6DEE33-FE91-D44C-813C-184365A9ACAC}"/>
                    </a:ext>
                  </a:extLst>
                </p:cNvPr>
                <p:cNvSpPr>
                  <a:spLocks/>
                </p:cNvSpPr>
                <p:nvPr/>
              </p:nvSpPr>
              <p:spPr bwMode="gray">
                <a:xfrm>
                  <a:off x="4145" y="2758"/>
                  <a:ext cx="12" cy="18"/>
                </a:xfrm>
                <a:custGeom>
                  <a:avLst/>
                  <a:gdLst>
                    <a:gd name="T0" fmla="*/ 0 w 19"/>
                    <a:gd name="T1" fmla="*/ 18 h 33"/>
                    <a:gd name="T2" fmla="*/ 0 w 19"/>
                    <a:gd name="T3" fmla="*/ 18 h 33"/>
                    <a:gd name="T4" fmla="*/ 19 w 19"/>
                    <a:gd name="T5" fmla="*/ 33 h 33"/>
                    <a:gd name="T6" fmla="*/ 0 w 19"/>
                    <a:gd name="T7" fmla="*/ 0 h 33"/>
                    <a:gd name="T8" fmla="*/ 0 w 19"/>
                    <a:gd name="T9" fmla="*/ 18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0" y="18"/>
                      </a:moveTo>
                      <a:lnTo>
                        <a:pt x="0" y="18"/>
                      </a:lnTo>
                      <a:lnTo>
                        <a:pt x="19" y="33"/>
                      </a:lnTo>
                      <a:lnTo>
                        <a:pt x="0" y="0"/>
                      </a:lnTo>
                      <a:lnTo>
                        <a:pt x="0"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0" name="Freeform 466">
                  <a:extLst>
                    <a:ext uri="{FF2B5EF4-FFF2-40B4-BE49-F238E27FC236}">
                      <a16:creationId xmlns:a16="http://schemas.microsoft.com/office/drawing/2014/main" id="{E5B7078B-738A-294D-ABD6-2A8E02007393}"/>
                    </a:ext>
                  </a:extLst>
                </p:cNvPr>
                <p:cNvSpPr>
                  <a:spLocks/>
                </p:cNvSpPr>
                <p:nvPr/>
              </p:nvSpPr>
              <p:spPr bwMode="gray">
                <a:xfrm>
                  <a:off x="4166" y="2793"/>
                  <a:ext cx="8" cy="18"/>
                </a:xfrm>
                <a:custGeom>
                  <a:avLst/>
                  <a:gdLst>
                    <a:gd name="T0" fmla="*/ 0 w 16"/>
                    <a:gd name="T1" fmla="*/ 0 h 30"/>
                    <a:gd name="T2" fmla="*/ 0 w 16"/>
                    <a:gd name="T3" fmla="*/ 0 h 30"/>
                    <a:gd name="T4" fmla="*/ 16 w 16"/>
                    <a:gd name="T5" fmla="*/ 30 h 30"/>
                    <a:gd name="T6" fmla="*/ 16 w 16"/>
                    <a:gd name="T7" fmla="*/ 15 h 30"/>
                    <a:gd name="T8" fmla="*/ 16 w 16"/>
                    <a:gd name="T9" fmla="*/ 0 h 30"/>
                    <a:gd name="T10" fmla="*/ 0 w 16"/>
                    <a:gd name="T11" fmla="*/ 0 h 30"/>
                    <a:gd name="T12" fmla="*/ 0 60000 65536"/>
                    <a:gd name="T13" fmla="*/ 0 60000 65536"/>
                    <a:gd name="T14" fmla="*/ 0 60000 65536"/>
                    <a:gd name="T15" fmla="*/ 0 60000 65536"/>
                    <a:gd name="T16" fmla="*/ 0 60000 65536"/>
                    <a:gd name="T17" fmla="*/ 0 60000 65536"/>
                    <a:gd name="T18" fmla="*/ 0 w 16"/>
                    <a:gd name="T19" fmla="*/ 0 h 30"/>
                    <a:gd name="T20" fmla="*/ 16 w 1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6" h="30">
                      <a:moveTo>
                        <a:pt x="0" y="0"/>
                      </a:moveTo>
                      <a:lnTo>
                        <a:pt x="0" y="0"/>
                      </a:lnTo>
                      <a:lnTo>
                        <a:pt x="16" y="30"/>
                      </a:lnTo>
                      <a:lnTo>
                        <a:pt x="16" y="15"/>
                      </a:lnTo>
                      <a:lnTo>
                        <a:pt x="16"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1" name="Freeform 467">
                  <a:extLst>
                    <a:ext uri="{FF2B5EF4-FFF2-40B4-BE49-F238E27FC236}">
                      <a16:creationId xmlns:a16="http://schemas.microsoft.com/office/drawing/2014/main" id="{D938F987-A7DD-354B-8431-BF5FA7CEABA9}"/>
                    </a:ext>
                  </a:extLst>
                </p:cNvPr>
                <p:cNvSpPr>
                  <a:spLocks/>
                </p:cNvSpPr>
                <p:nvPr/>
              </p:nvSpPr>
              <p:spPr bwMode="gray">
                <a:xfrm>
                  <a:off x="3880" y="2644"/>
                  <a:ext cx="39" cy="52"/>
                </a:xfrm>
                <a:custGeom>
                  <a:avLst/>
                  <a:gdLst>
                    <a:gd name="T0" fmla="*/ 0 w 71"/>
                    <a:gd name="T1" fmla="*/ 48 h 96"/>
                    <a:gd name="T2" fmla="*/ 0 w 71"/>
                    <a:gd name="T3" fmla="*/ 48 h 96"/>
                    <a:gd name="T4" fmla="*/ 17 w 71"/>
                    <a:gd name="T5" fmla="*/ 96 h 96"/>
                    <a:gd name="T6" fmla="*/ 54 w 71"/>
                    <a:gd name="T7" fmla="*/ 96 h 96"/>
                    <a:gd name="T8" fmla="*/ 71 w 71"/>
                    <a:gd name="T9" fmla="*/ 63 h 96"/>
                    <a:gd name="T10" fmla="*/ 37 w 71"/>
                    <a:gd name="T11" fmla="*/ 15 h 96"/>
                    <a:gd name="T12" fmla="*/ 17 w 71"/>
                    <a:gd name="T13" fmla="*/ 0 h 96"/>
                    <a:gd name="T14" fmla="*/ 0 w 71"/>
                    <a:gd name="T15" fmla="*/ 48 h 96"/>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96"/>
                    <a:gd name="T26" fmla="*/ 71 w 71"/>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96">
                      <a:moveTo>
                        <a:pt x="0" y="48"/>
                      </a:moveTo>
                      <a:lnTo>
                        <a:pt x="0" y="48"/>
                      </a:lnTo>
                      <a:lnTo>
                        <a:pt x="17" y="96"/>
                      </a:lnTo>
                      <a:lnTo>
                        <a:pt x="54" y="96"/>
                      </a:lnTo>
                      <a:lnTo>
                        <a:pt x="71" y="63"/>
                      </a:lnTo>
                      <a:lnTo>
                        <a:pt x="37" y="15"/>
                      </a:lnTo>
                      <a:lnTo>
                        <a:pt x="17" y="0"/>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2" name="Freeform 468">
                  <a:extLst>
                    <a:ext uri="{FF2B5EF4-FFF2-40B4-BE49-F238E27FC236}">
                      <a16:creationId xmlns:a16="http://schemas.microsoft.com/office/drawing/2014/main" id="{139F878F-9286-EF47-9D21-DD43855AB199}"/>
                    </a:ext>
                  </a:extLst>
                </p:cNvPr>
                <p:cNvSpPr>
                  <a:spLocks/>
                </p:cNvSpPr>
                <p:nvPr/>
              </p:nvSpPr>
              <p:spPr bwMode="gray">
                <a:xfrm>
                  <a:off x="4318" y="2502"/>
                  <a:ext cx="38" cy="27"/>
                </a:xfrm>
                <a:custGeom>
                  <a:avLst/>
                  <a:gdLst>
                    <a:gd name="T0" fmla="*/ 0 w 69"/>
                    <a:gd name="T1" fmla="*/ 15 h 48"/>
                    <a:gd name="T2" fmla="*/ 0 w 69"/>
                    <a:gd name="T3" fmla="*/ 15 h 48"/>
                    <a:gd name="T4" fmla="*/ 0 w 69"/>
                    <a:gd name="T5" fmla="*/ 31 h 48"/>
                    <a:gd name="T6" fmla="*/ 34 w 69"/>
                    <a:gd name="T7" fmla="*/ 48 h 48"/>
                    <a:gd name="T8" fmla="*/ 52 w 69"/>
                    <a:gd name="T9" fmla="*/ 31 h 48"/>
                    <a:gd name="T10" fmla="*/ 69 w 69"/>
                    <a:gd name="T11" fmla="*/ 0 h 48"/>
                    <a:gd name="T12" fmla="*/ 17 w 69"/>
                    <a:gd name="T13" fmla="*/ 0 h 48"/>
                    <a:gd name="T14" fmla="*/ 0 w 69"/>
                    <a:gd name="T15" fmla="*/ 15 h 4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8"/>
                    <a:gd name="T26" fmla="*/ 69 w 69"/>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8">
                      <a:moveTo>
                        <a:pt x="0" y="15"/>
                      </a:moveTo>
                      <a:lnTo>
                        <a:pt x="0" y="15"/>
                      </a:lnTo>
                      <a:lnTo>
                        <a:pt x="0" y="31"/>
                      </a:lnTo>
                      <a:lnTo>
                        <a:pt x="34" y="48"/>
                      </a:lnTo>
                      <a:lnTo>
                        <a:pt x="52" y="31"/>
                      </a:lnTo>
                      <a:lnTo>
                        <a:pt x="69" y="0"/>
                      </a:lnTo>
                      <a:lnTo>
                        <a:pt x="17"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3" name="Freeform 469">
                  <a:extLst>
                    <a:ext uri="{FF2B5EF4-FFF2-40B4-BE49-F238E27FC236}">
                      <a16:creationId xmlns:a16="http://schemas.microsoft.com/office/drawing/2014/main" id="{0203A80E-5E29-3243-975E-0B5F5CC9832D}"/>
                    </a:ext>
                  </a:extLst>
                </p:cNvPr>
                <p:cNvSpPr>
                  <a:spLocks/>
                </p:cNvSpPr>
                <p:nvPr/>
              </p:nvSpPr>
              <p:spPr bwMode="gray">
                <a:xfrm>
                  <a:off x="4489" y="2424"/>
                  <a:ext cx="29" cy="43"/>
                </a:xfrm>
                <a:custGeom>
                  <a:avLst/>
                  <a:gdLst>
                    <a:gd name="T0" fmla="*/ 0 w 52"/>
                    <a:gd name="T1" fmla="*/ 48 h 79"/>
                    <a:gd name="T2" fmla="*/ 0 w 52"/>
                    <a:gd name="T3" fmla="*/ 48 h 79"/>
                    <a:gd name="T4" fmla="*/ 0 w 52"/>
                    <a:gd name="T5" fmla="*/ 63 h 79"/>
                    <a:gd name="T6" fmla="*/ 17 w 52"/>
                    <a:gd name="T7" fmla="*/ 79 h 79"/>
                    <a:gd name="T8" fmla="*/ 52 w 52"/>
                    <a:gd name="T9" fmla="*/ 0 h 79"/>
                    <a:gd name="T10" fmla="*/ 34 w 52"/>
                    <a:gd name="T11" fmla="*/ 0 h 79"/>
                    <a:gd name="T12" fmla="*/ 0 w 52"/>
                    <a:gd name="T13" fmla="*/ 48 h 79"/>
                    <a:gd name="T14" fmla="*/ 0 60000 65536"/>
                    <a:gd name="T15" fmla="*/ 0 60000 65536"/>
                    <a:gd name="T16" fmla="*/ 0 60000 65536"/>
                    <a:gd name="T17" fmla="*/ 0 60000 65536"/>
                    <a:gd name="T18" fmla="*/ 0 60000 65536"/>
                    <a:gd name="T19" fmla="*/ 0 60000 65536"/>
                    <a:gd name="T20" fmla="*/ 0 60000 65536"/>
                    <a:gd name="T21" fmla="*/ 0 w 52"/>
                    <a:gd name="T22" fmla="*/ 0 h 79"/>
                    <a:gd name="T23" fmla="*/ 52 w 52"/>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9">
                      <a:moveTo>
                        <a:pt x="0" y="48"/>
                      </a:moveTo>
                      <a:lnTo>
                        <a:pt x="0" y="48"/>
                      </a:lnTo>
                      <a:lnTo>
                        <a:pt x="0" y="63"/>
                      </a:lnTo>
                      <a:lnTo>
                        <a:pt x="17" y="79"/>
                      </a:lnTo>
                      <a:lnTo>
                        <a:pt x="52" y="0"/>
                      </a:lnTo>
                      <a:lnTo>
                        <a:pt x="34" y="0"/>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4" name="Freeform 470">
                  <a:extLst>
                    <a:ext uri="{FF2B5EF4-FFF2-40B4-BE49-F238E27FC236}">
                      <a16:creationId xmlns:a16="http://schemas.microsoft.com/office/drawing/2014/main" id="{12E591CE-365F-914D-BBB3-142B9EEFF156}"/>
                    </a:ext>
                  </a:extLst>
                </p:cNvPr>
                <p:cNvSpPr>
                  <a:spLocks/>
                </p:cNvSpPr>
                <p:nvPr/>
              </p:nvSpPr>
              <p:spPr bwMode="gray">
                <a:xfrm>
                  <a:off x="4118" y="2704"/>
                  <a:ext cx="162" cy="159"/>
                </a:xfrm>
                <a:custGeom>
                  <a:avLst/>
                  <a:gdLst>
                    <a:gd name="T0" fmla="*/ 0 w 296"/>
                    <a:gd name="T1" fmla="*/ 0 h 288"/>
                    <a:gd name="T2" fmla="*/ 0 w 296"/>
                    <a:gd name="T3" fmla="*/ 0 h 288"/>
                    <a:gd name="T4" fmla="*/ 0 w 296"/>
                    <a:gd name="T5" fmla="*/ 18 h 288"/>
                    <a:gd name="T6" fmla="*/ 35 w 296"/>
                    <a:gd name="T7" fmla="*/ 48 h 288"/>
                    <a:gd name="T8" fmla="*/ 71 w 296"/>
                    <a:gd name="T9" fmla="*/ 81 h 288"/>
                    <a:gd name="T10" fmla="*/ 88 w 296"/>
                    <a:gd name="T11" fmla="*/ 96 h 288"/>
                    <a:gd name="T12" fmla="*/ 106 w 296"/>
                    <a:gd name="T13" fmla="*/ 129 h 288"/>
                    <a:gd name="T14" fmla="*/ 140 w 296"/>
                    <a:gd name="T15" fmla="*/ 162 h 288"/>
                    <a:gd name="T16" fmla="*/ 175 w 296"/>
                    <a:gd name="T17" fmla="*/ 225 h 288"/>
                    <a:gd name="T18" fmla="*/ 244 w 296"/>
                    <a:gd name="T19" fmla="*/ 288 h 288"/>
                    <a:gd name="T20" fmla="*/ 278 w 296"/>
                    <a:gd name="T21" fmla="*/ 288 h 288"/>
                    <a:gd name="T22" fmla="*/ 296 w 296"/>
                    <a:gd name="T23" fmla="*/ 225 h 288"/>
                    <a:gd name="T24" fmla="*/ 278 w 296"/>
                    <a:gd name="T25" fmla="*/ 192 h 288"/>
                    <a:gd name="T26" fmla="*/ 261 w 296"/>
                    <a:gd name="T27" fmla="*/ 192 h 288"/>
                    <a:gd name="T28" fmla="*/ 244 w 296"/>
                    <a:gd name="T29" fmla="*/ 162 h 288"/>
                    <a:gd name="T30" fmla="*/ 227 w 296"/>
                    <a:gd name="T31" fmla="*/ 162 h 288"/>
                    <a:gd name="T32" fmla="*/ 227 w 296"/>
                    <a:gd name="T33" fmla="*/ 144 h 288"/>
                    <a:gd name="T34" fmla="*/ 209 w 296"/>
                    <a:gd name="T35" fmla="*/ 129 h 288"/>
                    <a:gd name="T36" fmla="*/ 209 w 296"/>
                    <a:gd name="T37" fmla="*/ 114 h 288"/>
                    <a:gd name="T38" fmla="*/ 158 w 296"/>
                    <a:gd name="T39" fmla="*/ 81 h 288"/>
                    <a:gd name="T40" fmla="*/ 140 w 296"/>
                    <a:gd name="T41" fmla="*/ 81 h 288"/>
                    <a:gd name="T42" fmla="*/ 54 w 296"/>
                    <a:gd name="T43" fmla="*/ 18 h 288"/>
                    <a:gd name="T44" fmla="*/ 0 w 296"/>
                    <a:gd name="T45" fmla="*/ 0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6"/>
                    <a:gd name="T70" fmla="*/ 0 h 288"/>
                    <a:gd name="T71" fmla="*/ 296 w 296"/>
                    <a:gd name="T72" fmla="*/ 288 h 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6" h="288">
                      <a:moveTo>
                        <a:pt x="0" y="0"/>
                      </a:moveTo>
                      <a:lnTo>
                        <a:pt x="0" y="0"/>
                      </a:lnTo>
                      <a:lnTo>
                        <a:pt x="0" y="18"/>
                      </a:lnTo>
                      <a:lnTo>
                        <a:pt x="35" y="48"/>
                      </a:lnTo>
                      <a:lnTo>
                        <a:pt x="71" y="81"/>
                      </a:lnTo>
                      <a:lnTo>
                        <a:pt x="88" y="96"/>
                      </a:lnTo>
                      <a:lnTo>
                        <a:pt x="106" y="129"/>
                      </a:lnTo>
                      <a:lnTo>
                        <a:pt x="140" y="162"/>
                      </a:lnTo>
                      <a:lnTo>
                        <a:pt x="175" y="225"/>
                      </a:lnTo>
                      <a:lnTo>
                        <a:pt x="244" y="288"/>
                      </a:lnTo>
                      <a:lnTo>
                        <a:pt x="278" y="288"/>
                      </a:lnTo>
                      <a:lnTo>
                        <a:pt x="296" y="225"/>
                      </a:lnTo>
                      <a:lnTo>
                        <a:pt x="278" y="192"/>
                      </a:lnTo>
                      <a:lnTo>
                        <a:pt x="261" y="192"/>
                      </a:lnTo>
                      <a:lnTo>
                        <a:pt x="244" y="162"/>
                      </a:lnTo>
                      <a:lnTo>
                        <a:pt x="227" y="162"/>
                      </a:lnTo>
                      <a:lnTo>
                        <a:pt x="227" y="144"/>
                      </a:lnTo>
                      <a:lnTo>
                        <a:pt x="209" y="129"/>
                      </a:lnTo>
                      <a:lnTo>
                        <a:pt x="209" y="114"/>
                      </a:lnTo>
                      <a:lnTo>
                        <a:pt x="158" y="81"/>
                      </a:lnTo>
                      <a:lnTo>
                        <a:pt x="140" y="81"/>
                      </a:lnTo>
                      <a:lnTo>
                        <a:pt x="54" y="18"/>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5" name="Freeform 471">
                  <a:extLst>
                    <a:ext uri="{FF2B5EF4-FFF2-40B4-BE49-F238E27FC236}">
                      <a16:creationId xmlns:a16="http://schemas.microsoft.com/office/drawing/2014/main" id="{23DC6BCF-9703-0A4E-B73A-6B3C421B3FF0}"/>
                    </a:ext>
                  </a:extLst>
                </p:cNvPr>
                <p:cNvSpPr>
                  <a:spLocks/>
                </p:cNvSpPr>
                <p:nvPr/>
              </p:nvSpPr>
              <p:spPr bwMode="gray">
                <a:xfrm>
                  <a:off x="4270" y="2863"/>
                  <a:ext cx="133" cy="36"/>
                </a:xfrm>
                <a:custGeom>
                  <a:avLst/>
                  <a:gdLst>
                    <a:gd name="T0" fmla="*/ 0 w 242"/>
                    <a:gd name="T1" fmla="*/ 17 h 65"/>
                    <a:gd name="T2" fmla="*/ 0 w 242"/>
                    <a:gd name="T3" fmla="*/ 17 h 65"/>
                    <a:gd name="T4" fmla="*/ 70 w 242"/>
                    <a:gd name="T5" fmla="*/ 48 h 65"/>
                    <a:gd name="T6" fmla="*/ 242 w 242"/>
                    <a:gd name="T7" fmla="*/ 65 h 65"/>
                    <a:gd name="T8" fmla="*/ 242 w 242"/>
                    <a:gd name="T9" fmla="*/ 48 h 65"/>
                    <a:gd name="T10" fmla="*/ 208 w 242"/>
                    <a:gd name="T11" fmla="*/ 48 h 65"/>
                    <a:gd name="T12" fmla="*/ 191 w 242"/>
                    <a:gd name="T13" fmla="*/ 33 h 65"/>
                    <a:gd name="T14" fmla="*/ 139 w 242"/>
                    <a:gd name="T15" fmla="*/ 17 h 65"/>
                    <a:gd name="T16" fmla="*/ 139 w 242"/>
                    <a:gd name="T17" fmla="*/ 33 h 65"/>
                    <a:gd name="T18" fmla="*/ 104 w 242"/>
                    <a:gd name="T19" fmla="*/ 17 h 65"/>
                    <a:gd name="T20" fmla="*/ 52 w 242"/>
                    <a:gd name="T21" fmla="*/ 0 h 65"/>
                    <a:gd name="T22" fmla="*/ 18 w 242"/>
                    <a:gd name="T23" fmla="*/ 0 h 65"/>
                    <a:gd name="T24" fmla="*/ 0 w 242"/>
                    <a:gd name="T25" fmla="*/ 1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2"/>
                    <a:gd name="T40" fmla="*/ 0 h 65"/>
                    <a:gd name="T41" fmla="*/ 242 w 24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2" h="65">
                      <a:moveTo>
                        <a:pt x="0" y="17"/>
                      </a:moveTo>
                      <a:lnTo>
                        <a:pt x="0" y="17"/>
                      </a:lnTo>
                      <a:lnTo>
                        <a:pt x="70" y="48"/>
                      </a:lnTo>
                      <a:lnTo>
                        <a:pt x="242" y="65"/>
                      </a:lnTo>
                      <a:lnTo>
                        <a:pt x="242" y="48"/>
                      </a:lnTo>
                      <a:lnTo>
                        <a:pt x="208" y="48"/>
                      </a:lnTo>
                      <a:lnTo>
                        <a:pt x="191" y="33"/>
                      </a:lnTo>
                      <a:lnTo>
                        <a:pt x="139" y="17"/>
                      </a:lnTo>
                      <a:lnTo>
                        <a:pt x="139" y="33"/>
                      </a:lnTo>
                      <a:lnTo>
                        <a:pt x="104" y="17"/>
                      </a:lnTo>
                      <a:lnTo>
                        <a:pt x="52" y="0"/>
                      </a:lnTo>
                      <a:lnTo>
                        <a:pt x="18" y="0"/>
                      </a:lnTo>
                      <a:lnTo>
                        <a:pt x="0" y="1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6" name="Freeform 472">
                  <a:extLst>
                    <a:ext uri="{FF2B5EF4-FFF2-40B4-BE49-F238E27FC236}">
                      <a16:creationId xmlns:a16="http://schemas.microsoft.com/office/drawing/2014/main" id="{18DBB6F6-90ED-0A4D-ACC5-4972E7B52E96}"/>
                    </a:ext>
                  </a:extLst>
                </p:cNvPr>
                <p:cNvSpPr>
                  <a:spLocks/>
                </p:cNvSpPr>
                <p:nvPr/>
              </p:nvSpPr>
              <p:spPr bwMode="gray">
                <a:xfrm>
                  <a:off x="4403" y="2899"/>
                  <a:ext cx="20" cy="1"/>
                </a:xfrm>
                <a:custGeom>
                  <a:avLst/>
                  <a:gdLst>
                    <a:gd name="T0" fmla="*/ 0 w 37"/>
                    <a:gd name="T1" fmla="*/ 0 w 37"/>
                    <a:gd name="T2" fmla="*/ 18 w 37"/>
                    <a:gd name="T3" fmla="*/ 37 w 37"/>
                    <a:gd name="T4" fmla="*/ 0 w 37"/>
                    <a:gd name="T5" fmla="*/ 0 60000 65536"/>
                    <a:gd name="T6" fmla="*/ 0 60000 65536"/>
                    <a:gd name="T7" fmla="*/ 0 60000 65536"/>
                    <a:gd name="T8" fmla="*/ 0 60000 65536"/>
                    <a:gd name="T9" fmla="*/ 0 60000 65536"/>
                    <a:gd name="T10" fmla="*/ 0 w 37"/>
                    <a:gd name="T11" fmla="*/ 37 w 37"/>
                  </a:gdLst>
                  <a:ahLst/>
                  <a:cxnLst>
                    <a:cxn ang="T5">
                      <a:pos x="T0" y="0"/>
                    </a:cxn>
                    <a:cxn ang="T6">
                      <a:pos x="T1" y="0"/>
                    </a:cxn>
                    <a:cxn ang="T7">
                      <a:pos x="T2" y="0"/>
                    </a:cxn>
                    <a:cxn ang="T8">
                      <a:pos x="T3" y="0"/>
                    </a:cxn>
                    <a:cxn ang="T9">
                      <a:pos x="T4" y="0"/>
                    </a:cxn>
                  </a:cxnLst>
                  <a:rect l="T10" t="0" r="T11" b="0"/>
                  <a:pathLst>
                    <a:path w="37">
                      <a:moveTo>
                        <a:pt x="0" y="0"/>
                      </a:moveTo>
                      <a:lnTo>
                        <a:pt x="0" y="0"/>
                      </a:lnTo>
                      <a:lnTo>
                        <a:pt x="18" y="0"/>
                      </a:lnTo>
                      <a:lnTo>
                        <a:pt x="3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7" name="Freeform 473">
                  <a:extLst>
                    <a:ext uri="{FF2B5EF4-FFF2-40B4-BE49-F238E27FC236}">
                      <a16:creationId xmlns:a16="http://schemas.microsoft.com/office/drawing/2014/main" id="{48D80951-8BE4-394A-80AB-DC497051A444}"/>
                    </a:ext>
                  </a:extLst>
                </p:cNvPr>
                <p:cNvSpPr>
                  <a:spLocks/>
                </p:cNvSpPr>
                <p:nvPr/>
              </p:nvSpPr>
              <p:spPr bwMode="gray">
                <a:xfrm>
                  <a:off x="4270" y="2801"/>
                  <a:ext cx="20" cy="27"/>
                </a:xfrm>
                <a:custGeom>
                  <a:avLst/>
                  <a:gdLst>
                    <a:gd name="T0" fmla="*/ 0 w 35"/>
                    <a:gd name="T1" fmla="*/ 15 h 48"/>
                    <a:gd name="T2" fmla="*/ 0 w 35"/>
                    <a:gd name="T3" fmla="*/ 15 h 48"/>
                    <a:gd name="T4" fmla="*/ 18 w 35"/>
                    <a:gd name="T5" fmla="*/ 32 h 48"/>
                    <a:gd name="T6" fmla="*/ 35 w 35"/>
                    <a:gd name="T7" fmla="*/ 48 h 48"/>
                    <a:gd name="T8" fmla="*/ 35 w 35"/>
                    <a:gd name="T9" fmla="*/ 32 h 48"/>
                    <a:gd name="T10" fmla="*/ 18 w 35"/>
                    <a:gd name="T11" fmla="*/ 0 h 48"/>
                    <a:gd name="T12" fmla="*/ 0 w 35"/>
                    <a:gd name="T13" fmla="*/ 15 h 48"/>
                    <a:gd name="T14" fmla="*/ 0 60000 65536"/>
                    <a:gd name="T15" fmla="*/ 0 60000 65536"/>
                    <a:gd name="T16" fmla="*/ 0 60000 65536"/>
                    <a:gd name="T17" fmla="*/ 0 60000 65536"/>
                    <a:gd name="T18" fmla="*/ 0 60000 65536"/>
                    <a:gd name="T19" fmla="*/ 0 60000 65536"/>
                    <a:gd name="T20" fmla="*/ 0 60000 65536"/>
                    <a:gd name="T21" fmla="*/ 0 w 35"/>
                    <a:gd name="T22" fmla="*/ 0 h 48"/>
                    <a:gd name="T23" fmla="*/ 35 w 3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8">
                      <a:moveTo>
                        <a:pt x="0" y="15"/>
                      </a:moveTo>
                      <a:lnTo>
                        <a:pt x="0" y="15"/>
                      </a:lnTo>
                      <a:lnTo>
                        <a:pt x="18" y="32"/>
                      </a:lnTo>
                      <a:lnTo>
                        <a:pt x="35" y="48"/>
                      </a:lnTo>
                      <a:lnTo>
                        <a:pt x="35" y="32"/>
                      </a:lnTo>
                      <a:lnTo>
                        <a:pt x="18"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8" name="Freeform 474">
                  <a:extLst>
                    <a:ext uri="{FF2B5EF4-FFF2-40B4-BE49-F238E27FC236}">
                      <a16:creationId xmlns:a16="http://schemas.microsoft.com/office/drawing/2014/main" id="{84085438-2B45-F449-820C-44D6053327EA}"/>
                    </a:ext>
                  </a:extLst>
                </p:cNvPr>
                <p:cNvSpPr>
                  <a:spLocks/>
                </p:cNvSpPr>
                <p:nvPr/>
              </p:nvSpPr>
              <p:spPr bwMode="gray">
                <a:xfrm>
                  <a:off x="4299" y="2819"/>
                  <a:ext cx="9" cy="9"/>
                </a:xfrm>
                <a:custGeom>
                  <a:avLst/>
                  <a:gdLst>
                    <a:gd name="T0" fmla="*/ 0 w 18"/>
                    <a:gd name="T1" fmla="*/ 16 h 16"/>
                    <a:gd name="T2" fmla="*/ 0 w 18"/>
                    <a:gd name="T3" fmla="*/ 16 h 16"/>
                    <a:gd name="T4" fmla="*/ 18 w 18"/>
                    <a:gd name="T5" fmla="*/ 16 h 16"/>
                    <a:gd name="T6" fmla="*/ 18 w 18"/>
                    <a:gd name="T7" fmla="*/ 0 h 16"/>
                    <a:gd name="T8" fmla="*/ 0 w 18"/>
                    <a:gd name="T9" fmla="*/ 0 h 16"/>
                    <a:gd name="T10" fmla="*/ 0 w 18"/>
                    <a:gd name="T11" fmla="*/ 16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16"/>
                      </a:moveTo>
                      <a:lnTo>
                        <a:pt x="0" y="16"/>
                      </a:lnTo>
                      <a:lnTo>
                        <a:pt x="18" y="16"/>
                      </a:lnTo>
                      <a:lnTo>
                        <a:pt x="18" y="0"/>
                      </a:lnTo>
                      <a:lnTo>
                        <a:pt x="0" y="0"/>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9" name="Freeform 475">
                  <a:extLst>
                    <a:ext uri="{FF2B5EF4-FFF2-40B4-BE49-F238E27FC236}">
                      <a16:creationId xmlns:a16="http://schemas.microsoft.com/office/drawing/2014/main" id="{98C90568-9D43-AF4D-9BD0-0D9612767EEE}"/>
                    </a:ext>
                  </a:extLst>
                </p:cNvPr>
                <p:cNvSpPr>
                  <a:spLocks/>
                </p:cNvSpPr>
                <p:nvPr/>
              </p:nvSpPr>
              <p:spPr bwMode="gray">
                <a:xfrm>
                  <a:off x="4489" y="2520"/>
                  <a:ext cx="57" cy="79"/>
                </a:xfrm>
                <a:custGeom>
                  <a:avLst/>
                  <a:gdLst>
                    <a:gd name="T0" fmla="*/ 0 w 104"/>
                    <a:gd name="T1" fmla="*/ 65 h 143"/>
                    <a:gd name="T2" fmla="*/ 0 w 104"/>
                    <a:gd name="T3" fmla="*/ 65 h 143"/>
                    <a:gd name="T4" fmla="*/ 0 w 104"/>
                    <a:gd name="T5" fmla="*/ 95 h 143"/>
                    <a:gd name="T6" fmla="*/ 17 w 104"/>
                    <a:gd name="T7" fmla="*/ 113 h 143"/>
                    <a:gd name="T8" fmla="*/ 17 w 104"/>
                    <a:gd name="T9" fmla="*/ 128 h 143"/>
                    <a:gd name="T10" fmla="*/ 34 w 104"/>
                    <a:gd name="T11" fmla="*/ 128 h 143"/>
                    <a:gd name="T12" fmla="*/ 52 w 104"/>
                    <a:gd name="T13" fmla="*/ 128 h 143"/>
                    <a:gd name="T14" fmla="*/ 69 w 104"/>
                    <a:gd name="T15" fmla="*/ 143 h 143"/>
                    <a:gd name="T16" fmla="*/ 69 w 104"/>
                    <a:gd name="T17" fmla="*/ 128 h 143"/>
                    <a:gd name="T18" fmla="*/ 86 w 104"/>
                    <a:gd name="T19" fmla="*/ 143 h 143"/>
                    <a:gd name="T20" fmla="*/ 104 w 104"/>
                    <a:gd name="T21" fmla="*/ 143 h 143"/>
                    <a:gd name="T22" fmla="*/ 86 w 104"/>
                    <a:gd name="T23" fmla="*/ 128 h 143"/>
                    <a:gd name="T24" fmla="*/ 104 w 104"/>
                    <a:gd name="T25" fmla="*/ 128 h 143"/>
                    <a:gd name="T26" fmla="*/ 69 w 104"/>
                    <a:gd name="T27" fmla="*/ 113 h 143"/>
                    <a:gd name="T28" fmla="*/ 52 w 104"/>
                    <a:gd name="T29" fmla="*/ 128 h 143"/>
                    <a:gd name="T30" fmla="*/ 34 w 104"/>
                    <a:gd name="T31" fmla="*/ 95 h 143"/>
                    <a:gd name="T32" fmla="*/ 69 w 104"/>
                    <a:gd name="T33" fmla="*/ 48 h 143"/>
                    <a:gd name="T34" fmla="*/ 52 w 104"/>
                    <a:gd name="T35" fmla="*/ 32 h 143"/>
                    <a:gd name="T36" fmla="*/ 69 w 104"/>
                    <a:gd name="T37" fmla="*/ 0 h 143"/>
                    <a:gd name="T38" fmla="*/ 52 w 104"/>
                    <a:gd name="T39" fmla="*/ 17 h 143"/>
                    <a:gd name="T40" fmla="*/ 17 w 104"/>
                    <a:gd name="T41" fmla="*/ 0 h 143"/>
                    <a:gd name="T42" fmla="*/ 0 w 104"/>
                    <a:gd name="T43" fmla="*/ 65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143"/>
                    <a:gd name="T68" fmla="*/ 104 w 104"/>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143">
                      <a:moveTo>
                        <a:pt x="0" y="65"/>
                      </a:moveTo>
                      <a:lnTo>
                        <a:pt x="0" y="65"/>
                      </a:lnTo>
                      <a:lnTo>
                        <a:pt x="0" y="95"/>
                      </a:lnTo>
                      <a:lnTo>
                        <a:pt x="17" y="113"/>
                      </a:lnTo>
                      <a:lnTo>
                        <a:pt x="17" y="128"/>
                      </a:lnTo>
                      <a:lnTo>
                        <a:pt x="34" y="128"/>
                      </a:lnTo>
                      <a:lnTo>
                        <a:pt x="52" y="128"/>
                      </a:lnTo>
                      <a:lnTo>
                        <a:pt x="69" y="143"/>
                      </a:lnTo>
                      <a:lnTo>
                        <a:pt x="69" y="128"/>
                      </a:lnTo>
                      <a:lnTo>
                        <a:pt x="86" y="143"/>
                      </a:lnTo>
                      <a:lnTo>
                        <a:pt x="104" y="143"/>
                      </a:lnTo>
                      <a:lnTo>
                        <a:pt x="86" y="128"/>
                      </a:lnTo>
                      <a:lnTo>
                        <a:pt x="104" y="128"/>
                      </a:lnTo>
                      <a:lnTo>
                        <a:pt x="69" y="113"/>
                      </a:lnTo>
                      <a:lnTo>
                        <a:pt x="52" y="128"/>
                      </a:lnTo>
                      <a:lnTo>
                        <a:pt x="34" y="95"/>
                      </a:lnTo>
                      <a:lnTo>
                        <a:pt x="69" y="48"/>
                      </a:lnTo>
                      <a:lnTo>
                        <a:pt x="52" y="32"/>
                      </a:lnTo>
                      <a:lnTo>
                        <a:pt x="69" y="0"/>
                      </a:lnTo>
                      <a:lnTo>
                        <a:pt x="52" y="17"/>
                      </a:lnTo>
                      <a:lnTo>
                        <a:pt x="17" y="0"/>
                      </a:lnTo>
                      <a:lnTo>
                        <a:pt x="0" y="6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0" name="Freeform 476">
                  <a:extLst>
                    <a:ext uri="{FF2B5EF4-FFF2-40B4-BE49-F238E27FC236}">
                      <a16:creationId xmlns:a16="http://schemas.microsoft.com/office/drawing/2014/main" id="{D1DE49F8-C59D-1D46-981F-0B0765BEB045}"/>
                    </a:ext>
                  </a:extLst>
                </p:cNvPr>
                <p:cNvSpPr>
                  <a:spLocks/>
                </p:cNvSpPr>
                <p:nvPr/>
              </p:nvSpPr>
              <p:spPr bwMode="gray">
                <a:xfrm>
                  <a:off x="4443" y="2626"/>
                  <a:ext cx="37" cy="43"/>
                </a:xfrm>
                <a:custGeom>
                  <a:avLst/>
                  <a:gdLst>
                    <a:gd name="T0" fmla="*/ 0 w 69"/>
                    <a:gd name="T1" fmla="*/ 81 h 81"/>
                    <a:gd name="T2" fmla="*/ 0 w 69"/>
                    <a:gd name="T3" fmla="*/ 81 h 81"/>
                    <a:gd name="T4" fmla="*/ 69 w 69"/>
                    <a:gd name="T5" fmla="*/ 18 h 81"/>
                    <a:gd name="T6" fmla="*/ 69 w 69"/>
                    <a:gd name="T7" fmla="*/ 0 h 81"/>
                    <a:gd name="T8" fmla="*/ 0 w 69"/>
                    <a:gd name="T9" fmla="*/ 81 h 81"/>
                    <a:gd name="T10" fmla="*/ 0 60000 65536"/>
                    <a:gd name="T11" fmla="*/ 0 60000 65536"/>
                    <a:gd name="T12" fmla="*/ 0 60000 65536"/>
                    <a:gd name="T13" fmla="*/ 0 60000 65536"/>
                    <a:gd name="T14" fmla="*/ 0 60000 65536"/>
                    <a:gd name="T15" fmla="*/ 0 w 69"/>
                    <a:gd name="T16" fmla="*/ 0 h 81"/>
                    <a:gd name="T17" fmla="*/ 69 w 69"/>
                    <a:gd name="T18" fmla="*/ 81 h 81"/>
                  </a:gdLst>
                  <a:ahLst/>
                  <a:cxnLst>
                    <a:cxn ang="T10">
                      <a:pos x="T0" y="T1"/>
                    </a:cxn>
                    <a:cxn ang="T11">
                      <a:pos x="T2" y="T3"/>
                    </a:cxn>
                    <a:cxn ang="T12">
                      <a:pos x="T4" y="T5"/>
                    </a:cxn>
                    <a:cxn ang="T13">
                      <a:pos x="T6" y="T7"/>
                    </a:cxn>
                    <a:cxn ang="T14">
                      <a:pos x="T8" y="T9"/>
                    </a:cxn>
                  </a:cxnLst>
                  <a:rect l="T15" t="T16" r="T17" b="T18"/>
                  <a:pathLst>
                    <a:path w="69" h="81">
                      <a:moveTo>
                        <a:pt x="0" y="81"/>
                      </a:moveTo>
                      <a:lnTo>
                        <a:pt x="0" y="81"/>
                      </a:lnTo>
                      <a:lnTo>
                        <a:pt x="69" y="18"/>
                      </a:lnTo>
                      <a:lnTo>
                        <a:pt x="69" y="0"/>
                      </a:lnTo>
                      <a:lnTo>
                        <a:pt x="0" y="81"/>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1" name="Freeform 477">
                  <a:extLst>
                    <a:ext uri="{FF2B5EF4-FFF2-40B4-BE49-F238E27FC236}">
                      <a16:creationId xmlns:a16="http://schemas.microsoft.com/office/drawing/2014/main" id="{A738297E-F79C-2B42-BD38-DC6A06283E13}"/>
                    </a:ext>
                  </a:extLst>
                </p:cNvPr>
                <p:cNvSpPr>
                  <a:spLocks/>
                </p:cNvSpPr>
                <p:nvPr/>
              </p:nvSpPr>
              <p:spPr bwMode="gray">
                <a:xfrm>
                  <a:off x="4489" y="2599"/>
                  <a:ext cx="20" cy="18"/>
                </a:xfrm>
                <a:custGeom>
                  <a:avLst/>
                  <a:gdLst>
                    <a:gd name="T0" fmla="*/ 0 w 36"/>
                    <a:gd name="T1" fmla="*/ 0 h 33"/>
                    <a:gd name="T2" fmla="*/ 0 w 36"/>
                    <a:gd name="T3" fmla="*/ 0 h 33"/>
                    <a:gd name="T4" fmla="*/ 36 w 36"/>
                    <a:gd name="T5" fmla="*/ 33 h 33"/>
                    <a:gd name="T6" fmla="*/ 36 w 36"/>
                    <a:gd name="T7" fmla="*/ 18 h 33"/>
                    <a:gd name="T8" fmla="*/ 36 w 36"/>
                    <a:gd name="T9" fmla="*/ 0 h 33"/>
                    <a:gd name="T10" fmla="*/ 0 w 36"/>
                    <a:gd name="T11" fmla="*/ 0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0" y="0"/>
                      </a:moveTo>
                      <a:lnTo>
                        <a:pt x="0" y="0"/>
                      </a:lnTo>
                      <a:lnTo>
                        <a:pt x="36" y="33"/>
                      </a:lnTo>
                      <a:lnTo>
                        <a:pt x="36" y="18"/>
                      </a:lnTo>
                      <a:lnTo>
                        <a:pt x="36"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2" name="Freeform 478">
                  <a:extLst>
                    <a:ext uri="{FF2B5EF4-FFF2-40B4-BE49-F238E27FC236}">
                      <a16:creationId xmlns:a16="http://schemas.microsoft.com/office/drawing/2014/main" id="{E04AC1D6-7A5C-5E48-8CD0-D1F444C9459F}"/>
                    </a:ext>
                  </a:extLst>
                </p:cNvPr>
                <p:cNvSpPr>
                  <a:spLocks/>
                </p:cNvSpPr>
                <p:nvPr/>
              </p:nvSpPr>
              <p:spPr bwMode="gray">
                <a:xfrm>
                  <a:off x="4518" y="2617"/>
                  <a:ext cx="38" cy="44"/>
                </a:xfrm>
                <a:custGeom>
                  <a:avLst/>
                  <a:gdLst>
                    <a:gd name="T0" fmla="*/ 0 w 71"/>
                    <a:gd name="T1" fmla="*/ 33 h 81"/>
                    <a:gd name="T2" fmla="*/ 0 w 71"/>
                    <a:gd name="T3" fmla="*/ 33 h 81"/>
                    <a:gd name="T4" fmla="*/ 19 w 71"/>
                    <a:gd name="T5" fmla="*/ 33 h 81"/>
                    <a:gd name="T6" fmla="*/ 19 w 71"/>
                    <a:gd name="T7" fmla="*/ 48 h 81"/>
                    <a:gd name="T8" fmla="*/ 36 w 71"/>
                    <a:gd name="T9" fmla="*/ 81 h 81"/>
                    <a:gd name="T10" fmla="*/ 36 w 71"/>
                    <a:gd name="T11" fmla="*/ 63 h 81"/>
                    <a:gd name="T12" fmla="*/ 36 w 71"/>
                    <a:gd name="T13" fmla="*/ 48 h 81"/>
                    <a:gd name="T14" fmla="*/ 71 w 71"/>
                    <a:gd name="T15" fmla="*/ 63 h 81"/>
                    <a:gd name="T16" fmla="*/ 71 w 71"/>
                    <a:gd name="T17" fmla="*/ 48 h 81"/>
                    <a:gd name="T18" fmla="*/ 53 w 71"/>
                    <a:gd name="T19" fmla="*/ 48 h 81"/>
                    <a:gd name="T20" fmla="*/ 53 w 71"/>
                    <a:gd name="T21" fmla="*/ 15 h 81"/>
                    <a:gd name="T22" fmla="*/ 36 w 71"/>
                    <a:gd name="T23" fmla="*/ 33 h 81"/>
                    <a:gd name="T24" fmla="*/ 36 w 71"/>
                    <a:gd name="T25" fmla="*/ 15 h 81"/>
                    <a:gd name="T26" fmla="*/ 19 w 71"/>
                    <a:gd name="T27" fmla="*/ 0 h 81"/>
                    <a:gd name="T28" fmla="*/ 0 w 71"/>
                    <a:gd name="T29" fmla="*/ 0 h 81"/>
                    <a:gd name="T30" fmla="*/ 0 w 71"/>
                    <a:gd name="T31" fmla="*/ 33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81"/>
                    <a:gd name="T50" fmla="*/ 71 w 71"/>
                    <a:gd name="T51" fmla="*/ 81 h 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81">
                      <a:moveTo>
                        <a:pt x="0" y="33"/>
                      </a:moveTo>
                      <a:lnTo>
                        <a:pt x="0" y="33"/>
                      </a:lnTo>
                      <a:lnTo>
                        <a:pt x="19" y="33"/>
                      </a:lnTo>
                      <a:lnTo>
                        <a:pt x="19" y="48"/>
                      </a:lnTo>
                      <a:lnTo>
                        <a:pt x="36" y="81"/>
                      </a:lnTo>
                      <a:lnTo>
                        <a:pt x="36" y="63"/>
                      </a:lnTo>
                      <a:lnTo>
                        <a:pt x="36" y="48"/>
                      </a:lnTo>
                      <a:lnTo>
                        <a:pt x="71" y="63"/>
                      </a:lnTo>
                      <a:lnTo>
                        <a:pt x="71" y="48"/>
                      </a:lnTo>
                      <a:lnTo>
                        <a:pt x="53" y="48"/>
                      </a:lnTo>
                      <a:lnTo>
                        <a:pt x="53" y="15"/>
                      </a:lnTo>
                      <a:lnTo>
                        <a:pt x="36" y="33"/>
                      </a:lnTo>
                      <a:lnTo>
                        <a:pt x="36" y="15"/>
                      </a:lnTo>
                      <a:lnTo>
                        <a:pt x="19" y="0"/>
                      </a:lnTo>
                      <a:lnTo>
                        <a:pt x="0" y="0"/>
                      </a:lnTo>
                      <a:lnTo>
                        <a:pt x="0"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3" name="Freeform 479">
                  <a:extLst>
                    <a:ext uri="{FF2B5EF4-FFF2-40B4-BE49-F238E27FC236}">
                      <a16:creationId xmlns:a16="http://schemas.microsoft.com/office/drawing/2014/main" id="{1546B3AE-299F-DA43-A01E-1A77D24D5BB1}"/>
                    </a:ext>
                  </a:extLst>
                </p:cNvPr>
                <p:cNvSpPr>
                  <a:spLocks/>
                </p:cNvSpPr>
                <p:nvPr/>
              </p:nvSpPr>
              <p:spPr bwMode="gray">
                <a:xfrm>
                  <a:off x="4518" y="2644"/>
                  <a:ext cx="67" cy="60"/>
                </a:xfrm>
                <a:custGeom>
                  <a:avLst/>
                  <a:gdLst>
                    <a:gd name="T0" fmla="*/ 0 w 123"/>
                    <a:gd name="T1" fmla="*/ 81 h 111"/>
                    <a:gd name="T2" fmla="*/ 0 w 123"/>
                    <a:gd name="T3" fmla="*/ 81 h 111"/>
                    <a:gd name="T4" fmla="*/ 19 w 123"/>
                    <a:gd name="T5" fmla="*/ 63 h 111"/>
                    <a:gd name="T6" fmla="*/ 36 w 123"/>
                    <a:gd name="T7" fmla="*/ 63 h 111"/>
                    <a:gd name="T8" fmla="*/ 53 w 123"/>
                    <a:gd name="T9" fmla="*/ 63 h 111"/>
                    <a:gd name="T10" fmla="*/ 71 w 123"/>
                    <a:gd name="T11" fmla="*/ 63 h 111"/>
                    <a:gd name="T12" fmla="*/ 53 w 123"/>
                    <a:gd name="T13" fmla="*/ 96 h 111"/>
                    <a:gd name="T14" fmla="*/ 88 w 123"/>
                    <a:gd name="T15" fmla="*/ 111 h 111"/>
                    <a:gd name="T16" fmla="*/ 105 w 123"/>
                    <a:gd name="T17" fmla="*/ 96 h 111"/>
                    <a:gd name="T18" fmla="*/ 88 w 123"/>
                    <a:gd name="T19" fmla="*/ 81 h 111"/>
                    <a:gd name="T20" fmla="*/ 105 w 123"/>
                    <a:gd name="T21" fmla="*/ 63 h 111"/>
                    <a:gd name="T22" fmla="*/ 123 w 123"/>
                    <a:gd name="T23" fmla="*/ 96 h 111"/>
                    <a:gd name="T24" fmla="*/ 123 w 123"/>
                    <a:gd name="T25" fmla="*/ 63 h 111"/>
                    <a:gd name="T26" fmla="*/ 123 w 123"/>
                    <a:gd name="T27" fmla="*/ 33 h 111"/>
                    <a:gd name="T28" fmla="*/ 88 w 123"/>
                    <a:gd name="T29" fmla="*/ 0 h 111"/>
                    <a:gd name="T30" fmla="*/ 88 w 123"/>
                    <a:gd name="T31" fmla="*/ 33 h 111"/>
                    <a:gd name="T32" fmla="*/ 71 w 123"/>
                    <a:gd name="T33" fmla="*/ 33 h 111"/>
                    <a:gd name="T34" fmla="*/ 53 w 123"/>
                    <a:gd name="T35" fmla="*/ 48 h 111"/>
                    <a:gd name="T36" fmla="*/ 36 w 123"/>
                    <a:gd name="T37" fmla="*/ 33 h 111"/>
                    <a:gd name="T38" fmla="*/ 0 w 123"/>
                    <a:gd name="T39" fmla="*/ 63 h 111"/>
                    <a:gd name="T40" fmla="*/ 0 w 123"/>
                    <a:gd name="T41" fmla="*/ 81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3"/>
                    <a:gd name="T64" fmla="*/ 0 h 111"/>
                    <a:gd name="T65" fmla="*/ 123 w 123"/>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3" h="111">
                      <a:moveTo>
                        <a:pt x="0" y="81"/>
                      </a:moveTo>
                      <a:lnTo>
                        <a:pt x="0" y="81"/>
                      </a:lnTo>
                      <a:lnTo>
                        <a:pt x="19" y="63"/>
                      </a:lnTo>
                      <a:lnTo>
                        <a:pt x="36" y="63"/>
                      </a:lnTo>
                      <a:lnTo>
                        <a:pt x="53" y="63"/>
                      </a:lnTo>
                      <a:lnTo>
                        <a:pt x="71" y="63"/>
                      </a:lnTo>
                      <a:lnTo>
                        <a:pt x="53" y="96"/>
                      </a:lnTo>
                      <a:lnTo>
                        <a:pt x="88" y="111"/>
                      </a:lnTo>
                      <a:lnTo>
                        <a:pt x="105" y="96"/>
                      </a:lnTo>
                      <a:lnTo>
                        <a:pt x="88" y="81"/>
                      </a:lnTo>
                      <a:lnTo>
                        <a:pt x="105" y="63"/>
                      </a:lnTo>
                      <a:lnTo>
                        <a:pt x="123" y="96"/>
                      </a:lnTo>
                      <a:lnTo>
                        <a:pt x="123" y="63"/>
                      </a:lnTo>
                      <a:lnTo>
                        <a:pt x="123" y="33"/>
                      </a:lnTo>
                      <a:lnTo>
                        <a:pt x="88" y="0"/>
                      </a:lnTo>
                      <a:lnTo>
                        <a:pt x="88" y="33"/>
                      </a:lnTo>
                      <a:lnTo>
                        <a:pt x="71" y="33"/>
                      </a:lnTo>
                      <a:lnTo>
                        <a:pt x="53" y="48"/>
                      </a:lnTo>
                      <a:lnTo>
                        <a:pt x="36" y="33"/>
                      </a:lnTo>
                      <a:lnTo>
                        <a:pt x="0" y="63"/>
                      </a:lnTo>
                      <a:lnTo>
                        <a:pt x="0" y="81"/>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4" name="Line 480">
                  <a:extLst>
                    <a:ext uri="{FF2B5EF4-FFF2-40B4-BE49-F238E27FC236}">
                      <a16:creationId xmlns:a16="http://schemas.microsoft.com/office/drawing/2014/main" id="{EA1FB905-BBF7-9D45-B404-A78478B463C3}"/>
                    </a:ext>
                  </a:extLst>
                </p:cNvPr>
                <p:cNvSpPr>
                  <a:spLocks noChangeShapeType="1"/>
                </p:cNvSpPr>
                <p:nvPr/>
              </p:nvSpPr>
              <p:spPr bwMode="gray">
                <a:xfrm>
                  <a:off x="4084" y="2613"/>
                  <a:ext cx="1"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5" name="Line 481">
                  <a:extLst>
                    <a:ext uri="{FF2B5EF4-FFF2-40B4-BE49-F238E27FC236}">
                      <a16:creationId xmlns:a16="http://schemas.microsoft.com/office/drawing/2014/main" id="{20564E18-EE9B-C946-A378-22E5F7DDDCA6}"/>
                    </a:ext>
                  </a:extLst>
                </p:cNvPr>
                <p:cNvSpPr>
                  <a:spLocks noChangeShapeType="1"/>
                </p:cNvSpPr>
                <p:nvPr/>
              </p:nvSpPr>
              <p:spPr bwMode="gray">
                <a:xfrm flipV="1">
                  <a:off x="4609" y="2401"/>
                  <a:ext cx="9" cy="27"/>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6" name="Line 482">
                  <a:extLst>
                    <a:ext uri="{FF2B5EF4-FFF2-40B4-BE49-F238E27FC236}">
                      <a16:creationId xmlns:a16="http://schemas.microsoft.com/office/drawing/2014/main" id="{1D01849F-F975-BB48-AC7D-61B4B5EF517D}"/>
                    </a:ext>
                  </a:extLst>
                </p:cNvPr>
                <p:cNvSpPr>
                  <a:spLocks noChangeShapeType="1"/>
                </p:cNvSpPr>
                <p:nvPr/>
              </p:nvSpPr>
              <p:spPr bwMode="gray">
                <a:xfrm flipV="1">
                  <a:off x="4632" y="2379"/>
                  <a:ext cx="1" cy="18"/>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7" name="Freeform 483">
                  <a:extLst>
                    <a:ext uri="{FF2B5EF4-FFF2-40B4-BE49-F238E27FC236}">
                      <a16:creationId xmlns:a16="http://schemas.microsoft.com/office/drawing/2014/main" id="{8DB05810-9DD4-CA44-A52E-EAFBCDB51A90}"/>
                    </a:ext>
                  </a:extLst>
                </p:cNvPr>
                <p:cNvSpPr>
                  <a:spLocks/>
                </p:cNvSpPr>
                <p:nvPr/>
              </p:nvSpPr>
              <p:spPr bwMode="gray">
                <a:xfrm>
                  <a:off x="4556" y="2608"/>
                  <a:ext cx="20" cy="36"/>
                </a:xfrm>
                <a:custGeom>
                  <a:avLst/>
                  <a:gdLst>
                    <a:gd name="T0" fmla="*/ 0 w 34"/>
                    <a:gd name="T1" fmla="*/ 0 h 63"/>
                    <a:gd name="T2" fmla="*/ 0 w 34"/>
                    <a:gd name="T3" fmla="*/ 0 h 63"/>
                    <a:gd name="T4" fmla="*/ 17 w 34"/>
                    <a:gd name="T5" fmla="*/ 15 h 63"/>
                    <a:gd name="T6" fmla="*/ 0 w 34"/>
                    <a:gd name="T7" fmla="*/ 30 h 63"/>
                    <a:gd name="T8" fmla="*/ 0 w 34"/>
                    <a:gd name="T9" fmla="*/ 48 h 63"/>
                    <a:gd name="T10" fmla="*/ 0 w 34"/>
                    <a:gd name="T11" fmla="*/ 63 h 63"/>
                    <a:gd name="T12" fmla="*/ 17 w 34"/>
                    <a:gd name="T13" fmla="*/ 63 h 63"/>
                    <a:gd name="T14" fmla="*/ 17 w 34"/>
                    <a:gd name="T15" fmla="*/ 30 h 63"/>
                    <a:gd name="T16" fmla="*/ 34 w 34"/>
                    <a:gd name="T17" fmla="*/ 30 h 63"/>
                    <a:gd name="T18" fmla="*/ 17 w 34"/>
                    <a:gd name="T19" fmla="*/ 15 h 63"/>
                    <a:gd name="T20" fmla="*/ 17 w 34"/>
                    <a:gd name="T21" fmla="*/ 0 h 63"/>
                    <a:gd name="T22" fmla="*/ 0 w 34"/>
                    <a:gd name="T23" fmla="*/ 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63"/>
                    <a:gd name="T38" fmla="*/ 34 w 3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63">
                      <a:moveTo>
                        <a:pt x="0" y="0"/>
                      </a:moveTo>
                      <a:lnTo>
                        <a:pt x="0" y="0"/>
                      </a:lnTo>
                      <a:lnTo>
                        <a:pt x="17" y="15"/>
                      </a:lnTo>
                      <a:lnTo>
                        <a:pt x="0" y="30"/>
                      </a:lnTo>
                      <a:lnTo>
                        <a:pt x="0" y="48"/>
                      </a:lnTo>
                      <a:lnTo>
                        <a:pt x="0" y="63"/>
                      </a:lnTo>
                      <a:lnTo>
                        <a:pt x="17" y="63"/>
                      </a:lnTo>
                      <a:lnTo>
                        <a:pt x="17" y="30"/>
                      </a:lnTo>
                      <a:lnTo>
                        <a:pt x="34" y="30"/>
                      </a:lnTo>
                      <a:lnTo>
                        <a:pt x="17" y="15"/>
                      </a:lnTo>
                      <a:lnTo>
                        <a:pt x="1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8" name="Freeform 484">
                  <a:extLst>
                    <a:ext uri="{FF2B5EF4-FFF2-40B4-BE49-F238E27FC236}">
                      <a16:creationId xmlns:a16="http://schemas.microsoft.com/office/drawing/2014/main" id="{DDF2F36C-092D-364B-A993-659B3DDF59E3}"/>
                    </a:ext>
                  </a:extLst>
                </p:cNvPr>
                <p:cNvSpPr>
                  <a:spLocks/>
                </p:cNvSpPr>
                <p:nvPr/>
              </p:nvSpPr>
              <p:spPr bwMode="gray">
                <a:xfrm>
                  <a:off x="4225" y="2582"/>
                  <a:ext cx="72" cy="51"/>
                </a:xfrm>
                <a:custGeom>
                  <a:avLst/>
                  <a:gdLst>
                    <a:gd name="T0" fmla="*/ 94 w 251"/>
                    <a:gd name="T1" fmla="*/ 175 h 175"/>
                    <a:gd name="T2" fmla="*/ 94 w 251"/>
                    <a:gd name="T3" fmla="*/ 175 h 175"/>
                    <a:gd name="T4" fmla="*/ 157 w 251"/>
                    <a:gd name="T5" fmla="*/ 146 h 175"/>
                    <a:gd name="T6" fmla="*/ 188 w 251"/>
                    <a:gd name="T7" fmla="*/ 117 h 175"/>
                    <a:gd name="T8" fmla="*/ 251 w 251"/>
                    <a:gd name="T9" fmla="*/ 89 h 175"/>
                    <a:gd name="T10" fmla="*/ 251 w 251"/>
                    <a:gd name="T11" fmla="*/ 0 h 175"/>
                    <a:gd name="T12" fmla="*/ 188 w 251"/>
                    <a:gd name="T13" fmla="*/ 0 h 175"/>
                    <a:gd name="T14" fmla="*/ 188 w 251"/>
                    <a:gd name="T15" fmla="*/ 31 h 175"/>
                    <a:gd name="T16" fmla="*/ 157 w 251"/>
                    <a:gd name="T17" fmla="*/ 0 h 175"/>
                    <a:gd name="T18" fmla="*/ 30 w 251"/>
                    <a:gd name="T19" fmla="*/ 0 h 175"/>
                    <a:gd name="T20" fmla="*/ 0 w 251"/>
                    <a:gd name="T21" fmla="*/ 60 h 175"/>
                    <a:gd name="T22" fmla="*/ 30 w 251"/>
                    <a:gd name="T23" fmla="*/ 117 h 175"/>
                    <a:gd name="T24" fmla="*/ 30 w 251"/>
                    <a:gd name="T25" fmla="*/ 146 h 175"/>
                    <a:gd name="T26" fmla="*/ 30 w 251"/>
                    <a:gd name="T27" fmla="*/ 175 h 175"/>
                    <a:gd name="T28" fmla="*/ 94 w 251"/>
                    <a:gd name="T29" fmla="*/ 175 h 1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1"/>
                    <a:gd name="T46" fmla="*/ 0 h 175"/>
                    <a:gd name="T47" fmla="*/ 251 w 251"/>
                    <a:gd name="T48" fmla="*/ 175 h 1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1" h="175">
                      <a:moveTo>
                        <a:pt x="94" y="175"/>
                      </a:moveTo>
                      <a:lnTo>
                        <a:pt x="94" y="175"/>
                      </a:lnTo>
                      <a:lnTo>
                        <a:pt x="157" y="146"/>
                      </a:lnTo>
                      <a:lnTo>
                        <a:pt x="188" y="117"/>
                      </a:lnTo>
                      <a:lnTo>
                        <a:pt x="251" y="89"/>
                      </a:lnTo>
                      <a:lnTo>
                        <a:pt x="251" y="0"/>
                      </a:lnTo>
                      <a:lnTo>
                        <a:pt x="188" y="0"/>
                      </a:lnTo>
                      <a:lnTo>
                        <a:pt x="188" y="31"/>
                      </a:lnTo>
                      <a:lnTo>
                        <a:pt x="157" y="0"/>
                      </a:lnTo>
                      <a:lnTo>
                        <a:pt x="30" y="0"/>
                      </a:lnTo>
                      <a:lnTo>
                        <a:pt x="0" y="60"/>
                      </a:lnTo>
                      <a:lnTo>
                        <a:pt x="30" y="117"/>
                      </a:lnTo>
                      <a:lnTo>
                        <a:pt x="30" y="146"/>
                      </a:lnTo>
                      <a:lnTo>
                        <a:pt x="30" y="175"/>
                      </a:lnTo>
                      <a:lnTo>
                        <a:pt x="94" y="17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9" name="Freeform 485">
                  <a:extLst>
                    <a:ext uri="{FF2B5EF4-FFF2-40B4-BE49-F238E27FC236}">
                      <a16:creationId xmlns:a16="http://schemas.microsoft.com/office/drawing/2014/main" id="{7D67E963-F4A3-4B4C-B82E-CF5ED04BE55B}"/>
                    </a:ext>
                  </a:extLst>
                </p:cNvPr>
                <p:cNvSpPr>
                  <a:spLocks/>
                </p:cNvSpPr>
                <p:nvPr/>
              </p:nvSpPr>
              <p:spPr bwMode="gray">
                <a:xfrm>
                  <a:off x="4003" y="2406"/>
                  <a:ext cx="76" cy="79"/>
                </a:xfrm>
                <a:custGeom>
                  <a:avLst/>
                  <a:gdLst>
                    <a:gd name="T0" fmla="*/ 140 w 140"/>
                    <a:gd name="T1" fmla="*/ 129 h 144"/>
                    <a:gd name="T2" fmla="*/ 140 w 140"/>
                    <a:gd name="T3" fmla="*/ 129 h 144"/>
                    <a:gd name="T4" fmla="*/ 123 w 140"/>
                    <a:gd name="T5" fmla="*/ 81 h 144"/>
                    <a:gd name="T6" fmla="*/ 123 w 140"/>
                    <a:gd name="T7" fmla="*/ 64 h 144"/>
                    <a:gd name="T8" fmla="*/ 105 w 140"/>
                    <a:gd name="T9" fmla="*/ 81 h 144"/>
                    <a:gd name="T10" fmla="*/ 88 w 140"/>
                    <a:gd name="T11" fmla="*/ 81 h 144"/>
                    <a:gd name="T12" fmla="*/ 88 w 140"/>
                    <a:gd name="T13" fmla="*/ 64 h 144"/>
                    <a:gd name="T14" fmla="*/ 123 w 140"/>
                    <a:gd name="T15" fmla="*/ 33 h 144"/>
                    <a:gd name="T16" fmla="*/ 52 w 140"/>
                    <a:gd name="T17" fmla="*/ 33 h 144"/>
                    <a:gd name="T18" fmla="*/ 52 w 140"/>
                    <a:gd name="T19" fmla="*/ 0 h 144"/>
                    <a:gd name="T20" fmla="*/ 34 w 140"/>
                    <a:gd name="T21" fmla="*/ 0 h 144"/>
                    <a:gd name="T22" fmla="*/ 17 w 140"/>
                    <a:gd name="T23" fmla="*/ 0 h 144"/>
                    <a:gd name="T24" fmla="*/ 17 w 140"/>
                    <a:gd name="T25" fmla="*/ 16 h 144"/>
                    <a:gd name="T26" fmla="*/ 0 w 140"/>
                    <a:gd name="T27" fmla="*/ 48 h 144"/>
                    <a:gd name="T28" fmla="*/ 17 w 140"/>
                    <a:gd name="T29" fmla="*/ 48 h 144"/>
                    <a:gd name="T30" fmla="*/ 34 w 140"/>
                    <a:gd name="T31" fmla="*/ 129 h 144"/>
                    <a:gd name="T32" fmla="*/ 69 w 140"/>
                    <a:gd name="T33" fmla="*/ 129 h 144"/>
                    <a:gd name="T34" fmla="*/ 105 w 140"/>
                    <a:gd name="T35" fmla="*/ 96 h 144"/>
                    <a:gd name="T36" fmla="*/ 123 w 140"/>
                    <a:gd name="T37" fmla="*/ 144 h 144"/>
                    <a:gd name="T38" fmla="*/ 140 w 140"/>
                    <a:gd name="T39" fmla="*/ 129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0"/>
                    <a:gd name="T61" fmla="*/ 0 h 144"/>
                    <a:gd name="T62" fmla="*/ 140 w 140"/>
                    <a:gd name="T63" fmla="*/ 144 h 1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0" h="144">
                      <a:moveTo>
                        <a:pt x="140" y="129"/>
                      </a:moveTo>
                      <a:lnTo>
                        <a:pt x="140" y="129"/>
                      </a:lnTo>
                      <a:lnTo>
                        <a:pt x="123" y="81"/>
                      </a:lnTo>
                      <a:lnTo>
                        <a:pt x="123" y="64"/>
                      </a:lnTo>
                      <a:lnTo>
                        <a:pt x="105" y="81"/>
                      </a:lnTo>
                      <a:lnTo>
                        <a:pt x="88" y="81"/>
                      </a:lnTo>
                      <a:lnTo>
                        <a:pt x="88" y="64"/>
                      </a:lnTo>
                      <a:lnTo>
                        <a:pt x="123" y="33"/>
                      </a:lnTo>
                      <a:lnTo>
                        <a:pt x="52" y="33"/>
                      </a:lnTo>
                      <a:lnTo>
                        <a:pt x="52" y="0"/>
                      </a:lnTo>
                      <a:lnTo>
                        <a:pt x="34" y="0"/>
                      </a:lnTo>
                      <a:lnTo>
                        <a:pt x="17" y="0"/>
                      </a:lnTo>
                      <a:lnTo>
                        <a:pt x="17" y="16"/>
                      </a:lnTo>
                      <a:lnTo>
                        <a:pt x="0" y="48"/>
                      </a:lnTo>
                      <a:lnTo>
                        <a:pt x="17" y="48"/>
                      </a:lnTo>
                      <a:lnTo>
                        <a:pt x="34" y="129"/>
                      </a:lnTo>
                      <a:lnTo>
                        <a:pt x="69" y="129"/>
                      </a:lnTo>
                      <a:lnTo>
                        <a:pt x="105" y="96"/>
                      </a:lnTo>
                      <a:lnTo>
                        <a:pt x="123" y="144"/>
                      </a:lnTo>
                      <a:lnTo>
                        <a:pt x="140" y="129"/>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0" name="Freeform 486">
                  <a:extLst>
                    <a:ext uri="{FF2B5EF4-FFF2-40B4-BE49-F238E27FC236}">
                      <a16:creationId xmlns:a16="http://schemas.microsoft.com/office/drawing/2014/main" id="{E8219543-35D1-544F-BF14-53936576EB46}"/>
                    </a:ext>
                  </a:extLst>
                </p:cNvPr>
                <p:cNvSpPr>
                  <a:spLocks/>
                </p:cNvSpPr>
                <p:nvPr/>
              </p:nvSpPr>
              <p:spPr bwMode="gray">
                <a:xfrm>
                  <a:off x="4071" y="2379"/>
                  <a:ext cx="132" cy="273"/>
                </a:xfrm>
                <a:custGeom>
                  <a:avLst/>
                  <a:gdLst>
                    <a:gd name="T0" fmla="*/ 172 w 240"/>
                    <a:gd name="T1" fmla="*/ 495 h 495"/>
                    <a:gd name="T2" fmla="*/ 172 w 240"/>
                    <a:gd name="T3" fmla="*/ 495 h 495"/>
                    <a:gd name="T4" fmla="*/ 205 w 240"/>
                    <a:gd name="T5" fmla="*/ 432 h 495"/>
                    <a:gd name="T6" fmla="*/ 190 w 240"/>
                    <a:gd name="T7" fmla="*/ 384 h 495"/>
                    <a:gd name="T8" fmla="*/ 172 w 240"/>
                    <a:gd name="T9" fmla="*/ 351 h 495"/>
                    <a:gd name="T10" fmla="*/ 172 w 240"/>
                    <a:gd name="T11" fmla="*/ 321 h 495"/>
                    <a:gd name="T12" fmla="*/ 155 w 240"/>
                    <a:gd name="T13" fmla="*/ 273 h 495"/>
                    <a:gd name="T14" fmla="*/ 155 w 240"/>
                    <a:gd name="T15" fmla="*/ 240 h 495"/>
                    <a:gd name="T16" fmla="*/ 222 w 240"/>
                    <a:gd name="T17" fmla="*/ 208 h 495"/>
                    <a:gd name="T18" fmla="*/ 240 w 240"/>
                    <a:gd name="T19" fmla="*/ 177 h 495"/>
                    <a:gd name="T20" fmla="*/ 222 w 240"/>
                    <a:gd name="T21" fmla="*/ 177 h 495"/>
                    <a:gd name="T22" fmla="*/ 190 w 240"/>
                    <a:gd name="T23" fmla="*/ 160 h 495"/>
                    <a:gd name="T24" fmla="*/ 190 w 240"/>
                    <a:gd name="T25" fmla="*/ 144 h 495"/>
                    <a:gd name="T26" fmla="*/ 190 w 240"/>
                    <a:gd name="T27" fmla="*/ 129 h 495"/>
                    <a:gd name="T28" fmla="*/ 172 w 240"/>
                    <a:gd name="T29" fmla="*/ 112 h 495"/>
                    <a:gd name="T30" fmla="*/ 155 w 240"/>
                    <a:gd name="T31" fmla="*/ 112 h 495"/>
                    <a:gd name="T32" fmla="*/ 172 w 240"/>
                    <a:gd name="T33" fmla="*/ 33 h 495"/>
                    <a:gd name="T34" fmla="*/ 155 w 240"/>
                    <a:gd name="T35" fmla="*/ 0 h 495"/>
                    <a:gd name="T36" fmla="*/ 138 w 240"/>
                    <a:gd name="T37" fmla="*/ 0 h 495"/>
                    <a:gd name="T38" fmla="*/ 138 w 240"/>
                    <a:gd name="T39" fmla="*/ 33 h 495"/>
                    <a:gd name="T40" fmla="*/ 103 w 240"/>
                    <a:gd name="T41" fmla="*/ 33 h 495"/>
                    <a:gd name="T42" fmla="*/ 86 w 240"/>
                    <a:gd name="T43" fmla="*/ 48 h 495"/>
                    <a:gd name="T44" fmla="*/ 51 w 240"/>
                    <a:gd name="T45" fmla="*/ 112 h 495"/>
                    <a:gd name="T46" fmla="*/ 34 w 240"/>
                    <a:gd name="T47" fmla="*/ 129 h 495"/>
                    <a:gd name="T48" fmla="*/ 17 w 240"/>
                    <a:gd name="T49" fmla="*/ 160 h 495"/>
                    <a:gd name="T50" fmla="*/ 17 w 240"/>
                    <a:gd name="T51" fmla="*/ 177 h 495"/>
                    <a:gd name="T52" fmla="*/ 0 w 240"/>
                    <a:gd name="T53" fmla="*/ 192 h 495"/>
                    <a:gd name="T54" fmla="*/ 34 w 240"/>
                    <a:gd name="T55" fmla="*/ 225 h 495"/>
                    <a:gd name="T56" fmla="*/ 51 w 240"/>
                    <a:gd name="T57" fmla="*/ 256 h 495"/>
                    <a:gd name="T58" fmla="*/ 69 w 240"/>
                    <a:gd name="T59" fmla="*/ 304 h 495"/>
                    <a:gd name="T60" fmla="*/ 51 w 240"/>
                    <a:gd name="T61" fmla="*/ 321 h 495"/>
                    <a:gd name="T62" fmla="*/ 86 w 240"/>
                    <a:gd name="T63" fmla="*/ 336 h 495"/>
                    <a:gd name="T64" fmla="*/ 121 w 240"/>
                    <a:gd name="T65" fmla="*/ 304 h 495"/>
                    <a:gd name="T66" fmla="*/ 138 w 240"/>
                    <a:gd name="T67" fmla="*/ 321 h 495"/>
                    <a:gd name="T68" fmla="*/ 172 w 240"/>
                    <a:gd name="T69" fmla="*/ 417 h 495"/>
                    <a:gd name="T70" fmla="*/ 172 w 240"/>
                    <a:gd name="T71" fmla="*/ 495 h 4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495"/>
                    <a:gd name="T110" fmla="*/ 240 w 240"/>
                    <a:gd name="T111" fmla="*/ 495 h 4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495">
                      <a:moveTo>
                        <a:pt x="172" y="495"/>
                      </a:moveTo>
                      <a:lnTo>
                        <a:pt x="172" y="495"/>
                      </a:lnTo>
                      <a:lnTo>
                        <a:pt x="205" y="432"/>
                      </a:lnTo>
                      <a:lnTo>
                        <a:pt x="190" y="384"/>
                      </a:lnTo>
                      <a:lnTo>
                        <a:pt x="172" y="351"/>
                      </a:lnTo>
                      <a:lnTo>
                        <a:pt x="172" y="321"/>
                      </a:lnTo>
                      <a:lnTo>
                        <a:pt x="155" y="273"/>
                      </a:lnTo>
                      <a:lnTo>
                        <a:pt x="155" y="240"/>
                      </a:lnTo>
                      <a:lnTo>
                        <a:pt x="222" y="208"/>
                      </a:lnTo>
                      <a:lnTo>
                        <a:pt x="240" y="177"/>
                      </a:lnTo>
                      <a:lnTo>
                        <a:pt x="222" y="177"/>
                      </a:lnTo>
                      <a:lnTo>
                        <a:pt x="190" y="160"/>
                      </a:lnTo>
                      <a:lnTo>
                        <a:pt x="190" y="144"/>
                      </a:lnTo>
                      <a:lnTo>
                        <a:pt x="190" y="129"/>
                      </a:lnTo>
                      <a:lnTo>
                        <a:pt x="172" y="112"/>
                      </a:lnTo>
                      <a:lnTo>
                        <a:pt x="155" y="112"/>
                      </a:lnTo>
                      <a:lnTo>
                        <a:pt x="172" y="33"/>
                      </a:lnTo>
                      <a:lnTo>
                        <a:pt x="155" y="0"/>
                      </a:lnTo>
                      <a:lnTo>
                        <a:pt x="138" y="0"/>
                      </a:lnTo>
                      <a:lnTo>
                        <a:pt x="138" y="33"/>
                      </a:lnTo>
                      <a:lnTo>
                        <a:pt x="103" y="33"/>
                      </a:lnTo>
                      <a:lnTo>
                        <a:pt x="86" y="48"/>
                      </a:lnTo>
                      <a:lnTo>
                        <a:pt x="51" y="112"/>
                      </a:lnTo>
                      <a:lnTo>
                        <a:pt x="34" y="129"/>
                      </a:lnTo>
                      <a:lnTo>
                        <a:pt x="17" y="160"/>
                      </a:lnTo>
                      <a:lnTo>
                        <a:pt x="17" y="177"/>
                      </a:lnTo>
                      <a:lnTo>
                        <a:pt x="0" y="192"/>
                      </a:lnTo>
                      <a:lnTo>
                        <a:pt x="34" y="225"/>
                      </a:lnTo>
                      <a:lnTo>
                        <a:pt x="51" y="256"/>
                      </a:lnTo>
                      <a:lnTo>
                        <a:pt x="69" y="304"/>
                      </a:lnTo>
                      <a:lnTo>
                        <a:pt x="51" y="321"/>
                      </a:lnTo>
                      <a:lnTo>
                        <a:pt x="86" y="336"/>
                      </a:lnTo>
                      <a:lnTo>
                        <a:pt x="121" y="304"/>
                      </a:lnTo>
                      <a:lnTo>
                        <a:pt x="138" y="321"/>
                      </a:lnTo>
                      <a:lnTo>
                        <a:pt x="172" y="417"/>
                      </a:lnTo>
                      <a:lnTo>
                        <a:pt x="172" y="49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1" name="Freeform 487">
                  <a:extLst>
                    <a:ext uri="{FF2B5EF4-FFF2-40B4-BE49-F238E27FC236}">
                      <a16:creationId xmlns:a16="http://schemas.microsoft.com/office/drawing/2014/main" id="{1E8D67E4-7630-6747-9F98-B6A23103208D}"/>
                    </a:ext>
                  </a:extLst>
                </p:cNvPr>
                <p:cNvSpPr>
                  <a:spLocks/>
                </p:cNvSpPr>
                <p:nvPr/>
              </p:nvSpPr>
              <p:spPr bwMode="gray">
                <a:xfrm>
                  <a:off x="4194" y="2467"/>
                  <a:ext cx="105" cy="124"/>
                </a:xfrm>
                <a:custGeom>
                  <a:avLst/>
                  <a:gdLst>
                    <a:gd name="T0" fmla="*/ 190 w 190"/>
                    <a:gd name="T1" fmla="*/ 209 h 224"/>
                    <a:gd name="T2" fmla="*/ 190 w 190"/>
                    <a:gd name="T3" fmla="*/ 209 h 224"/>
                    <a:gd name="T4" fmla="*/ 190 w 190"/>
                    <a:gd name="T5" fmla="*/ 176 h 224"/>
                    <a:gd name="T6" fmla="*/ 156 w 190"/>
                    <a:gd name="T7" fmla="*/ 144 h 224"/>
                    <a:gd name="T8" fmla="*/ 156 w 190"/>
                    <a:gd name="T9" fmla="*/ 128 h 224"/>
                    <a:gd name="T10" fmla="*/ 87 w 190"/>
                    <a:gd name="T11" fmla="*/ 80 h 224"/>
                    <a:gd name="T12" fmla="*/ 121 w 190"/>
                    <a:gd name="T13" fmla="*/ 65 h 224"/>
                    <a:gd name="T14" fmla="*/ 104 w 190"/>
                    <a:gd name="T15" fmla="*/ 48 h 224"/>
                    <a:gd name="T16" fmla="*/ 69 w 190"/>
                    <a:gd name="T17" fmla="*/ 32 h 224"/>
                    <a:gd name="T18" fmla="*/ 52 w 190"/>
                    <a:gd name="T19" fmla="*/ 0 h 224"/>
                    <a:gd name="T20" fmla="*/ 35 w 190"/>
                    <a:gd name="T21" fmla="*/ 0 h 224"/>
                    <a:gd name="T22" fmla="*/ 35 w 190"/>
                    <a:gd name="T23" fmla="*/ 32 h 224"/>
                    <a:gd name="T24" fmla="*/ 18 w 190"/>
                    <a:gd name="T25" fmla="*/ 32 h 224"/>
                    <a:gd name="T26" fmla="*/ 18 w 190"/>
                    <a:gd name="T27" fmla="*/ 17 h 224"/>
                    <a:gd name="T28" fmla="*/ 0 w 190"/>
                    <a:gd name="T29" fmla="*/ 48 h 224"/>
                    <a:gd name="T30" fmla="*/ 0 w 190"/>
                    <a:gd name="T31" fmla="*/ 65 h 224"/>
                    <a:gd name="T32" fmla="*/ 18 w 190"/>
                    <a:gd name="T33" fmla="*/ 80 h 224"/>
                    <a:gd name="T34" fmla="*/ 18 w 190"/>
                    <a:gd name="T35" fmla="*/ 128 h 224"/>
                    <a:gd name="T36" fmla="*/ 52 w 190"/>
                    <a:gd name="T37" fmla="*/ 113 h 224"/>
                    <a:gd name="T38" fmla="*/ 87 w 190"/>
                    <a:gd name="T39" fmla="*/ 96 h 224"/>
                    <a:gd name="T40" fmla="*/ 104 w 190"/>
                    <a:gd name="T41" fmla="*/ 128 h 224"/>
                    <a:gd name="T42" fmla="*/ 121 w 190"/>
                    <a:gd name="T43" fmla="*/ 161 h 224"/>
                    <a:gd name="T44" fmla="*/ 138 w 190"/>
                    <a:gd name="T45" fmla="*/ 176 h 224"/>
                    <a:gd name="T46" fmla="*/ 138 w 190"/>
                    <a:gd name="T47" fmla="*/ 209 h 224"/>
                    <a:gd name="T48" fmla="*/ 156 w 190"/>
                    <a:gd name="T49" fmla="*/ 224 h 224"/>
                    <a:gd name="T50" fmla="*/ 156 w 190"/>
                    <a:gd name="T51" fmla="*/ 209 h 224"/>
                    <a:gd name="T52" fmla="*/ 190 w 190"/>
                    <a:gd name="T53" fmla="*/ 209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0"/>
                    <a:gd name="T82" fmla="*/ 0 h 224"/>
                    <a:gd name="T83" fmla="*/ 190 w 190"/>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0" h="224">
                      <a:moveTo>
                        <a:pt x="190" y="209"/>
                      </a:moveTo>
                      <a:lnTo>
                        <a:pt x="190" y="209"/>
                      </a:lnTo>
                      <a:lnTo>
                        <a:pt x="190" y="176"/>
                      </a:lnTo>
                      <a:lnTo>
                        <a:pt x="156" y="144"/>
                      </a:lnTo>
                      <a:lnTo>
                        <a:pt x="156" y="128"/>
                      </a:lnTo>
                      <a:lnTo>
                        <a:pt x="87" y="80"/>
                      </a:lnTo>
                      <a:lnTo>
                        <a:pt x="121" y="65"/>
                      </a:lnTo>
                      <a:lnTo>
                        <a:pt x="104" y="48"/>
                      </a:lnTo>
                      <a:lnTo>
                        <a:pt x="69" y="32"/>
                      </a:lnTo>
                      <a:lnTo>
                        <a:pt x="52" y="0"/>
                      </a:lnTo>
                      <a:lnTo>
                        <a:pt x="35" y="0"/>
                      </a:lnTo>
                      <a:lnTo>
                        <a:pt x="35" y="32"/>
                      </a:lnTo>
                      <a:lnTo>
                        <a:pt x="18" y="32"/>
                      </a:lnTo>
                      <a:lnTo>
                        <a:pt x="18" y="17"/>
                      </a:lnTo>
                      <a:lnTo>
                        <a:pt x="0" y="48"/>
                      </a:lnTo>
                      <a:lnTo>
                        <a:pt x="0" y="65"/>
                      </a:lnTo>
                      <a:lnTo>
                        <a:pt x="18" y="80"/>
                      </a:lnTo>
                      <a:lnTo>
                        <a:pt x="18" y="128"/>
                      </a:lnTo>
                      <a:lnTo>
                        <a:pt x="52" y="113"/>
                      </a:lnTo>
                      <a:lnTo>
                        <a:pt x="87" y="96"/>
                      </a:lnTo>
                      <a:lnTo>
                        <a:pt x="104" y="128"/>
                      </a:lnTo>
                      <a:lnTo>
                        <a:pt x="121" y="161"/>
                      </a:lnTo>
                      <a:lnTo>
                        <a:pt x="138" y="176"/>
                      </a:lnTo>
                      <a:lnTo>
                        <a:pt x="138" y="209"/>
                      </a:lnTo>
                      <a:lnTo>
                        <a:pt x="156" y="224"/>
                      </a:lnTo>
                      <a:lnTo>
                        <a:pt x="156" y="209"/>
                      </a:lnTo>
                      <a:lnTo>
                        <a:pt x="190" y="209"/>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2" name="Freeform 488">
                  <a:extLst>
                    <a:ext uri="{FF2B5EF4-FFF2-40B4-BE49-F238E27FC236}">
                      <a16:creationId xmlns:a16="http://schemas.microsoft.com/office/drawing/2014/main" id="{0B999505-9864-0C47-B0EA-099E378352D0}"/>
                    </a:ext>
                  </a:extLst>
                </p:cNvPr>
                <p:cNvSpPr>
                  <a:spLocks/>
                </p:cNvSpPr>
                <p:nvPr/>
              </p:nvSpPr>
              <p:spPr bwMode="gray">
                <a:xfrm>
                  <a:off x="4223" y="2459"/>
                  <a:ext cx="104" cy="202"/>
                </a:xfrm>
                <a:custGeom>
                  <a:avLst/>
                  <a:gdLst>
                    <a:gd name="T0" fmla="*/ 0 w 190"/>
                    <a:gd name="T1" fmla="*/ 16 h 369"/>
                    <a:gd name="T2" fmla="*/ 0 w 190"/>
                    <a:gd name="T3" fmla="*/ 16 h 369"/>
                    <a:gd name="T4" fmla="*/ 0 w 190"/>
                    <a:gd name="T5" fmla="*/ 0 h 369"/>
                    <a:gd name="T6" fmla="*/ 17 w 190"/>
                    <a:gd name="T7" fmla="*/ 16 h 369"/>
                    <a:gd name="T8" fmla="*/ 86 w 190"/>
                    <a:gd name="T9" fmla="*/ 0 h 369"/>
                    <a:gd name="T10" fmla="*/ 121 w 190"/>
                    <a:gd name="T11" fmla="*/ 0 h 369"/>
                    <a:gd name="T12" fmla="*/ 121 w 190"/>
                    <a:gd name="T13" fmla="*/ 33 h 369"/>
                    <a:gd name="T14" fmla="*/ 156 w 190"/>
                    <a:gd name="T15" fmla="*/ 33 h 369"/>
                    <a:gd name="T16" fmla="*/ 121 w 190"/>
                    <a:gd name="T17" fmla="*/ 48 h 369"/>
                    <a:gd name="T18" fmla="*/ 104 w 190"/>
                    <a:gd name="T19" fmla="*/ 81 h 369"/>
                    <a:gd name="T20" fmla="*/ 86 w 190"/>
                    <a:gd name="T21" fmla="*/ 96 h 369"/>
                    <a:gd name="T22" fmla="*/ 173 w 190"/>
                    <a:gd name="T23" fmla="*/ 207 h 369"/>
                    <a:gd name="T24" fmla="*/ 190 w 190"/>
                    <a:gd name="T25" fmla="*/ 240 h 369"/>
                    <a:gd name="T26" fmla="*/ 173 w 190"/>
                    <a:gd name="T27" fmla="*/ 303 h 369"/>
                    <a:gd name="T28" fmla="*/ 138 w 190"/>
                    <a:gd name="T29" fmla="*/ 321 h 369"/>
                    <a:gd name="T30" fmla="*/ 121 w 190"/>
                    <a:gd name="T31" fmla="*/ 321 h 369"/>
                    <a:gd name="T32" fmla="*/ 104 w 190"/>
                    <a:gd name="T33" fmla="*/ 351 h 369"/>
                    <a:gd name="T34" fmla="*/ 69 w 190"/>
                    <a:gd name="T35" fmla="*/ 369 h 369"/>
                    <a:gd name="T36" fmla="*/ 69 w 190"/>
                    <a:gd name="T37" fmla="*/ 336 h 369"/>
                    <a:gd name="T38" fmla="*/ 52 w 190"/>
                    <a:gd name="T39" fmla="*/ 321 h 369"/>
                    <a:gd name="T40" fmla="*/ 86 w 190"/>
                    <a:gd name="T41" fmla="*/ 303 h 369"/>
                    <a:gd name="T42" fmla="*/ 104 w 190"/>
                    <a:gd name="T43" fmla="*/ 288 h 369"/>
                    <a:gd name="T44" fmla="*/ 138 w 190"/>
                    <a:gd name="T45" fmla="*/ 273 h 369"/>
                    <a:gd name="T46" fmla="*/ 138 w 190"/>
                    <a:gd name="T47" fmla="*/ 225 h 369"/>
                    <a:gd name="T48" fmla="*/ 138 w 190"/>
                    <a:gd name="T49" fmla="*/ 192 h 369"/>
                    <a:gd name="T50" fmla="*/ 104 w 190"/>
                    <a:gd name="T51" fmla="*/ 160 h 369"/>
                    <a:gd name="T52" fmla="*/ 104 w 190"/>
                    <a:gd name="T53" fmla="*/ 144 h 369"/>
                    <a:gd name="T54" fmla="*/ 35 w 190"/>
                    <a:gd name="T55" fmla="*/ 96 h 369"/>
                    <a:gd name="T56" fmla="*/ 69 w 190"/>
                    <a:gd name="T57" fmla="*/ 81 h 369"/>
                    <a:gd name="T58" fmla="*/ 52 w 190"/>
                    <a:gd name="T59" fmla="*/ 64 h 369"/>
                    <a:gd name="T60" fmla="*/ 17 w 190"/>
                    <a:gd name="T61" fmla="*/ 48 h 369"/>
                    <a:gd name="T62" fmla="*/ 0 w 190"/>
                    <a:gd name="T63" fmla="*/ 16 h 3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369"/>
                    <a:gd name="T98" fmla="*/ 190 w 190"/>
                    <a:gd name="T99" fmla="*/ 369 h 3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369">
                      <a:moveTo>
                        <a:pt x="0" y="16"/>
                      </a:moveTo>
                      <a:lnTo>
                        <a:pt x="0" y="16"/>
                      </a:lnTo>
                      <a:lnTo>
                        <a:pt x="0" y="0"/>
                      </a:lnTo>
                      <a:lnTo>
                        <a:pt x="17" y="16"/>
                      </a:lnTo>
                      <a:lnTo>
                        <a:pt x="86" y="0"/>
                      </a:lnTo>
                      <a:lnTo>
                        <a:pt x="121" y="0"/>
                      </a:lnTo>
                      <a:lnTo>
                        <a:pt x="121" y="33"/>
                      </a:lnTo>
                      <a:lnTo>
                        <a:pt x="156" y="33"/>
                      </a:lnTo>
                      <a:lnTo>
                        <a:pt x="121" y="48"/>
                      </a:lnTo>
                      <a:lnTo>
                        <a:pt x="104" y="81"/>
                      </a:lnTo>
                      <a:lnTo>
                        <a:pt x="86" y="96"/>
                      </a:lnTo>
                      <a:lnTo>
                        <a:pt x="173" y="207"/>
                      </a:lnTo>
                      <a:lnTo>
                        <a:pt x="190" y="240"/>
                      </a:lnTo>
                      <a:lnTo>
                        <a:pt x="173" y="303"/>
                      </a:lnTo>
                      <a:lnTo>
                        <a:pt x="138" y="321"/>
                      </a:lnTo>
                      <a:lnTo>
                        <a:pt x="121" y="321"/>
                      </a:lnTo>
                      <a:lnTo>
                        <a:pt x="104" y="351"/>
                      </a:lnTo>
                      <a:lnTo>
                        <a:pt x="69" y="369"/>
                      </a:lnTo>
                      <a:lnTo>
                        <a:pt x="69" y="336"/>
                      </a:lnTo>
                      <a:lnTo>
                        <a:pt x="52" y="321"/>
                      </a:lnTo>
                      <a:lnTo>
                        <a:pt x="86" y="303"/>
                      </a:lnTo>
                      <a:lnTo>
                        <a:pt x="104" y="288"/>
                      </a:lnTo>
                      <a:lnTo>
                        <a:pt x="138" y="273"/>
                      </a:lnTo>
                      <a:lnTo>
                        <a:pt x="138" y="225"/>
                      </a:lnTo>
                      <a:lnTo>
                        <a:pt x="138" y="192"/>
                      </a:lnTo>
                      <a:lnTo>
                        <a:pt x="104" y="160"/>
                      </a:lnTo>
                      <a:lnTo>
                        <a:pt x="104" y="144"/>
                      </a:lnTo>
                      <a:lnTo>
                        <a:pt x="35" y="96"/>
                      </a:lnTo>
                      <a:lnTo>
                        <a:pt x="69" y="81"/>
                      </a:lnTo>
                      <a:lnTo>
                        <a:pt x="52" y="64"/>
                      </a:lnTo>
                      <a:lnTo>
                        <a:pt x="17" y="48"/>
                      </a:lnTo>
                      <a:lnTo>
                        <a:pt x="0" y="1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3" name="Freeform 489">
                  <a:extLst>
                    <a:ext uri="{FF2B5EF4-FFF2-40B4-BE49-F238E27FC236}">
                      <a16:creationId xmlns:a16="http://schemas.microsoft.com/office/drawing/2014/main" id="{CDDF53D0-E7DC-5C46-AF43-7AE5A64DB9CC}"/>
                    </a:ext>
                  </a:extLst>
                </p:cNvPr>
                <p:cNvSpPr>
                  <a:spLocks/>
                </p:cNvSpPr>
                <p:nvPr/>
              </p:nvSpPr>
              <p:spPr bwMode="gray">
                <a:xfrm>
                  <a:off x="3709" y="2247"/>
                  <a:ext cx="436" cy="422"/>
                </a:xfrm>
                <a:custGeom>
                  <a:avLst/>
                  <a:gdLst>
                    <a:gd name="T0" fmla="*/ 726 w 795"/>
                    <a:gd name="T1" fmla="*/ 208 h 768"/>
                    <a:gd name="T2" fmla="*/ 795 w 795"/>
                    <a:gd name="T3" fmla="*/ 240 h 768"/>
                    <a:gd name="T4" fmla="*/ 760 w 795"/>
                    <a:gd name="T5" fmla="*/ 273 h 768"/>
                    <a:gd name="T6" fmla="*/ 709 w 795"/>
                    <a:gd name="T7" fmla="*/ 352 h 768"/>
                    <a:gd name="T8" fmla="*/ 674 w 795"/>
                    <a:gd name="T9" fmla="*/ 400 h 768"/>
                    <a:gd name="T10" fmla="*/ 657 w 795"/>
                    <a:gd name="T11" fmla="*/ 369 h 768"/>
                    <a:gd name="T12" fmla="*/ 639 w 795"/>
                    <a:gd name="T13" fmla="*/ 369 h 768"/>
                    <a:gd name="T14" fmla="*/ 622 w 795"/>
                    <a:gd name="T15" fmla="*/ 352 h 768"/>
                    <a:gd name="T16" fmla="*/ 588 w 795"/>
                    <a:gd name="T17" fmla="*/ 321 h 768"/>
                    <a:gd name="T18" fmla="*/ 570 w 795"/>
                    <a:gd name="T19" fmla="*/ 288 h 768"/>
                    <a:gd name="T20" fmla="*/ 553 w 795"/>
                    <a:gd name="T21" fmla="*/ 304 h 768"/>
                    <a:gd name="T22" fmla="*/ 553 w 795"/>
                    <a:gd name="T23" fmla="*/ 336 h 768"/>
                    <a:gd name="T24" fmla="*/ 553 w 795"/>
                    <a:gd name="T25" fmla="*/ 417 h 768"/>
                    <a:gd name="T26" fmla="*/ 518 w 795"/>
                    <a:gd name="T27" fmla="*/ 417 h 768"/>
                    <a:gd name="T28" fmla="*/ 467 w 795"/>
                    <a:gd name="T29" fmla="*/ 480 h 768"/>
                    <a:gd name="T30" fmla="*/ 380 w 795"/>
                    <a:gd name="T31" fmla="*/ 561 h 768"/>
                    <a:gd name="T32" fmla="*/ 346 w 795"/>
                    <a:gd name="T33" fmla="*/ 576 h 768"/>
                    <a:gd name="T34" fmla="*/ 328 w 795"/>
                    <a:gd name="T35" fmla="*/ 591 h 768"/>
                    <a:gd name="T36" fmla="*/ 311 w 795"/>
                    <a:gd name="T37" fmla="*/ 672 h 768"/>
                    <a:gd name="T38" fmla="*/ 294 w 795"/>
                    <a:gd name="T39" fmla="*/ 735 h 768"/>
                    <a:gd name="T40" fmla="*/ 259 w 795"/>
                    <a:gd name="T41" fmla="*/ 768 h 768"/>
                    <a:gd name="T42" fmla="*/ 173 w 795"/>
                    <a:gd name="T43" fmla="*/ 609 h 768"/>
                    <a:gd name="T44" fmla="*/ 121 w 795"/>
                    <a:gd name="T45" fmla="*/ 465 h 768"/>
                    <a:gd name="T46" fmla="*/ 104 w 795"/>
                    <a:gd name="T47" fmla="*/ 432 h 768"/>
                    <a:gd name="T48" fmla="*/ 17 w 795"/>
                    <a:gd name="T49" fmla="*/ 400 h 768"/>
                    <a:gd name="T50" fmla="*/ 52 w 795"/>
                    <a:gd name="T51" fmla="*/ 384 h 768"/>
                    <a:gd name="T52" fmla="*/ 0 w 795"/>
                    <a:gd name="T53" fmla="*/ 369 h 768"/>
                    <a:gd name="T54" fmla="*/ 69 w 795"/>
                    <a:gd name="T55" fmla="*/ 352 h 768"/>
                    <a:gd name="T56" fmla="*/ 69 w 795"/>
                    <a:gd name="T57" fmla="*/ 304 h 768"/>
                    <a:gd name="T58" fmla="*/ 52 w 795"/>
                    <a:gd name="T59" fmla="*/ 288 h 768"/>
                    <a:gd name="T60" fmla="*/ 35 w 795"/>
                    <a:gd name="T61" fmla="*/ 256 h 768"/>
                    <a:gd name="T62" fmla="*/ 69 w 795"/>
                    <a:gd name="T63" fmla="*/ 256 h 768"/>
                    <a:gd name="T64" fmla="*/ 190 w 795"/>
                    <a:gd name="T65" fmla="*/ 144 h 768"/>
                    <a:gd name="T66" fmla="*/ 190 w 795"/>
                    <a:gd name="T67" fmla="*/ 129 h 768"/>
                    <a:gd name="T68" fmla="*/ 156 w 795"/>
                    <a:gd name="T69" fmla="*/ 96 h 768"/>
                    <a:gd name="T70" fmla="*/ 156 w 795"/>
                    <a:gd name="T71" fmla="*/ 48 h 768"/>
                    <a:gd name="T72" fmla="*/ 207 w 795"/>
                    <a:gd name="T73" fmla="*/ 48 h 768"/>
                    <a:gd name="T74" fmla="*/ 259 w 795"/>
                    <a:gd name="T75" fmla="*/ 16 h 768"/>
                    <a:gd name="T76" fmla="*/ 328 w 795"/>
                    <a:gd name="T77" fmla="*/ 16 h 768"/>
                    <a:gd name="T78" fmla="*/ 294 w 795"/>
                    <a:gd name="T79" fmla="*/ 81 h 768"/>
                    <a:gd name="T80" fmla="*/ 277 w 795"/>
                    <a:gd name="T81" fmla="*/ 112 h 768"/>
                    <a:gd name="T82" fmla="*/ 346 w 795"/>
                    <a:gd name="T83" fmla="*/ 177 h 768"/>
                    <a:gd name="T84" fmla="*/ 363 w 795"/>
                    <a:gd name="T85" fmla="*/ 240 h 768"/>
                    <a:gd name="T86" fmla="*/ 536 w 795"/>
                    <a:gd name="T87" fmla="*/ 288 h 768"/>
                    <a:gd name="T88" fmla="*/ 536 w 795"/>
                    <a:gd name="T89" fmla="*/ 240 h 768"/>
                    <a:gd name="T90" fmla="*/ 570 w 795"/>
                    <a:gd name="T91" fmla="*/ 256 h 768"/>
                    <a:gd name="T92" fmla="*/ 639 w 795"/>
                    <a:gd name="T93" fmla="*/ 273 h 768"/>
                    <a:gd name="T94" fmla="*/ 639 w 795"/>
                    <a:gd name="T95" fmla="*/ 240 h 7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5"/>
                    <a:gd name="T145" fmla="*/ 0 h 768"/>
                    <a:gd name="T146" fmla="*/ 795 w 795"/>
                    <a:gd name="T147" fmla="*/ 768 h 7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5" h="768">
                      <a:moveTo>
                        <a:pt x="726" y="208"/>
                      </a:moveTo>
                      <a:lnTo>
                        <a:pt x="726" y="208"/>
                      </a:lnTo>
                      <a:lnTo>
                        <a:pt x="760" y="208"/>
                      </a:lnTo>
                      <a:lnTo>
                        <a:pt x="795" y="240"/>
                      </a:lnTo>
                      <a:lnTo>
                        <a:pt x="795" y="273"/>
                      </a:lnTo>
                      <a:lnTo>
                        <a:pt x="760" y="273"/>
                      </a:lnTo>
                      <a:lnTo>
                        <a:pt x="743" y="288"/>
                      </a:lnTo>
                      <a:lnTo>
                        <a:pt x="709" y="352"/>
                      </a:lnTo>
                      <a:lnTo>
                        <a:pt x="691" y="369"/>
                      </a:lnTo>
                      <a:lnTo>
                        <a:pt x="674" y="400"/>
                      </a:lnTo>
                      <a:lnTo>
                        <a:pt x="674" y="417"/>
                      </a:lnTo>
                      <a:lnTo>
                        <a:pt x="657" y="369"/>
                      </a:lnTo>
                      <a:lnTo>
                        <a:pt x="657" y="352"/>
                      </a:lnTo>
                      <a:lnTo>
                        <a:pt x="639" y="369"/>
                      </a:lnTo>
                      <a:lnTo>
                        <a:pt x="622" y="369"/>
                      </a:lnTo>
                      <a:lnTo>
                        <a:pt x="622" y="352"/>
                      </a:lnTo>
                      <a:lnTo>
                        <a:pt x="657" y="321"/>
                      </a:lnTo>
                      <a:lnTo>
                        <a:pt x="588" y="321"/>
                      </a:lnTo>
                      <a:lnTo>
                        <a:pt x="588" y="288"/>
                      </a:lnTo>
                      <a:lnTo>
                        <a:pt x="570" y="288"/>
                      </a:lnTo>
                      <a:lnTo>
                        <a:pt x="553" y="288"/>
                      </a:lnTo>
                      <a:lnTo>
                        <a:pt x="553" y="304"/>
                      </a:lnTo>
                      <a:lnTo>
                        <a:pt x="536" y="336"/>
                      </a:lnTo>
                      <a:lnTo>
                        <a:pt x="553" y="336"/>
                      </a:lnTo>
                      <a:lnTo>
                        <a:pt x="570" y="417"/>
                      </a:lnTo>
                      <a:lnTo>
                        <a:pt x="553" y="417"/>
                      </a:lnTo>
                      <a:lnTo>
                        <a:pt x="553" y="400"/>
                      </a:lnTo>
                      <a:lnTo>
                        <a:pt x="518" y="417"/>
                      </a:lnTo>
                      <a:lnTo>
                        <a:pt x="501" y="465"/>
                      </a:lnTo>
                      <a:lnTo>
                        <a:pt x="467" y="480"/>
                      </a:lnTo>
                      <a:lnTo>
                        <a:pt x="380" y="544"/>
                      </a:lnTo>
                      <a:lnTo>
                        <a:pt x="380" y="561"/>
                      </a:lnTo>
                      <a:lnTo>
                        <a:pt x="363" y="561"/>
                      </a:lnTo>
                      <a:lnTo>
                        <a:pt x="346" y="576"/>
                      </a:lnTo>
                      <a:lnTo>
                        <a:pt x="328" y="576"/>
                      </a:lnTo>
                      <a:lnTo>
                        <a:pt x="328" y="591"/>
                      </a:lnTo>
                      <a:lnTo>
                        <a:pt x="328" y="639"/>
                      </a:lnTo>
                      <a:lnTo>
                        <a:pt x="311" y="672"/>
                      </a:lnTo>
                      <a:lnTo>
                        <a:pt x="311" y="720"/>
                      </a:lnTo>
                      <a:lnTo>
                        <a:pt x="294" y="735"/>
                      </a:lnTo>
                      <a:lnTo>
                        <a:pt x="277" y="753"/>
                      </a:lnTo>
                      <a:lnTo>
                        <a:pt x="259" y="768"/>
                      </a:lnTo>
                      <a:lnTo>
                        <a:pt x="225" y="753"/>
                      </a:lnTo>
                      <a:lnTo>
                        <a:pt x="173" y="609"/>
                      </a:lnTo>
                      <a:lnTo>
                        <a:pt x="138" y="561"/>
                      </a:lnTo>
                      <a:lnTo>
                        <a:pt x="121" y="465"/>
                      </a:lnTo>
                      <a:lnTo>
                        <a:pt x="121" y="400"/>
                      </a:lnTo>
                      <a:lnTo>
                        <a:pt x="104" y="432"/>
                      </a:lnTo>
                      <a:lnTo>
                        <a:pt x="69" y="448"/>
                      </a:lnTo>
                      <a:lnTo>
                        <a:pt x="17" y="400"/>
                      </a:lnTo>
                      <a:lnTo>
                        <a:pt x="52" y="400"/>
                      </a:lnTo>
                      <a:lnTo>
                        <a:pt x="52" y="384"/>
                      </a:lnTo>
                      <a:lnTo>
                        <a:pt x="35" y="384"/>
                      </a:lnTo>
                      <a:lnTo>
                        <a:pt x="0" y="369"/>
                      </a:lnTo>
                      <a:lnTo>
                        <a:pt x="17" y="352"/>
                      </a:lnTo>
                      <a:lnTo>
                        <a:pt x="69" y="352"/>
                      </a:lnTo>
                      <a:lnTo>
                        <a:pt x="69" y="336"/>
                      </a:lnTo>
                      <a:lnTo>
                        <a:pt x="69" y="304"/>
                      </a:lnTo>
                      <a:lnTo>
                        <a:pt x="52" y="304"/>
                      </a:lnTo>
                      <a:lnTo>
                        <a:pt x="52" y="288"/>
                      </a:lnTo>
                      <a:lnTo>
                        <a:pt x="35" y="288"/>
                      </a:lnTo>
                      <a:lnTo>
                        <a:pt x="35" y="256"/>
                      </a:lnTo>
                      <a:lnTo>
                        <a:pt x="52" y="240"/>
                      </a:lnTo>
                      <a:lnTo>
                        <a:pt x="69" y="256"/>
                      </a:lnTo>
                      <a:lnTo>
                        <a:pt x="104" y="240"/>
                      </a:lnTo>
                      <a:lnTo>
                        <a:pt x="190" y="144"/>
                      </a:lnTo>
                      <a:lnTo>
                        <a:pt x="173" y="129"/>
                      </a:lnTo>
                      <a:lnTo>
                        <a:pt x="190" y="129"/>
                      </a:lnTo>
                      <a:lnTo>
                        <a:pt x="190" y="112"/>
                      </a:lnTo>
                      <a:lnTo>
                        <a:pt x="156" y="96"/>
                      </a:lnTo>
                      <a:lnTo>
                        <a:pt x="173" y="64"/>
                      </a:lnTo>
                      <a:lnTo>
                        <a:pt x="156" y="48"/>
                      </a:lnTo>
                      <a:lnTo>
                        <a:pt x="173" y="33"/>
                      </a:lnTo>
                      <a:lnTo>
                        <a:pt x="207" y="48"/>
                      </a:lnTo>
                      <a:lnTo>
                        <a:pt x="242" y="33"/>
                      </a:lnTo>
                      <a:lnTo>
                        <a:pt x="259" y="16"/>
                      </a:lnTo>
                      <a:lnTo>
                        <a:pt x="311" y="0"/>
                      </a:lnTo>
                      <a:lnTo>
                        <a:pt x="328" y="16"/>
                      </a:lnTo>
                      <a:lnTo>
                        <a:pt x="328" y="48"/>
                      </a:lnTo>
                      <a:lnTo>
                        <a:pt x="294" y="81"/>
                      </a:lnTo>
                      <a:lnTo>
                        <a:pt x="311" y="112"/>
                      </a:lnTo>
                      <a:lnTo>
                        <a:pt x="277" y="112"/>
                      </a:lnTo>
                      <a:lnTo>
                        <a:pt x="294" y="160"/>
                      </a:lnTo>
                      <a:lnTo>
                        <a:pt x="346" y="177"/>
                      </a:lnTo>
                      <a:lnTo>
                        <a:pt x="328" y="225"/>
                      </a:lnTo>
                      <a:lnTo>
                        <a:pt x="363" y="240"/>
                      </a:lnTo>
                      <a:lnTo>
                        <a:pt x="518" y="288"/>
                      </a:lnTo>
                      <a:lnTo>
                        <a:pt x="536" y="288"/>
                      </a:lnTo>
                      <a:lnTo>
                        <a:pt x="536" y="273"/>
                      </a:lnTo>
                      <a:lnTo>
                        <a:pt x="536" y="240"/>
                      </a:lnTo>
                      <a:lnTo>
                        <a:pt x="553" y="240"/>
                      </a:lnTo>
                      <a:lnTo>
                        <a:pt x="570" y="256"/>
                      </a:lnTo>
                      <a:lnTo>
                        <a:pt x="570" y="273"/>
                      </a:lnTo>
                      <a:lnTo>
                        <a:pt x="639" y="273"/>
                      </a:lnTo>
                      <a:lnTo>
                        <a:pt x="657" y="273"/>
                      </a:lnTo>
                      <a:lnTo>
                        <a:pt x="639" y="240"/>
                      </a:lnTo>
                      <a:lnTo>
                        <a:pt x="726" y="20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4" name="Freeform 490">
                  <a:extLst>
                    <a:ext uri="{FF2B5EF4-FFF2-40B4-BE49-F238E27FC236}">
                      <a16:creationId xmlns:a16="http://schemas.microsoft.com/office/drawing/2014/main" id="{1168614D-4B0C-1E46-9391-8AC820FB25E0}"/>
                    </a:ext>
                  </a:extLst>
                </p:cNvPr>
                <p:cNvSpPr>
                  <a:spLocks/>
                </p:cNvSpPr>
                <p:nvPr/>
              </p:nvSpPr>
              <p:spPr bwMode="gray">
                <a:xfrm>
                  <a:off x="4194" y="2687"/>
                  <a:ext cx="58" cy="79"/>
                </a:xfrm>
                <a:custGeom>
                  <a:avLst/>
                  <a:gdLst>
                    <a:gd name="T0" fmla="*/ 52 w 104"/>
                    <a:gd name="T1" fmla="*/ 15 h 144"/>
                    <a:gd name="T2" fmla="*/ 52 w 104"/>
                    <a:gd name="T3" fmla="*/ 15 h 144"/>
                    <a:gd name="T4" fmla="*/ 35 w 104"/>
                    <a:gd name="T5" fmla="*/ 30 h 144"/>
                    <a:gd name="T6" fmla="*/ 18 w 104"/>
                    <a:gd name="T7" fmla="*/ 15 h 144"/>
                    <a:gd name="T8" fmla="*/ 0 w 104"/>
                    <a:gd name="T9" fmla="*/ 0 h 144"/>
                    <a:gd name="T10" fmla="*/ 0 w 104"/>
                    <a:gd name="T11" fmla="*/ 15 h 144"/>
                    <a:gd name="T12" fmla="*/ 0 w 104"/>
                    <a:gd name="T13" fmla="*/ 63 h 144"/>
                    <a:gd name="T14" fmla="*/ 35 w 104"/>
                    <a:gd name="T15" fmla="*/ 96 h 144"/>
                    <a:gd name="T16" fmla="*/ 87 w 104"/>
                    <a:gd name="T17" fmla="*/ 144 h 144"/>
                    <a:gd name="T18" fmla="*/ 104 w 104"/>
                    <a:gd name="T19" fmla="*/ 144 h 144"/>
                    <a:gd name="T20" fmla="*/ 87 w 104"/>
                    <a:gd name="T21" fmla="*/ 96 h 144"/>
                    <a:gd name="T22" fmla="*/ 87 w 104"/>
                    <a:gd name="T23" fmla="*/ 48 h 144"/>
                    <a:gd name="T24" fmla="*/ 52 w 104"/>
                    <a:gd name="T25" fmla="*/ 15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44"/>
                    <a:gd name="T41" fmla="*/ 104 w 104"/>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44">
                      <a:moveTo>
                        <a:pt x="52" y="15"/>
                      </a:moveTo>
                      <a:lnTo>
                        <a:pt x="52" y="15"/>
                      </a:lnTo>
                      <a:lnTo>
                        <a:pt x="35" y="30"/>
                      </a:lnTo>
                      <a:lnTo>
                        <a:pt x="18" y="15"/>
                      </a:lnTo>
                      <a:lnTo>
                        <a:pt x="0" y="0"/>
                      </a:lnTo>
                      <a:lnTo>
                        <a:pt x="0" y="15"/>
                      </a:lnTo>
                      <a:lnTo>
                        <a:pt x="0" y="63"/>
                      </a:lnTo>
                      <a:lnTo>
                        <a:pt x="35" y="96"/>
                      </a:lnTo>
                      <a:lnTo>
                        <a:pt x="87" y="144"/>
                      </a:lnTo>
                      <a:lnTo>
                        <a:pt x="104" y="144"/>
                      </a:lnTo>
                      <a:lnTo>
                        <a:pt x="87" y="96"/>
                      </a:lnTo>
                      <a:lnTo>
                        <a:pt x="87" y="48"/>
                      </a:lnTo>
                      <a:lnTo>
                        <a:pt x="52" y="1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5" name="Freeform 491">
                  <a:extLst>
                    <a:ext uri="{FF2B5EF4-FFF2-40B4-BE49-F238E27FC236}">
                      <a16:creationId xmlns:a16="http://schemas.microsoft.com/office/drawing/2014/main" id="{A197A9CA-E7DA-4445-9A95-5A47C6D15174}"/>
                    </a:ext>
                  </a:extLst>
                </p:cNvPr>
                <p:cNvSpPr>
                  <a:spLocks/>
                </p:cNvSpPr>
                <p:nvPr/>
              </p:nvSpPr>
              <p:spPr bwMode="gray">
                <a:xfrm>
                  <a:off x="4157" y="2494"/>
                  <a:ext cx="113" cy="210"/>
                </a:xfrm>
                <a:custGeom>
                  <a:avLst/>
                  <a:gdLst>
                    <a:gd name="T0" fmla="*/ 69 w 207"/>
                    <a:gd name="T1" fmla="*/ 0 h 383"/>
                    <a:gd name="T2" fmla="*/ 69 w 207"/>
                    <a:gd name="T3" fmla="*/ 0 h 383"/>
                    <a:gd name="T4" fmla="*/ 0 w 207"/>
                    <a:gd name="T5" fmla="*/ 32 h 383"/>
                    <a:gd name="T6" fmla="*/ 0 w 207"/>
                    <a:gd name="T7" fmla="*/ 65 h 383"/>
                    <a:gd name="T8" fmla="*/ 17 w 207"/>
                    <a:gd name="T9" fmla="*/ 113 h 383"/>
                    <a:gd name="T10" fmla="*/ 17 w 207"/>
                    <a:gd name="T11" fmla="*/ 143 h 383"/>
                    <a:gd name="T12" fmla="*/ 35 w 207"/>
                    <a:gd name="T13" fmla="*/ 176 h 383"/>
                    <a:gd name="T14" fmla="*/ 52 w 207"/>
                    <a:gd name="T15" fmla="*/ 224 h 383"/>
                    <a:gd name="T16" fmla="*/ 17 w 207"/>
                    <a:gd name="T17" fmla="*/ 287 h 383"/>
                    <a:gd name="T18" fmla="*/ 17 w 207"/>
                    <a:gd name="T19" fmla="*/ 305 h 383"/>
                    <a:gd name="T20" fmla="*/ 17 w 207"/>
                    <a:gd name="T21" fmla="*/ 320 h 383"/>
                    <a:gd name="T22" fmla="*/ 69 w 207"/>
                    <a:gd name="T23" fmla="*/ 368 h 383"/>
                    <a:gd name="T24" fmla="*/ 69 w 207"/>
                    <a:gd name="T25" fmla="*/ 353 h 383"/>
                    <a:gd name="T26" fmla="*/ 87 w 207"/>
                    <a:gd name="T27" fmla="*/ 368 h 383"/>
                    <a:gd name="T28" fmla="*/ 104 w 207"/>
                    <a:gd name="T29" fmla="*/ 383 h 383"/>
                    <a:gd name="T30" fmla="*/ 121 w 207"/>
                    <a:gd name="T31" fmla="*/ 368 h 383"/>
                    <a:gd name="T32" fmla="*/ 104 w 207"/>
                    <a:gd name="T33" fmla="*/ 353 h 383"/>
                    <a:gd name="T34" fmla="*/ 69 w 207"/>
                    <a:gd name="T35" fmla="*/ 353 h 383"/>
                    <a:gd name="T36" fmla="*/ 52 w 207"/>
                    <a:gd name="T37" fmla="*/ 287 h 383"/>
                    <a:gd name="T38" fmla="*/ 35 w 207"/>
                    <a:gd name="T39" fmla="*/ 287 h 383"/>
                    <a:gd name="T40" fmla="*/ 35 w 207"/>
                    <a:gd name="T41" fmla="*/ 272 h 383"/>
                    <a:gd name="T42" fmla="*/ 52 w 207"/>
                    <a:gd name="T43" fmla="*/ 224 h 383"/>
                    <a:gd name="T44" fmla="*/ 52 w 207"/>
                    <a:gd name="T45" fmla="*/ 191 h 383"/>
                    <a:gd name="T46" fmla="*/ 87 w 207"/>
                    <a:gd name="T47" fmla="*/ 191 h 383"/>
                    <a:gd name="T48" fmla="*/ 87 w 207"/>
                    <a:gd name="T49" fmla="*/ 209 h 383"/>
                    <a:gd name="T50" fmla="*/ 104 w 207"/>
                    <a:gd name="T51" fmla="*/ 209 h 383"/>
                    <a:gd name="T52" fmla="*/ 138 w 207"/>
                    <a:gd name="T53" fmla="*/ 239 h 383"/>
                    <a:gd name="T54" fmla="*/ 138 w 207"/>
                    <a:gd name="T55" fmla="*/ 224 h 383"/>
                    <a:gd name="T56" fmla="*/ 121 w 207"/>
                    <a:gd name="T57" fmla="*/ 191 h 383"/>
                    <a:gd name="T58" fmla="*/ 138 w 207"/>
                    <a:gd name="T59" fmla="*/ 161 h 383"/>
                    <a:gd name="T60" fmla="*/ 207 w 207"/>
                    <a:gd name="T61" fmla="*/ 161 h 383"/>
                    <a:gd name="T62" fmla="*/ 207 w 207"/>
                    <a:gd name="T63" fmla="*/ 128 h 383"/>
                    <a:gd name="T64" fmla="*/ 190 w 207"/>
                    <a:gd name="T65" fmla="*/ 113 h 383"/>
                    <a:gd name="T66" fmla="*/ 173 w 207"/>
                    <a:gd name="T67" fmla="*/ 80 h 383"/>
                    <a:gd name="T68" fmla="*/ 156 w 207"/>
                    <a:gd name="T69" fmla="*/ 48 h 383"/>
                    <a:gd name="T70" fmla="*/ 121 w 207"/>
                    <a:gd name="T71" fmla="*/ 65 h 383"/>
                    <a:gd name="T72" fmla="*/ 87 w 207"/>
                    <a:gd name="T73" fmla="*/ 80 h 383"/>
                    <a:gd name="T74" fmla="*/ 87 w 207"/>
                    <a:gd name="T75" fmla="*/ 32 h 383"/>
                    <a:gd name="T76" fmla="*/ 69 w 207"/>
                    <a:gd name="T77" fmla="*/ 17 h 383"/>
                    <a:gd name="T78" fmla="*/ 69 w 207"/>
                    <a:gd name="T79" fmla="*/ 0 h 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383"/>
                    <a:gd name="T122" fmla="*/ 207 w 207"/>
                    <a:gd name="T123" fmla="*/ 383 h 3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383">
                      <a:moveTo>
                        <a:pt x="69" y="0"/>
                      </a:moveTo>
                      <a:lnTo>
                        <a:pt x="69" y="0"/>
                      </a:lnTo>
                      <a:lnTo>
                        <a:pt x="0" y="32"/>
                      </a:lnTo>
                      <a:lnTo>
                        <a:pt x="0" y="65"/>
                      </a:lnTo>
                      <a:lnTo>
                        <a:pt x="17" y="113"/>
                      </a:lnTo>
                      <a:lnTo>
                        <a:pt x="17" y="143"/>
                      </a:lnTo>
                      <a:lnTo>
                        <a:pt x="35" y="176"/>
                      </a:lnTo>
                      <a:lnTo>
                        <a:pt x="52" y="224"/>
                      </a:lnTo>
                      <a:lnTo>
                        <a:pt x="17" y="287"/>
                      </a:lnTo>
                      <a:lnTo>
                        <a:pt x="17" y="305"/>
                      </a:lnTo>
                      <a:lnTo>
                        <a:pt x="17" y="320"/>
                      </a:lnTo>
                      <a:lnTo>
                        <a:pt x="69" y="368"/>
                      </a:lnTo>
                      <a:lnTo>
                        <a:pt x="69" y="353"/>
                      </a:lnTo>
                      <a:lnTo>
                        <a:pt x="87" y="368"/>
                      </a:lnTo>
                      <a:lnTo>
                        <a:pt x="104" y="383"/>
                      </a:lnTo>
                      <a:lnTo>
                        <a:pt x="121" y="368"/>
                      </a:lnTo>
                      <a:lnTo>
                        <a:pt x="104" y="353"/>
                      </a:lnTo>
                      <a:lnTo>
                        <a:pt x="69" y="353"/>
                      </a:lnTo>
                      <a:lnTo>
                        <a:pt x="52" y="287"/>
                      </a:lnTo>
                      <a:lnTo>
                        <a:pt x="35" y="287"/>
                      </a:lnTo>
                      <a:lnTo>
                        <a:pt x="35" y="272"/>
                      </a:lnTo>
                      <a:lnTo>
                        <a:pt x="52" y="224"/>
                      </a:lnTo>
                      <a:lnTo>
                        <a:pt x="52" y="191"/>
                      </a:lnTo>
                      <a:lnTo>
                        <a:pt x="87" y="191"/>
                      </a:lnTo>
                      <a:lnTo>
                        <a:pt x="87" y="209"/>
                      </a:lnTo>
                      <a:lnTo>
                        <a:pt x="104" y="209"/>
                      </a:lnTo>
                      <a:lnTo>
                        <a:pt x="138" y="239"/>
                      </a:lnTo>
                      <a:lnTo>
                        <a:pt x="138" y="224"/>
                      </a:lnTo>
                      <a:lnTo>
                        <a:pt x="121" y="191"/>
                      </a:lnTo>
                      <a:lnTo>
                        <a:pt x="138" y="161"/>
                      </a:lnTo>
                      <a:lnTo>
                        <a:pt x="207" y="161"/>
                      </a:lnTo>
                      <a:lnTo>
                        <a:pt x="207" y="128"/>
                      </a:lnTo>
                      <a:lnTo>
                        <a:pt x="190" y="113"/>
                      </a:lnTo>
                      <a:lnTo>
                        <a:pt x="173" y="80"/>
                      </a:lnTo>
                      <a:lnTo>
                        <a:pt x="156" y="48"/>
                      </a:lnTo>
                      <a:lnTo>
                        <a:pt x="121" y="65"/>
                      </a:lnTo>
                      <a:lnTo>
                        <a:pt x="87" y="80"/>
                      </a:lnTo>
                      <a:lnTo>
                        <a:pt x="87" y="32"/>
                      </a:lnTo>
                      <a:lnTo>
                        <a:pt x="69" y="17"/>
                      </a:lnTo>
                      <a:lnTo>
                        <a:pt x="69"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6" name="Freeform 492">
                  <a:extLst>
                    <a:ext uri="{FF2B5EF4-FFF2-40B4-BE49-F238E27FC236}">
                      <a16:creationId xmlns:a16="http://schemas.microsoft.com/office/drawing/2014/main" id="{09FC415B-37B3-1946-8F5F-C3BE333FABCD}"/>
                    </a:ext>
                  </a:extLst>
                </p:cNvPr>
                <p:cNvSpPr>
                  <a:spLocks/>
                </p:cNvSpPr>
                <p:nvPr/>
              </p:nvSpPr>
              <p:spPr bwMode="gray">
                <a:xfrm>
                  <a:off x="4024" y="2379"/>
                  <a:ext cx="46" cy="18"/>
                </a:xfrm>
                <a:custGeom>
                  <a:avLst/>
                  <a:gdLst>
                    <a:gd name="T0" fmla="*/ 69 w 85"/>
                    <a:gd name="T1" fmla="*/ 0 h 33"/>
                    <a:gd name="T2" fmla="*/ 69 w 85"/>
                    <a:gd name="T3" fmla="*/ 0 h 33"/>
                    <a:gd name="T4" fmla="*/ 18 w 85"/>
                    <a:gd name="T5" fmla="*/ 0 h 33"/>
                    <a:gd name="T6" fmla="*/ 0 w 85"/>
                    <a:gd name="T7" fmla="*/ 16 h 33"/>
                    <a:gd name="T8" fmla="*/ 0 w 85"/>
                    <a:gd name="T9" fmla="*/ 33 h 33"/>
                    <a:gd name="T10" fmla="*/ 69 w 85"/>
                    <a:gd name="T11" fmla="*/ 33 h 33"/>
                    <a:gd name="T12" fmla="*/ 85 w 85"/>
                    <a:gd name="T13" fmla="*/ 33 h 33"/>
                    <a:gd name="T14" fmla="*/ 69 w 8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33"/>
                    <a:gd name="T26" fmla="*/ 85 w 8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33">
                      <a:moveTo>
                        <a:pt x="69" y="0"/>
                      </a:moveTo>
                      <a:lnTo>
                        <a:pt x="69" y="0"/>
                      </a:lnTo>
                      <a:lnTo>
                        <a:pt x="18" y="0"/>
                      </a:lnTo>
                      <a:lnTo>
                        <a:pt x="0" y="16"/>
                      </a:lnTo>
                      <a:lnTo>
                        <a:pt x="0" y="33"/>
                      </a:lnTo>
                      <a:lnTo>
                        <a:pt x="69" y="33"/>
                      </a:lnTo>
                      <a:lnTo>
                        <a:pt x="85" y="33"/>
                      </a:lnTo>
                      <a:lnTo>
                        <a:pt x="69"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7" name="Freeform 493">
                  <a:extLst>
                    <a:ext uri="{FF2B5EF4-FFF2-40B4-BE49-F238E27FC236}">
                      <a16:creationId xmlns:a16="http://schemas.microsoft.com/office/drawing/2014/main" id="{00F13A83-F7EA-5A4A-AF67-17858FD284E0}"/>
                    </a:ext>
                  </a:extLst>
                </p:cNvPr>
                <p:cNvSpPr>
                  <a:spLocks/>
                </p:cNvSpPr>
                <p:nvPr/>
              </p:nvSpPr>
              <p:spPr bwMode="gray">
                <a:xfrm>
                  <a:off x="3889" y="2345"/>
                  <a:ext cx="115" cy="61"/>
                </a:xfrm>
                <a:custGeom>
                  <a:avLst/>
                  <a:gdLst>
                    <a:gd name="T0" fmla="*/ 18 w 210"/>
                    <a:gd name="T1" fmla="*/ 0 h 111"/>
                    <a:gd name="T2" fmla="*/ 18 w 210"/>
                    <a:gd name="T3" fmla="*/ 0 h 111"/>
                    <a:gd name="T4" fmla="*/ 0 w 210"/>
                    <a:gd name="T5" fmla="*/ 48 h 111"/>
                    <a:gd name="T6" fmla="*/ 35 w 210"/>
                    <a:gd name="T7" fmla="*/ 63 h 111"/>
                    <a:gd name="T8" fmla="*/ 192 w 210"/>
                    <a:gd name="T9" fmla="*/ 111 h 111"/>
                    <a:gd name="T10" fmla="*/ 210 w 210"/>
                    <a:gd name="T11" fmla="*/ 111 h 111"/>
                    <a:gd name="T12" fmla="*/ 210 w 210"/>
                    <a:gd name="T13" fmla="*/ 96 h 111"/>
                    <a:gd name="T14" fmla="*/ 210 w 210"/>
                    <a:gd name="T15" fmla="*/ 63 h 111"/>
                    <a:gd name="T16" fmla="*/ 158 w 210"/>
                    <a:gd name="T17" fmla="*/ 63 h 111"/>
                    <a:gd name="T18" fmla="*/ 121 w 210"/>
                    <a:gd name="T19" fmla="*/ 48 h 111"/>
                    <a:gd name="T20" fmla="*/ 104 w 210"/>
                    <a:gd name="T21" fmla="*/ 31 h 111"/>
                    <a:gd name="T22" fmla="*/ 87 w 210"/>
                    <a:gd name="T23" fmla="*/ 31 h 111"/>
                    <a:gd name="T24" fmla="*/ 52 w 210"/>
                    <a:gd name="T25" fmla="*/ 0 h 111"/>
                    <a:gd name="T26" fmla="*/ 18 w 210"/>
                    <a:gd name="T27" fmla="*/ 0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0"/>
                    <a:gd name="T43" fmla="*/ 0 h 111"/>
                    <a:gd name="T44" fmla="*/ 210 w 210"/>
                    <a:gd name="T45" fmla="*/ 111 h 1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0" h="111">
                      <a:moveTo>
                        <a:pt x="18" y="0"/>
                      </a:moveTo>
                      <a:lnTo>
                        <a:pt x="18" y="0"/>
                      </a:lnTo>
                      <a:lnTo>
                        <a:pt x="0" y="48"/>
                      </a:lnTo>
                      <a:lnTo>
                        <a:pt x="35" y="63"/>
                      </a:lnTo>
                      <a:lnTo>
                        <a:pt x="192" y="111"/>
                      </a:lnTo>
                      <a:lnTo>
                        <a:pt x="210" y="111"/>
                      </a:lnTo>
                      <a:lnTo>
                        <a:pt x="210" y="96"/>
                      </a:lnTo>
                      <a:lnTo>
                        <a:pt x="210" y="63"/>
                      </a:lnTo>
                      <a:lnTo>
                        <a:pt x="158" y="63"/>
                      </a:lnTo>
                      <a:lnTo>
                        <a:pt x="121" y="48"/>
                      </a:lnTo>
                      <a:lnTo>
                        <a:pt x="104" y="31"/>
                      </a:lnTo>
                      <a:lnTo>
                        <a:pt x="87" y="31"/>
                      </a:lnTo>
                      <a:lnTo>
                        <a:pt x="52" y="0"/>
                      </a:lnTo>
                      <a:lnTo>
                        <a:pt x="18"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8" name="Freeform 494">
                  <a:extLst>
                    <a:ext uri="{FF2B5EF4-FFF2-40B4-BE49-F238E27FC236}">
                      <a16:creationId xmlns:a16="http://schemas.microsoft.com/office/drawing/2014/main" id="{90A289DF-B366-A24A-9FC5-F2A1B52DD467}"/>
                    </a:ext>
                  </a:extLst>
                </p:cNvPr>
                <p:cNvSpPr>
                  <a:spLocks/>
                </p:cNvSpPr>
                <p:nvPr/>
              </p:nvSpPr>
              <p:spPr bwMode="gray">
                <a:xfrm>
                  <a:off x="4585" y="2204"/>
                  <a:ext cx="47" cy="70"/>
                </a:xfrm>
                <a:custGeom>
                  <a:avLst/>
                  <a:gdLst>
                    <a:gd name="T0" fmla="*/ 0 w 86"/>
                    <a:gd name="T1" fmla="*/ 32 h 128"/>
                    <a:gd name="T2" fmla="*/ 0 w 86"/>
                    <a:gd name="T3" fmla="*/ 32 h 128"/>
                    <a:gd name="T4" fmla="*/ 51 w 86"/>
                    <a:gd name="T5" fmla="*/ 0 h 128"/>
                    <a:gd name="T6" fmla="*/ 69 w 86"/>
                    <a:gd name="T7" fmla="*/ 32 h 128"/>
                    <a:gd name="T8" fmla="*/ 86 w 86"/>
                    <a:gd name="T9" fmla="*/ 80 h 128"/>
                    <a:gd name="T10" fmla="*/ 69 w 86"/>
                    <a:gd name="T11" fmla="*/ 113 h 128"/>
                    <a:gd name="T12" fmla="*/ 0 w 86"/>
                    <a:gd name="T13" fmla="*/ 128 h 128"/>
                    <a:gd name="T14" fmla="*/ 0 w 86"/>
                    <a:gd name="T15" fmla="*/ 113 h 128"/>
                    <a:gd name="T16" fmla="*/ 0 w 86"/>
                    <a:gd name="T17" fmla="*/ 96 h 128"/>
                    <a:gd name="T18" fmla="*/ 0 w 86"/>
                    <a:gd name="T19" fmla="*/ 48 h 128"/>
                    <a:gd name="T20" fmla="*/ 0 w 86"/>
                    <a:gd name="T21" fmla="*/ 32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128"/>
                    <a:gd name="T35" fmla="*/ 86 w 86"/>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128">
                      <a:moveTo>
                        <a:pt x="0" y="32"/>
                      </a:moveTo>
                      <a:lnTo>
                        <a:pt x="0" y="32"/>
                      </a:lnTo>
                      <a:lnTo>
                        <a:pt x="51" y="0"/>
                      </a:lnTo>
                      <a:lnTo>
                        <a:pt x="69" y="32"/>
                      </a:lnTo>
                      <a:lnTo>
                        <a:pt x="86" y="80"/>
                      </a:lnTo>
                      <a:lnTo>
                        <a:pt x="69" y="113"/>
                      </a:lnTo>
                      <a:lnTo>
                        <a:pt x="0" y="128"/>
                      </a:lnTo>
                      <a:lnTo>
                        <a:pt x="0" y="113"/>
                      </a:lnTo>
                      <a:lnTo>
                        <a:pt x="0" y="96"/>
                      </a:lnTo>
                      <a:lnTo>
                        <a:pt x="0" y="48"/>
                      </a:lnTo>
                      <a:lnTo>
                        <a:pt x="0" y="3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9" name="Freeform 495">
                  <a:extLst>
                    <a:ext uri="{FF2B5EF4-FFF2-40B4-BE49-F238E27FC236}">
                      <a16:creationId xmlns:a16="http://schemas.microsoft.com/office/drawing/2014/main" id="{118F4240-6BD9-8644-BCFD-820F93E68240}"/>
                    </a:ext>
                  </a:extLst>
                </p:cNvPr>
                <p:cNvSpPr>
                  <a:spLocks/>
                </p:cNvSpPr>
                <p:nvPr/>
              </p:nvSpPr>
              <p:spPr bwMode="gray">
                <a:xfrm>
                  <a:off x="4556" y="2134"/>
                  <a:ext cx="96" cy="87"/>
                </a:xfrm>
                <a:custGeom>
                  <a:avLst/>
                  <a:gdLst>
                    <a:gd name="T0" fmla="*/ 172 w 172"/>
                    <a:gd name="T1" fmla="*/ 0 h 159"/>
                    <a:gd name="T2" fmla="*/ 172 w 172"/>
                    <a:gd name="T3" fmla="*/ 0 h 159"/>
                    <a:gd name="T4" fmla="*/ 155 w 172"/>
                    <a:gd name="T5" fmla="*/ 0 h 159"/>
                    <a:gd name="T6" fmla="*/ 121 w 172"/>
                    <a:gd name="T7" fmla="*/ 16 h 159"/>
                    <a:gd name="T8" fmla="*/ 103 w 172"/>
                    <a:gd name="T9" fmla="*/ 16 h 159"/>
                    <a:gd name="T10" fmla="*/ 86 w 172"/>
                    <a:gd name="T11" fmla="*/ 31 h 159"/>
                    <a:gd name="T12" fmla="*/ 69 w 172"/>
                    <a:gd name="T13" fmla="*/ 31 h 159"/>
                    <a:gd name="T14" fmla="*/ 0 w 172"/>
                    <a:gd name="T15" fmla="*/ 79 h 159"/>
                    <a:gd name="T16" fmla="*/ 0 w 172"/>
                    <a:gd name="T17" fmla="*/ 96 h 159"/>
                    <a:gd name="T18" fmla="*/ 17 w 172"/>
                    <a:gd name="T19" fmla="*/ 96 h 159"/>
                    <a:gd name="T20" fmla="*/ 0 w 172"/>
                    <a:gd name="T21" fmla="*/ 144 h 159"/>
                    <a:gd name="T22" fmla="*/ 17 w 172"/>
                    <a:gd name="T23" fmla="*/ 159 h 159"/>
                    <a:gd name="T24" fmla="*/ 34 w 172"/>
                    <a:gd name="T25" fmla="*/ 159 h 159"/>
                    <a:gd name="T26" fmla="*/ 52 w 172"/>
                    <a:gd name="T27" fmla="*/ 159 h 159"/>
                    <a:gd name="T28" fmla="*/ 103 w 172"/>
                    <a:gd name="T29" fmla="*/ 127 h 159"/>
                    <a:gd name="T30" fmla="*/ 69 w 172"/>
                    <a:gd name="T31" fmla="*/ 112 h 159"/>
                    <a:gd name="T32" fmla="*/ 69 w 172"/>
                    <a:gd name="T33" fmla="*/ 96 h 159"/>
                    <a:gd name="T34" fmla="*/ 138 w 172"/>
                    <a:gd name="T35" fmla="*/ 64 h 159"/>
                    <a:gd name="T36" fmla="*/ 138 w 172"/>
                    <a:gd name="T37" fmla="*/ 31 h 159"/>
                    <a:gd name="T38" fmla="*/ 172 w 172"/>
                    <a:gd name="T39" fmla="*/ 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159"/>
                    <a:gd name="T62" fmla="*/ 172 w 172"/>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159">
                      <a:moveTo>
                        <a:pt x="172" y="0"/>
                      </a:moveTo>
                      <a:lnTo>
                        <a:pt x="172" y="0"/>
                      </a:lnTo>
                      <a:lnTo>
                        <a:pt x="155" y="0"/>
                      </a:lnTo>
                      <a:lnTo>
                        <a:pt x="121" y="16"/>
                      </a:lnTo>
                      <a:lnTo>
                        <a:pt x="103" y="16"/>
                      </a:lnTo>
                      <a:lnTo>
                        <a:pt x="86" y="31"/>
                      </a:lnTo>
                      <a:lnTo>
                        <a:pt x="69" y="31"/>
                      </a:lnTo>
                      <a:lnTo>
                        <a:pt x="0" y="79"/>
                      </a:lnTo>
                      <a:lnTo>
                        <a:pt x="0" y="96"/>
                      </a:lnTo>
                      <a:lnTo>
                        <a:pt x="17" y="96"/>
                      </a:lnTo>
                      <a:lnTo>
                        <a:pt x="0" y="144"/>
                      </a:lnTo>
                      <a:lnTo>
                        <a:pt x="17" y="159"/>
                      </a:lnTo>
                      <a:lnTo>
                        <a:pt x="34" y="159"/>
                      </a:lnTo>
                      <a:lnTo>
                        <a:pt x="52" y="159"/>
                      </a:lnTo>
                      <a:lnTo>
                        <a:pt x="103" y="127"/>
                      </a:lnTo>
                      <a:lnTo>
                        <a:pt x="69" y="112"/>
                      </a:lnTo>
                      <a:lnTo>
                        <a:pt x="69" y="96"/>
                      </a:lnTo>
                      <a:lnTo>
                        <a:pt x="138" y="64"/>
                      </a:lnTo>
                      <a:lnTo>
                        <a:pt x="138" y="31"/>
                      </a:lnTo>
                      <a:lnTo>
                        <a:pt x="172"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0" name="Freeform 496">
                  <a:extLst>
                    <a:ext uri="{FF2B5EF4-FFF2-40B4-BE49-F238E27FC236}">
                      <a16:creationId xmlns:a16="http://schemas.microsoft.com/office/drawing/2014/main" id="{41A1165D-5382-9641-8DC7-43F682949886}"/>
                    </a:ext>
                  </a:extLst>
                </p:cNvPr>
                <p:cNvSpPr>
                  <a:spLocks/>
                </p:cNvSpPr>
                <p:nvPr/>
              </p:nvSpPr>
              <p:spPr bwMode="gray">
                <a:xfrm>
                  <a:off x="4632" y="2282"/>
                  <a:ext cx="39" cy="53"/>
                </a:xfrm>
                <a:custGeom>
                  <a:avLst/>
                  <a:gdLst>
                    <a:gd name="T0" fmla="*/ 0 w 69"/>
                    <a:gd name="T1" fmla="*/ 17 h 96"/>
                    <a:gd name="T2" fmla="*/ 0 w 69"/>
                    <a:gd name="T3" fmla="*/ 17 h 96"/>
                    <a:gd name="T4" fmla="*/ 0 w 69"/>
                    <a:gd name="T5" fmla="*/ 32 h 96"/>
                    <a:gd name="T6" fmla="*/ 17 w 69"/>
                    <a:gd name="T7" fmla="*/ 32 h 96"/>
                    <a:gd name="T8" fmla="*/ 17 w 69"/>
                    <a:gd name="T9" fmla="*/ 80 h 96"/>
                    <a:gd name="T10" fmla="*/ 34 w 69"/>
                    <a:gd name="T11" fmla="*/ 96 h 96"/>
                    <a:gd name="T12" fmla="*/ 52 w 69"/>
                    <a:gd name="T13" fmla="*/ 80 h 96"/>
                    <a:gd name="T14" fmla="*/ 69 w 69"/>
                    <a:gd name="T15" fmla="*/ 32 h 96"/>
                    <a:gd name="T16" fmla="*/ 52 w 69"/>
                    <a:gd name="T17" fmla="*/ 17 h 96"/>
                    <a:gd name="T18" fmla="*/ 17 w 69"/>
                    <a:gd name="T19" fmla="*/ 0 h 96"/>
                    <a:gd name="T20" fmla="*/ 0 w 69"/>
                    <a:gd name="T21" fmla="*/ 17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96"/>
                    <a:gd name="T35" fmla="*/ 69 w 69"/>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96">
                      <a:moveTo>
                        <a:pt x="0" y="17"/>
                      </a:moveTo>
                      <a:lnTo>
                        <a:pt x="0" y="17"/>
                      </a:lnTo>
                      <a:lnTo>
                        <a:pt x="0" y="32"/>
                      </a:lnTo>
                      <a:lnTo>
                        <a:pt x="17" y="32"/>
                      </a:lnTo>
                      <a:lnTo>
                        <a:pt x="17" y="80"/>
                      </a:lnTo>
                      <a:lnTo>
                        <a:pt x="34" y="96"/>
                      </a:lnTo>
                      <a:lnTo>
                        <a:pt x="52" y="80"/>
                      </a:lnTo>
                      <a:lnTo>
                        <a:pt x="69" y="32"/>
                      </a:lnTo>
                      <a:lnTo>
                        <a:pt x="52" y="17"/>
                      </a:lnTo>
                      <a:lnTo>
                        <a:pt x="17"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1" name="Freeform 497">
                  <a:extLst>
                    <a:ext uri="{FF2B5EF4-FFF2-40B4-BE49-F238E27FC236}">
                      <a16:creationId xmlns:a16="http://schemas.microsoft.com/office/drawing/2014/main" id="{2938AED4-9241-0A42-BA4C-77A54266DE1E}"/>
                    </a:ext>
                  </a:extLst>
                </p:cNvPr>
                <p:cNvSpPr>
                  <a:spLocks/>
                </p:cNvSpPr>
                <p:nvPr/>
              </p:nvSpPr>
              <p:spPr bwMode="gray">
                <a:xfrm>
                  <a:off x="4671" y="2282"/>
                  <a:ext cx="39" cy="18"/>
                </a:xfrm>
                <a:custGeom>
                  <a:avLst/>
                  <a:gdLst>
                    <a:gd name="T0" fmla="*/ 0 w 71"/>
                    <a:gd name="T1" fmla="*/ 17 h 32"/>
                    <a:gd name="T2" fmla="*/ 0 w 71"/>
                    <a:gd name="T3" fmla="*/ 17 h 32"/>
                    <a:gd name="T4" fmla="*/ 0 w 71"/>
                    <a:gd name="T5" fmla="*/ 32 h 32"/>
                    <a:gd name="T6" fmla="*/ 17 w 71"/>
                    <a:gd name="T7" fmla="*/ 32 h 32"/>
                    <a:gd name="T8" fmla="*/ 35 w 71"/>
                    <a:gd name="T9" fmla="*/ 17 h 32"/>
                    <a:gd name="T10" fmla="*/ 54 w 71"/>
                    <a:gd name="T11" fmla="*/ 17 h 32"/>
                    <a:gd name="T12" fmla="*/ 71 w 71"/>
                    <a:gd name="T13" fmla="*/ 0 h 32"/>
                    <a:gd name="T14" fmla="*/ 35 w 71"/>
                    <a:gd name="T15" fmla="*/ 0 h 32"/>
                    <a:gd name="T16" fmla="*/ 0 w 71"/>
                    <a:gd name="T17" fmla="*/ 1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32"/>
                    <a:gd name="T29" fmla="*/ 71 w 71"/>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32">
                      <a:moveTo>
                        <a:pt x="0" y="17"/>
                      </a:moveTo>
                      <a:lnTo>
                        <a:pt x="0" y="17"/>
                      </a:lnTo>
                      <a:lnTo>
                        <a:pt x="0" y="32"/>
                      </a:lnTo>
                      <a:lnTo>
                        <a:pt x="17" y="32"/>
                      </a:lnTo>
                      <a:lnTo>
                        <a:pt x="35" y="17"/>
                      </a:lnTo>
                      <a:lnTo>
                        <a:pt x="54" y="17"/>
                      </a:lnTo>
                      <a:lnTo>
                        <a:pt x="71" y="0"/>
                      </a:lnTo>
                      <a:lnTo>
                        <a:pt x="35"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2" name="Freeform 498">
                  <a:extLst>
                    <a:ext uri="{FF2B5EF4-FFF2-40B4-BE49-F238E27FC236}">
                      <a16:creationId xmlns:a16="http://schemas.microsoft.com/office/drawing/2014/main" id="{224C5197-BC0D-9D49-BC2A-CB2371FF43F3}"/>
                    </a:ext>
                  </a:extLst>
                </p:cNvPr>
                <p:cNvSpPr>
                  <a:spLocks/>
                </p:cNvSpPr>
                <p:nvPr/>
              </p:nvSpPr>
              <p:spPr bwMode="gray">
                <a:xfrm>
                  <a:off x="4653" y="2150"/>
                  <a:ext cx="161" cy="143"/>
                </a:xfrm>
                <a:custGeom>
                  <a:avLst/>
                  <a:gdLst>
                    <a:gd name="T0" fmla="*/ 0 w 294"/>
                    <a:gd name="T1" fmla="*/ 224 h 257"/>
                    <a:gd name="T2" fmla="*/ 0 w 294"/>
                    <a:gd name="T3" fmla="*/ 224 h 257"/>
                    <a:gd name="T4" fmla="*/ 0 w 294"/>
                    <a:gd name="T5" fmla="*/ 240 h 257"/>
                    <a:gd name="T6" fmla="*/ 35 w 294"/>
                    <a:gd name="T7" fmla="*/ 240 h 257"/>
                    <a:gd name="T8" fmla="*/ 104 w 294"/>
                    <a:gd name="T9" fmla="*/ 209 h 257"/>
                    <a:gd name="T10" fmla="*/ 121 w 294"/>
                    <a:gd name="T11" fmla="*/ 224 h 257"/>
                    <a:gd name="T12" fmla="*/ 121 w 294"/>
                    <a:gd name="T13" fmla="*/ 240 h 257"/>
                    <a:gd name="T14" fmla="*/ 139 w 294"/>
                    <a:gd name="T15" fmla="*/ 257 h 257"/>
                    <a:gd name="T16" fmla="*/ 156 w 294"/>
                    <a:gd name="T17" fmla="*/ 224 h 257"/>
                    <a:gd name="T18" fmla="*/ 156 w 294"/>
                    <a:gd name="T19" fmla="*/ 209 h 257"/>
                    <a:gd name="T20" fmla="*/ 173 w 294"/>
                    <a:gd name="T21" fmla="*/ 224 h 257"/>
                    <a:gd name="T22" fmla="*/ 190 w 294"/>
                    <a:gd name="T23" fmla="*/ 224 h 257"/>
                    <a:gd name="T24" fmla="*/ 208 w 294"/>
                    <a:gd name="T25" fmla="*/ 209 h 257"/>
                    <a:gd name="T26" fmla="*/ 225 w 294"/>
                    <a:gd name="T27" fmla="*/ 224 h 257"/>
                    <a:gd name="T28" fmla="*/ 225 w 294"/>
                    <a:gd name="T29" fmla="*/ 209 h 257"/>
                    <a:gd name="T30" fmla="*/ 242 w 294"/>
                    <a:gd name="T31" fmla="*/ 192 h 257"/>
                    <a:gd name="T32" fmla="*/ 242 w 294"/>
                    <a:gd name="T33" fmla="*/ 209 h 257"/>
                    <a:gd name="T34" fmla="*/ 260 w 294"/>
                    <a:gd name="T35" fmla="*/ 209 h 257"/>
                    <a:gd name="T36" fmla="*/ 277 w 294"/>
                    <a:gd name="T37" fmla="*/ 192 h 257"/>
                    <a:gd name="T38" fmla="*/ 277 w 294"/>
                    <a:gd name="T39" fmla="*/ 113 h 257"/>
                    <a:gd name="T40" fmla="*/ 294 w 294"/>
                    <a:gd name="T41" fmla="*/ 113 h 257"/>
                    <a:gd name="T42" fmla="*/ 294 w 294"/>
                    <a:gd name="T43" fmla="*/ 81 h 257"/>
                    <a:gd name="T44" fmla="*/ 294 w 294"/>
                    <a:gd name="T45" fmla="*/ 17 h 257"/>
                    <a:gd name="T46" fmla="*/ 277 w 294"/>
                    <a:gd name="T47" fmla="*/ 0 h 257"/>
                    <a:gd name="T48" fmla="*/ 277 w 294"/>
                    <a:gd name="T49" fmla="*/ 17 h 257"/>
                    <a:gd name="T50" fmla="*/ 260 w 294"/>
                    <a:gd name="T51" fmla="*/ 17 h 257"/>
                    <a:gd name="T52" fmla="*/ 242 w 294"/>
                    <a:gd name="T53" fmla="*/ 81 h 257"/>
                    <a:gd name="T54" fmla="*/ 208 w 294"/>
                    <a:gd name="T55" fmla="*/ 128 h 257"/>
                    <a:gd name="T56" fmla="*/ 173 w 294"/>
                    <a:gd name="T57" fmla="*/ 161 h 257"/>
                    <a:gd name="T58" fmla="*/ 173 w 294"/>
                    <a:gd name="T59" fmla="*/ 128 h 257"/>
                    <a:gd name="T60" fmla="*/ 156 w 294"/>
                    <a:gd name="T61" fmla="*/ 144 h 257"/>
                    <a:gd name="T62" fmla="*/ 139 w 294"/>
                    <a:gd name="T63" fmla="*/ 192 h 257"/>
                    <a:gd name="T64" fmla="*/ 121 w 294"/>
                    <a:gd name="T65" fmla="*/ 192 h 257"/>
                    <a:gd name="T66" fmla="*/ 52 w 294"/>
                    <a:gd name="T67" fmla="*/ 192 h 257"/>
                    <a:gd name="T68" fmla="*/ 0 w 294"/>
                    <a:gd name="T69" fmla="*/ 224 h 2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4"/>
                    <a:gd name="T106" fmla="*/ 0 h 257"/>
                    <a:gd name="T107" fmla="*/ 294 w 294"/>
                    <a:gd name="T108" fmla="*/ 257 h 2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4" h="257">
                      <a:moveTo>
                        <a:pt x="0" y="224"/>
                      </a:moveTo>
                      <a:lnTo>
                        <a:pt x="0" y="224"/>
                      </a:lnTo>
                      <a:lnTo>
                        <a:pt x="0" y="240"/>
                      </a:lnTo>
                      <a:lnTo>
                        <a:pt x="35" y="240"/>
                      </a:lnTo>
                      <a:lnTo>
                        <a:pt x="104" y="209"/>
                      </a:lnTo>
                      <a:lnTo>
                        <a:pt x="121" y="224"/>
                      </a:lnTo>
                      <a:lnTo>
                        <a:pt x="121" y="240"/>
                      </a:lnTo>
                      <a:lnTo>
                        <a:pt x="139" y="257"/>
                      </a:lnTo>
                      <a:lnTo>
                        <a:pt x="156" y="224"/>
                      </a:lnTo>
                      <a:lnTo>
                        <a:pt x="156" y="209"/>
                      </a:lnTo>
                      <a:lnTo>
                        <a:pt x="173" y="224"/>
                      </a:lnTo>
                      <a:lnTo>
                        <a:pt x="190" y="224"/>
                      </a:lnTo>
                      <a:lnTo>
                        <a:pt x="208" y="209"/>
                      </a:lnTo>
                      <a:lnTo>
                        <a:pt x="225" y="224"/>
                      </a:lnTo>
                      <a:lnTo>
                        <a:pt x="225" y="209"/>
                      </a:lnTo>
                      <a:lnTo>
                        <a:pt x="242" y="192"/>
                      </a:lnTo>
                      <a:lnTo>
                        <a:pt x="242" y="209"/>
                      </a:lnTo>
                      <a:lnTo>
                        <a:pt x="260" y="209"/>
                      </a:lnTo>
                      <a:lnTo>
                        <a:pt x="277" y="192"/>
                      </a:lnTo>
                      <a:lnTo>
                        <a:pt x="277" y="113"/>
                      </a:lnTo>
                      <a:lnTo>
                        <a:pt x="294" y="113"/>
                      </a:lnTo>
                      <a:lnTo>
                        <a:pt x="294" y="81"/>
                      </a:lnTo>
                      <a:lnTo>
                        <a:pt x="294" y="17"/>
                      </a:lnTo>
                      <a:lnTo>
                        <a:pt x="277" y="0"/>
                      </a:lnTo>
                      <a:lnTo>
                        <a:pt x="277" y="17"/>
                      </a:lnTo>
                      <a:lnTo>
                        <a:pt x="260" y="17"/>
                      </a:lnTo>
                      <a:lnTo>
                        <a:pt x="242" y="81"/>
                      </a:lnTo>
                      <a:lnTo>
                        <a:pt x="208" y="128"/>
                      </a:lnTo>
                      <a:lnTo>
                        <a:pt x="173" y="161"/>
                      </a:lnTo>
                      <a:lnTo>
                        <a:pt x="173" y="128"/>
                      </a:lnTo>
                      <a:lnTo>
                        <a:pt x="156" y="144"/>
                      </a:lnTo>
                      <a:lnTo>
                        <a:pt x="139" y="192"/>
                      </a:lnTo>
                      <a:lnTo>
                        <a:pt x="121" y="192"/>
                      </a:lnTo>
                      <a:lnTo>
                        <a:pt x="52" y="192"/>
                      </a:lnTo>
                      <a:lnTo>
                        <a:pt x="0" y="224"/>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3" name="Freeform 499">
                  <a:extLst>
                    <a:ext uri="{FF2B5EF4-FFF2-40B4-BE49-F238E27FC236}">
                      <a16:creationId xmlns:a16="http://schemas.microsoft.com/office/drawing/2014/main" id="{3B63DD51-74F7-6C47-B065-3CECB21668B6}"/>
                    </a:ext>
                  </a:extLst>
                </p:cNvPr>
                <p:cNvSpPr>
                  <a:spLocks/>
                </p:cNvSpPr>
                <p:nvPr/>
              </p:nvSpPr>
              <p:spPr bwMode="gray">
                <a:xfrm>
                  <a:off x="4786" y="2072"/>
                  <a:ext cx="94" cy="78"/>
                </a:xfrm>
                <a:custGeom>
                  <a:avLst/>
                  <a:gdLst>
                    <a:gd name="T0" fmla="*/ 0 w 173"/>
                    <a:gd name="T1" fmla="*/ 113 h 144"/>
                    <a:gd name="T2" fmla="*/ 0 w 173"/>
                    <a:gd name="T3" fmla="*/ 113 h 144"/>
                    <a:gd name="T4" fmla="*/ 0 w 173"/>
                    <a:gd name="T5" fmla="*/ 144 h 144"/>
                    <a:gd name="T6" fmla="*/ 35 w 173"/>
                    <a:gd name="T7" fmla="*/ 129 h 144"/>
                    <a:gd name="T8" fmla="*/ 18 w 173"/>
                    <a:gd name="T9" fmla="*/ 129 h 144"/>
                    <a:gd name="T10" fmla="*/ 18 w 173"/>
                    <a:gd name="T11" fmla="*/ 113 h 144"/>
                    <a:gd name="T12" fmla="*/ 35 w 173"/>
                    <a:gd name="T13" fmla="*/ 113 h 144"/>
                    <a:gd name="T14" fmla="*/ 52 w 173"/>
                    <a:gd name="T15" fmla="*/ 113 h 144"/>
                    <a:gd name="T16" fmla="*/ 104 w 173"/>
                    <a:gd name="T17" fmla="*/ 129 h 144"/>
                    <a:gd name="T18" fmla="*/ 121 w 173"/>
                    <a:gd name="T19" fmla="*/ 96 h 144"/>
                    <a:gd name="T20" fmla="*/ 139 w 173"/>
                    <a:gd name="T21" fmla="*/ 96 h 144"/>
                    <a:gd name="T22" fmla="*/ 173 w 173"/>
                    <a:gd name="T23" fmla="*/ 81 h 144"/>
                    <a:gd name="T24" fmla="*/ 156 w 173"/>
                    <a:gd name="T25" fmla="*/ 81 h 144"/>
                    <a:gd name="T26" fmla="*/ 139 w 173"/>
                    <a:gd name="T27" fmla="*/ 65 h 144"/>
                    <a:gd name="T28" fmla="*/ 156 w 173"/>
                    <a:gd name="T29" fmla="*/ 48 h 144"/>
                    <a:gd name="T30" fmla="*/ 139 w 173"/>
                    <a:gd name="T31" fmla="*/ 65 h 144"/>
                    <a:gd name="T32" fmla="*/ 104 w 173"/>
                    <a:gd name="T33" fmla="*/ 48 h 144"/>
                    <a:gd name="T34" fmla="*/ 52 w 173"/>
                    <a:gd name="T35" fmla="*/ 0 h 144"/>
                    <a:gd name="T36" fmla="*/ 52 w 173"/>
                    <a:gd name="T37" fmla="*/ 17 h 144"/>
                    <a:gd name="T38" fmla="*/ 52 w 173"/>
                    <a:gd name="T39" fmla="*/ 33 h 144"/>
                    <a:gd name="T40" fmla="*/ 35 w 173"/>
                    <a:gd name="T41" fmla="*/ 96 h 144"/>
                    <a:gd name="T42" fmla="*/ 18 w 173"/>
                    <a:gd name="T43" fmla="*/ 81 h 144"/>
                    <a:gd name="T44" fmla="*/ 18 w 173"/>
                    <a:gd name="T45" fmla="*/ 96 h 144"/>
                    <a:gd name="T46" fmla="*/ 0 w 173"/>
                    <a:gd name="T47" fmla="*/ 113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3"/>
                    <a:gd name="T73" fmla="*/ 0 h 144"/>
                    <a:gd name="T74" fmla="*/ 173 w 173"/>
                    <a:gd name="T75" fmla="*/ 144 h 1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3" h="144">
                      <a:moveTo>
                        <a:pt x="0" y="113"/>
                      </a:moveTo>
                      <a:lnTo>
                        <a:pt x="0" y="113"/>
                      </a:lnTo>
                      <a:lnTo>
                        <a:pt x="0" y="144"/>
                      </a:lnTo>
                      <a:lnTo>
                        <a:pt x="35" y="129"/>
                      </a:lnTo>
                      <a:lnTo>
                        <a:pt x="18" y="129"/>
                      </a:lnTo>
                      <a:lnTo>
                        <a:pt x="18" y="113"/>
                      </a:lnTo>
                      <a:lnTo>
                        <a:pt x="35" y="113"/>
                      </a:lnTo>
                      <a:lnTo>
                        <a:pt x="52" y="113"/>
                      </a:lnTo>
                      <a:lnTo>
                        <a:pt x="104" y="129"/>
                      </a:lnTo>
                      <a:lnTo>
                        <a:pt x="121" y="96"/>
                      </a:lnTo>
                      <a:lnTo>
                        <a:pt x="139" y="96"/>
                      </a:lnTo>
                      <a:lnTo>
                        <a:pt x="173" y="81"/>
                      </a:lnTo>
                      <a:lnTo>
                        <a:pt x="156" y="81"/>
                      </a:lnTo>
                      <a:lnTo>
                        <a:pt x="139" y="65"/>
                      </a:lnTo>
                      <a:lnTo>
                        <a:pt x="156" y="48"/>
                      </a:lnTo>
                      <a:lnTo>
                        <a:pt x="139" y="65"/>
                      </a:lnTo>
                      <a:lnTo>
                        <a:pt x="104" y="48"/>
                      </a:lnTo>
                      <a:lnTo>
                        <a:pt x="52" y="0"/>
                      </a:lnTo>
                      <a:lnTo>
                        <a:pt x="52" y="17"/>
                      </a:lnTo>
                      <a:lnTo>
                        <a:pt x="52" y="33"/>
                      </a:lnTo>
                      <a:lnTo>
                        <a:pt x="35" y="96"/>
                      </a:lnTo>
                      <a:lnTo>
                        <a:pt x="18" y="81"/>
                      </a:lnTo>
                      <a:lnTo>
                        <a:pt x="18" y="96"/>
                      </a:lnTo>
                      <a:lnTo>
                        <a:pt x="0" y="11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4" name="Freeform 500">
                  <a:extLst>
                    <a:ext uri="{FF2B5EF4-FFF2-40B4-BE49-F238E27FC236}">
                      <a16:creationId xmlns:a16="http://schemas.microsoft.com/office/drawing/2014/main" id="{F4E37DAA-E61B-A240-BC4B-A066064AF4FF}"/>
                    </a:ext>
                  </a:extLst>
                </p:cNvPr>
                <p:cNvSpPr>
                  <a:spLocks/>
                </p:cNvSpPr>
                <p:nvPr/>
              </p:nvSpPr>
              <p:spPr bwMode="gray">
                <a:xfrm>
                  <a:off x="5013" y="1965"/>
                  <a:ext cx="19" cy="18"/>
                </a:xfrm>
                <a:custGeom>
                  <a:avLst/>
                  <a:gdLst>
                    <a:gd name="T0" fmla="*/ 0 w 35"/>
                    <a:gd name="T1" fmla="*/ 17 h 33"/>
                    <a:gd name="T2" fmla="*/ 0 w 35"/>
                    <a:gd name="T3" fmla="*/ 17 h 33"/>
                    <a:gd name="T4" fmla="*/ 0 w 35"/>
                    <a:gd name="T5" fmla="*/ 33 h 33"/>
                    <a:gd name="T6" fmla="*/ 17 w 35"/>
                    <a:gd name="T7" fmla="*/ 17 h 33"/>
                    <a:gd name="T8" fmla="*/ 35 w 35"/>
                    <a:gd name="T9" fmla="*/ 0 h 33"/>
                    <a:gd name="T10" fmla="*/ 0 w 35"/>
                    <a:gd name="T11" fmla="*/ 17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0" y="17"/>
                      </a:moveTo>
                      <a:lnTo>
                        <a:pt x="0" y="17"/>
                      </a:lnTo>
                      <a:lnTo>
                        <a:pt x="0" y="33"/>
                      </a:lnTo>
                      <a:lnTo>
                        <a:pt x="17" y="17"/>
                      </a:lnTo>
                      <a:lnTo>
                        <a:pt x="35"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 name="Freeform 501">
                  <a:extLst>
                    <a:ext uri="{FF2B5EF4-FFF2-40B4-BE49-F238E27FC236}">
                      <a16:creationId xmlns:a16="http://schemas.microsoft.com/office/drawing/2014/main" id="{27765AFA-D488-AD49-82D7-82309629555D}"/>
                    </a:ext>
                  </a:extLst>
                </p:cNvPr>
                <p:cNvSpPr>
                  <a:spLocks/>
                </p:cNvSpPr>
                <p:nvPr/>
              </p:nvSpPr>
              <p:spPr bwMode="gray">
                <a:xfrm>
                  <a:off x="4814" y="1887"/>
                  <a:ext cx="38" cy="185"/>
                </a:xfrm>
                <a:custGeom>
                  <a:avLst/>
                  <a:gdLst>
                    <a:gd name="T0" fmla="*/ 0 w 69"/>
                    <a:gd name="T1" fmla="*/ 33 h 336"/>
                    <a:gd name="T2" fmla="*/ 0 w 69"/>
                    <a:gd name="T3" fmla="*/ 33 h 336"/>
                    <a:gd name="T4" fmla="*/ 0 w 69"/>
                    <a:gd name="T5" fmla="*/ 113 h 336"/>
                    <a:gd name="T6" fmla="*/ 17 w 69"/>
                    <a:gd name="T7" fmla="*/ 129 h 336"/>
                    <a:gd name="T8" fmla="*/ 0 w 69"/>
                    <a:gd name="T9" fmla="*/ 225 h 336"/>
                    <a:gd name="T10" fmla="*/ 17 w 69"/>
                    <a:gd name="T11" fmla="*/ 257 h 336"/>
                    <a:gd name="T12" fmla="*/ 0 w 69"/>
                    <a:gd name="T13" fmla="*/ 305 h 336"/>
                    <a:gd name="T14" fmla="*/ 17 w 69"/>
                    <a:gd name="T15" fmla="*/ 336 h 336"/>
                    <a:gd name="T16" fmla="*/ 17 w 69"/>
                    <a:gd name="T17" fmla="*/ 305 h 336"/>
                    <a:gd name="T18" fmla="*/ 52 w 69"/>
                    <a:gd name="T19" fmla="*/ 321 h 336"/>
                    <a:gd name="T20" fmla="*/ 52 w 69"/>
                    <a:gd name="T21" fmla="*/ 305 h 336"/>
                    <a:gd name="T22" fmla="*/ 17 w 69"/>
                    <a:gd name="T23" fmla="*/ 257 h 336"/>
                    <a:gd name="T24" fmla="*/ 35 w 69"/>
                    <a:gd name="T25" fmla="*/ 209 h 336"/>
                    <a:gd name="T26" fmla="*/ 52 w 69"/>
                    <a:gd name="T27" fmla="*/ 209 h 336"/>
                    <a:gd name="T28" fmla="*/ 69 w 69"/>
                    <a:gd name="T29" fmla="*/ 209 h 336"/>
                    <a:gd name="T30" fmla="*/ 35 w 69"/>
                    <a:gd name="T31" fmla="*/ 96 h 336"/>
                    <a:gd name="T32" fmla="*/ 35 w 69"/>
                    <a:gd name="T33" fmla="*/ 17 h 336"/>
                    <a:gd name="T34" fmla="*/ 35 w 69"/>
                    <a:gd name="T35" fmla="*/ 0 h 336"/>
                    <a:gd name="T36" fmla="*/ 17 w 69"/>
                    <a:gd name="T37" fmla="*/ 0 h 336"/>
                    <a:gd name="T38" fmla="*/ 17 w 69"/>
                    <a:gd name="T39" fmla="*/ 17 h 336"/>
                    <a:gd name="T40" fmla="*/ 0 w 69"/>
                    <a:gd name="T41" fmla="*/ 33 h 3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36"/>
                    <a:gd name="T65" fmla="*/ 69 w 69"/>
                    <a:gd name="T66" fmla="*/ 336 h 3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36">
                      <a:moveTo>
                        <a:pt x="0" y="33"/>
                      </a:moveTo>
                      <a:lnTo>
                        <a:pt x="0" y="33"/>
                      </a:lnTo>
                      <a:lnTo>
                        <a:pt x="0" y="113"/>
                      </a:lnTo>
                      <a:lnTo>
                        <a:pt x="17" y="129"/>
                      </a:lnTo>
                      <a:lnTo>
                        <a:pt x="0" y="225"/>
                      </a:lnTo>
                      <a:lnTo>
                        <a:pt x="17" y="257"/>
                      </a:lnTo>
                      <a:lnTo>
                        <a:pt x="0" y="305"/>
                      </a:lnTo>
                      <a:lnTo>
                        <a:pt x="17" y="336"/>
                      </a:lnTo>
                      <a:lnTo>
                        <a:pt x="17" y="305"/>
                      </a:lnTo>
                      <a:lnTo>
                        <a:pt x="52" y="321"/>
                      </a:lnTo>
                      <a:lnTo>
                        <a:pt x="52" y="305"/>
                      </a:lnTo>
                      <a:lnTo>
                        <a:pt x="17" y="257"/>
                      </a:lnTo>
                      <a:lnTo>
                        <a:pt x="35" y="209"/>
                      </a:lnTo>
                      <a:lnTo>
                        <a:pt x="52" y="209"/>
                      </a:lnTo>
                      <a:lnTo>
                        <a:pt x="69" y="209"/>
                      </a:lnTo>
                      <a:lnTo>
                        <a:pt x="35" y="96"/>
                      </a:lnTo>
                      <a:lnTo>
                        <a:pt x="35" y="17"/>
                      </a:lnTo>
                      <a:lnTo>
                        <a:pt x="35" y="0"/>
                      </a:lnTo>
                      <a:lnTo>
                        <a:pt x="17" y="0"/>
                      </a:lnTo>
                      <a:lnTo>
                        <a:pt x="17" y="17"/>
                      </a:lnTo>
                      <a:lnTo>
                        <a:pt x="0"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6" name="Line 502">
                  <a:extLst>
                    <a:ext uri="{FF2B5EF4-FFF2-40B4-BE49-F238E27FC236}">
                      <a16:creationId xmlns:a16="http://schemas.microsoft.com/office/drawing/2014/main" id="{F5004476-BC6E-E946-9399-3F95073889FB}"/>
                    </a:ext>
                  </a:extLst>
                </p:cNvPr>
                <p:cNvSpPr>
                  <a:spLocks noChangeShapeType="1"/>
                </p:cNvSpPr>
                <p:nvPr/>
              </p:nvSpPr>
              <p:spPr bwMode="gray">
                <a:xfrm flipV="1">
                  <a:off x="4932" y="2067"/>
                  <a:ext cx="18" cy="26"/>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7" name="Freeform 503">
                  <a:extLst>
                    <a:ext uri="{FF2B5EF4-FFF2-40B4-BE49-F238E27FC236}">
                      <a16:creationId xmlns:a16="http://schemas.microsoft.com/office/drawing/2014/main" id="{AC5C2C6C-1568-7E4A-BEE0-6FC2B5D8BAD1}"/>
                    </a:ext>
                  </a:extLst>
                </p:cNvPr>
                <p:cNvSpPr>
                  <a:spLocks/>
                </p:cNvSpPr>
                <p:nvPr/>
              </p:nvSpPr>
              <p:spPr bwMode="gray">
                <a:xfrm>
                  <a:off x="3793" y="1905"/>
                  <a:ext cx="917" cy="589"/>
                </a:xfrm>
                <a:custGeom>
                  <a:avLst/>
                  <a:gdLst>
                    <a:gd name="T0" fmla="*/ 382 w 1664"/>
                    <a:gd name="T1" fmla="*/ 176 h 1071"/>
                    <a:gd name="T2" fmla="*/ 468 w 1664"/>
                    <a:gd name="T3" fmla="*/ 255 h 1071"/>
                    <a:gd name="T4" fmla="*/ 624 w 1664"/>
                    <a:gd name="T5" fmla="*/ 399 h 1071"/>
                    <a:gd name="T6" fmla="*/ 848 w 1664"/>
                    <a:gd name="T7" fmla="*/ 447 h 1071"/>
                    <a:gd name="T8" fmla="*/ 1040 w 1664"/>
                    <a:gd name="T9" fmla="*/ 368 h 1071"/>
                    <a:gd name="T10" fmla="*/ 1092 w 1664"/>
                    <a:gd name="T11" fmla="*/ 336 h 1071"/>
                    <a:gd name="T12" fmla="*/ 1247 w 1664"/>
                    <a:gd name="T13" fmla="*/ 272 h 1071"/>
                    <a:gd name="T14" fmla="*/ 1178 w 1664"/>
                    <a:gd name="T15" fmla="*/ 240 h 1071"/>
                    <a:gd name="T16" fmla="*/ 1161 w 1664"/>
                    <a:gd name="T17" fmla="*/ 144 h 1071"/>
                    <a:gd name="T18" fmla="*/ 1265 w 1664"/>
                    <a:gd name="T19" fmla="*/ 80 h 1071"/>
                    <a:gd name="T20" fmla="*/ 1265 w 1664"/>
                    <a:gd name="T21" fmla="*/ 48 h 1071"/>
                    <a:gd name="T22" fmla="*/ 1403 w 1664"/>
                    <a:gd name="T23" fmla="*/ 15 h 1071"/>
                    <a:gd name="T24" fmla="*/ 1507 w 1664"/>
                    <a:gd name="T25" fmla="*/ 159 h 1071"/>
                    <a:gd name="T26" fmla="*/ 1595 w 1664"/>
                    <a:gd name="T27" fmla="*/ 224 h 1071"/>
                    <a:gd name="T28" fmla="*/ 1612 w 1664"/>
                    <a:gd name="T29" fmla="*/ 336 h 1071"/>
                    <a:gd name="T30" fmla="*/ 1578 w 1664"/>
                    <a:gd name="T31" fmla="*/ 384 h 1071"/>
                    <a:gd name="T32" fmla="*/ 1507 w 1664"/>
                    <a:gd name="T33" fmla="*/ 432 h 1071"/>
                    <a:gd name="T34" fmla="*/ 1455 w 1664"/>
                    <a:gd name="T35" fmla="*/ 447 h 1071"/>
                    <a:gd name="T36" fmla="*/ 1351 w 1664"/>
                    <a:gd name="T37" fmla="*/ 512 h 1071"/>
                    <a:gd name="T38" fmla="*/ 1299 w 1664"/>
                    <a:gd name="T39" fmla="*/ 512 h 1071"/>
                    <a:gd name="T40" fmla="*/ 1247 w 1664"/>
                    <a:gd name="T41" fmla="*/ 512 h 1071"/>
                    <a:gd name="T42" fmla="*/ 1196 w 1664"/>
                    <a:gd name="T43" fmla="*/ 543 h 1071"/>
                    <a:gd name="T44" fmla="*/ 1334 w 1664"/>
                    <a:gd name="T45" fmla="*/ 591 h 1071"/>
                    <a:gd name="T46" fmla="*/ 1282 w 1664"/>
                    <a:gd name="T47" fmla="*/ 608 h 1071"/>
                    <a:gd name="T48" fmla="*/ 1282 w 1664"/>
                    <a:gd name="T49" fmla="*/ 735 h 1071"/>
                    <a:gd name="T50" fmla="*/ 1317 w 1664"/>
                    <a:gd name="T51" fmla="*/ 783 h 1071"/>
                    <a:gd name="T52" fmla="*/ 1299 w 1664"/>
                    <a:gd name="T53" fmla="*/ 863 h 1071"/>
                    <a:gd name="T54" fmla="*/ 1247 w 1664"/>
                    <a:gd name="T55" fmla="*/ 927 h 1071"/>
                    <a:gd name="T56" fmla="*/ 1213 w 1664"/>
                    <a:gd name="T57" fmla="*/ 975 h 1071"/>
                    <a:gd name="T58" fmla="*/ 1109 w 1664"/>
                    <a:gd name="T59" fmla="*/ 1023 h 1071"/>
                    <a:gd name="T60" fmla="*/ 1075 w 1664"/>
                    <a:gd name="T61" fmla="*/ 1023 h 1071"/>
                    <a:gd name="T62" fmla="*/ 988 w 1664"/>
                    <a:gd name="T63" fmla="*/ 1040 h 1071"/>
                    <a:gd name="T64" fmla="*/ 900 w 1664"/>
                    <a:gd name="T65" fmla="*/ 1040 h 1071"/>
                    <a:gd name="T66" fmla="*/ 796 w 1664"/>
                    <a:gd name="T67" fmla="*/ 1023 h 1071"/>
                    <a:gd name="T68" fmla="*/ 762 w 1664"/>
                    <a:gd name="T69" fmla="*/ 1023 h 1071"/>
                    <a:gd name="T70" fmla="*/ 745 w 1664"/>
                    <a:gd name="T71" fmla="*/ 1040 h 1071"/>
                    <a:gd name="T72" fmla="*/ 693 w 1664"/>
                    <a:gd name="T73" fmla="*/ 1007 h 1071"/>
                    <a:gd name="T74" fmla="*/ 658 w 1664"/>
                    <a:gd name="T75" fmla="*/ 975 h 1071"/>
                    <a:gd name="T76" fmla="*/ 641 w 1664"/>
                    <a:gd name="T77" fmla="*/ 863 h 1071"/>
                    <a:gd name="T78" fmla="*/ 485 w 1664"/>
                    <a:gd name="T79" fmla="*/ 863 h 1071"/>
                    <a:gd name="T80" fmla="*/ 399 w 1664"/>
                    <a:gd name="T81" fmla="*/ 863 h 1071"/>
                    <a:gd name="T82" fmla="*/ 295 w 1664"/>
                    <a:gd name="T83" fmla="*/ 848 h 1071"/>
                    <a:gd name="T84" fmla="*/ 224 w 1664"/>
                    <a:gd name="T85" fmla="*/ 800 h 1071"/>
                    <a:gd name="T86" fmla="*/ 121 w 1664"/>
                    <a:gd name="T87" fmla="*/ 735 h 1071"/>
                    <a:gd name="T88" fmla="*/ 172 w 1664"/>
                    <a:gd name="T89" fmla="*/ 671 h 1071"/>
                    <a:gd name="T90" fmla="*/ 103 w 1664"/>
                    <a:gd name="T91" fmla="*/ 639 h 1071"/>
                    <a:gd name="T92" fmla="*/ 17 w 1664"/>
                    <a:gd name="T93" fmla="*/ 591 h 1071"/>
                    <a:gd name="T94" fmla="*/ 0 w 1664"/>
                    <a:gd name="T95" fmla="*/ 543 h 1071"/>
                    <a:gd name="T96" fmla="*/ 69 w 1664"/>
                    <a:gd name="T97" fmla="*/ 480 h 1071"/>
                    <a:gd name="T98" fmla="*/ 172 w 1664"/>
                    <a:gd name="T99" fmla="*/ 432 h 1071"/>
                    <a:gd name="T100" fmla="*/ 172 w 1664"/>
                    <a:gd name="T101" fmla="*/ 320 h 1071"/>
                    <a:gd name="T102" fmla="*/ 295 w 1664"/>
                    <a:gd name="T103" fmla="*/ 255 h 1071"/>
                    <a:gd name="T104" fmla="*/ 347 w 1664"/>
                    <a:gd name="T105" fmla="*/ 192 h 10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64"/>
                    <a:gd name="T160" fmla="*/ 0 h 1071"/>
                    <a:gd name="T161" fmla="*/ 1664 w 1664"/>
                    <a:gd name="T162" fmla="*/ 1071 h 10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64" h="1071">
                      <a:moveTo>
                        <a:pt x="347" y="192"/>
                      </a:moveTo>
                      <a:lnTo>
                        <a:pt x="347" y="192"/>
                      </a:lnTo>
                      <a:lnTo>
                        <a:pt x="382" y="176"/>
                      </a:lnTo>
                      <a:lnTo>
                        <a:pt x="416" y="224"/>
                      </a:lnTo>
                      <a:lnTo>
                        <a:pt x="451" y="224"/>
                      </a:lnTo>
                      <a:lnTo>
                        <a:pt x="468" y="255"/>
                      </a:lnTo>
                      <a:lnTo>
                        <a:pt x="468" y="320"/>
                      </a:lnTo>
                      <a:lnTo>
                        <a:pt x="572" y="351"/>
                      </a:lnTo>
                      <a:lnTo>
                        <a:pt x="624" y="399"/>
                      </a:lnTo>
                      <a:lnTo>
                        <a:pt x="727" y="399"/>
                      </a:lnTo>
                      <a:lnTo>
                        <a:pt x="779" y="432"/>
                      </a:lnTo>
                      <a:lnTo>
                        <a:pt x="848" y="447"/>
                      </a:lnTo>
                      <a:lnTo>
                        <a:pt x="919" y="416"/>
                      </a:lnTo>
                      <a:lnTo>
                        <a:pt x="988" y="416"/>
                      </a:lnTo>
                      <a:lnTo>
                        <a:pt x="1040" y="368"/>
                      </a:lnTo>
                      <a:lnTo>
                        <a:pt x="1023" y="351"/>
                      </a:lnTo>
                      <a:lnTo>
                        <a:pt x="1057" y="320"/>
                      </a:lnTo>
                      <a:lnTo>
                        <a:pt x="1092" y="336"/>
                      </a:lnTo>
                      <a:lnTo>
                        <a:pt x="1144" y="303"/>
                      </a:lnTo>
                      <a:lnTo>
                        <a:pt x="1178" y="272"/>
                      </a:lnTo>
                      <a:lnTo>
                        <a:pt x="1247" y="272"/>
                      </a:lnTo>
                      <a:lnTo>
                        <a:pt x="1230" y="240"/>
                      </a:lnTo>
                      <a:lnTo>
                        <a:pt x="1213" y="224"/>
                      </a:lnTo>
                      <a:lnTo>
                        <a:pt x="1178" y="240"/>
                      </a:lnTo>
                      <a:lnTo>
                        <a:pt x="1144" y="240"/>
                      </a:lnTo>
                      <a:lnTo>
                        <a:pt x="1144" y="176"/>
                      </a:lnTo>
                      <a:lnTo>
                        <a:pt x="1161" y="144"/>
                      </a:lnTo>
                      <a:lnTo>
                        <a:pt x="1196" y="159"/>
                      </a:lnTo>
                      <a:lnTo>
                        <a:pt x="1247" y="144"/>
                      </a:lnTo>
                      <a:lnTo>
                        <a:pt x="1265" y="80"/>
                      </a:lnTo>
                      <a:lnTo>
                        <a:pt x="1282" y="63"/>
                      </a:lnTo>
                      <a:lnTo>
                        <a:pt x="1282" y="48"/>
                      </a:lnTo>
                      <a:lnTo>
                        <a:pt x="1265" y="48"/>
                      </a:lnTo>
                      <a:lnTo>
                        <a:pt x="1282" y="15"/>
                      </a:lnTo>
                      <a:lnTo>
                        <a:pt x="1351" y="0"/>
                      </a:lnTo>
                      <a:lnTo>
                        <a:pt x="1403" y="15"/>
                      </a:lnTo>
                      <a:lnTo>
                        <a:pt x="1438" y="48"/>
                      </a:lnTo>
                      <a:lnTo>
                        <a:pt x="1472" y="159"/>
                      </a:lnTo>
                      <a:lnTo>
                        <a:pt x="1507" y="159"/>
                      </a:lnTo>
                      <a:lnTo>
                        <a:pt x="1558" y="192"/>
                      </a:lnTo>
                      <a:lnTo>
                        <a:pt x="1558" y="224"/>
                      </a:lnTo>
                      <a:lnTo>
                        <a:pt x="1595" y="224"/>
                      </a:lnTo>
                      <a:lnTo>
                        <a:pt x="1664" y="207"/>
                      </a:lnTo>
                      <a:lnTo>
                        <a:pt x="1664" y="240"/>
                      </a:lnTo>
                      <a:lnTo>
                        <a:pt x="1612" y="336"/>
                      </a:lnTo>
                      <a:lnTo>
                        <a:pt x="1595" y="320"/>
                      </a:lnTo>
                      <a:lnTo>
                        <a:pt x="1558" y="336"/>
                      </a:lnTo>
                      <a:lnTo>
                        <a:pt x="1578" y="384"/>
                      </a:lnTo>
                      <a:lnTo>
                        <a:pt x="1558" y="416"/>
                      </a:lnTo>
                      <a:lnTo>
                        <a:pt x="1541" y="416"/>
                      </a:lnTo>
                      <a:lnTo>
                        <a:pt x="1507" y="432"/>
                      </a:lnTo>
                      <a:lnTo>
                        <a:pt x="1489" y="432"/>
                      </a:lnTo>
                      <a:lnTo>
                        <a:pt x="1472" y="447"/>
                      </a:lnTo>
                      <a:lnTo>
                        <a:pt x="1455" y="447"/>
                      </a:lnTo>
                      <a:lnTo>
                        <a:pt x="1386" y="495"/>
                      </a:lnTo>
                      <a:lnTo>
                        <a:pt x="1386" y="512"/>
                      </a:lnTo>
                      <a:lnTo>
                        <a:pt x="1351" y="512"/>
                      </a:lnTo>
                      <a:lnTo>
                        <a:pt x="1299" y="543"/>
                      </a:lnTo>
                      <a:lnTo>
                        <a:pt x="1299" y="528"/>
                      </a:lnTo>
                      <a:lnTo>
                        <a:pt x="1299" y="512"/>
                      </a:lnTo>
                      <a:lnTo>
                        <a:pt x="1317" y="480"/>
                      </a:lnTo>
                      <a:lnTo>
                        <a:pt x="1299" y="464"/>
                      </a:lnTo>
                      <a:lnTo>
                        <a:pt x="1247" y="512"/>
                      </a:lnTo>
                      <a:lnTo>
                        <a:pt x="1230" y="528"/>
                      </a:lnTo>
                      <a:lnTo>
                        <a:pt x="1213" y="528"/>
                      </a:lnTo>
                      <a:lnTo>
                        <a:pt x="1196" y="543"/>
                      </a:lnTo>
                      <a:lnTo>
                        <a:pt x="1247" y="591"/>
                      </a:lnTo>
                      <a:lnTo>
                        <a:pt x="1282" y="575"/>
                      </a:lnTo>
                      <a:lnTo>
                        <a:pt x="1334" y="591"/>
                      </a:lnTo>
                      <a:lnTo>
                        <a:pt x="1334" y="608"/>
                      </a:lnTo>
                      <a:lnTo>
                        <a:pt x="1317" y="591"/>
                      </a:lnTo>
                      <a:lnTo>
                        <a:pt x="1282" y="608"/>
                      </a:lnTo>
                      <a:lnTo>
                        <a:pt x="1247" y="656"/>
                      </a:lnTo>
                      <a:lnTo>
                        <a:pt x="1265" y="671"/>
                      </a:lnTo>
                      <a:lnTo>
                        <a:pt x="1282" y="735"/>
                      </a:lnTo>
                      <a:lnTo>
                        <a:pt x="1317" y="752"/>
                      </a:lnTo>
                      <a:lnTo>
                        <a:pt x="1299" y="752"/>
                      </a:lnTo>
                      <a:lnTo>
                        <a:pt x="1317" y="783"/>
                      </a:lnTo>
                      <a:lnTo>
                        <a:pt x="1265" y="800"/>
                      </a:lnTo>
                      <a:lnTo>
                        <a:pt x="1317" y="800"/>
                      </a:lnTo>
                      <a:lnTo>
                        <a:pt x="1299" y="863"/>
                      </a:lnTo>
                      <a:lnTo>
                        <a:pt x="1265" y="896"/>
                      </a:lnTo>
                      <a:lnTo>
                        <a:pt x="1247" y="896"/>
                      </a:lnTo>
                      <a:lnTo>
                        <a:pt x="1247" y="927"/>
                      </a:lnTo>
                      <a:lnTo>
                        <a:pt x="1230" y="959"/>
                      </a:lnTo>
                      <a:lnTo>
                        <a:pt x="1213" y="959"/>
                      </a:lnTo>
                      <a:lnTo>
                        <a:pt x="1213" y="975"/>
                      </a:lnTo>
                      <a:lnTo>
                        <a:pt x="1161" y="1007"/>
                      </a:lnTo>
                      <a:lnTo>
                        <a:pt x="1109" y="1007"/>
                      </a:lnTo>
                      <a:lnTo>
                        <a:pt x="1109" y="1023"/>
                      </a:lnTo>
                      <a:lnTo>
                        <a:pt x="1092" y="1007"/>
                      </a:lnTo>
                      <a:lnTo>
                        <a:pt x="1092" y="1023"/>
                      </a:lnTo>
                      <a:lnTo>
                        <a:pt x="1075" y="1023"/>
                      </a:lnTo>
                      <a:lnTo>
                        <a:pt x="1006" y="1055"/>
                      </a:lnTo>
                      <a:lnTo>
                        <a:pt x="988" y="1071"/>
                      </a:lnTo>
                      <a:lnTo>
                        <a:pt x="988" y="1040"/>
                      </a:lnTo>
                      <a:lnTo>
                        <a:pt x="954" y="1040"/>
                      </a:lnTo>
                      <a:lnTo>
                        <a:pt x="936" y="1040"/>
                      </a:lnTo>
                      <a:lnTo>
                        <a:pt x="900" y="1040"/>
                      </a:lnTo>
                      <a:lnTo>
                        <a:pt x="900" y="1007"/>
                      </a:lnTo>
                      <a:lnTo>
                        <a:pt x="865" y="1007"/>
                      </a:lnTo>
                      <a:lnTo>
                        <a:pt x="796" y="1023"/>
                      </a:lnTo>
                      <a:lnTo>
                        <a:pt x="779" y="1007"/>
                      </a:lnTo>
                      <a:lnTo>
                        <a:pt x="779" y="1023"/>
                      </a:lnTo>
                      <a:lnTo>
                        <a:pt x="762" y="1023"/>
                      </a:lnTo>
                      <a:lnTo>
                        <a:pt x="762" y="1055"/>
                      </a:lnTo>
                      <a:lnTo>
                        <a:pt x="745" y="1055"/>
                      </a:lnTo>
                      <a:lnTo>
                        <a:pt x="745" y="1040"/>
                      </a:lnTo>
                      <a:lnTo>
                        <a:pt x="727" y="1040"/>
                      </a:lnTo>
                      <a:lnTo>
                        <a:pt x="693" y="1023"/>
                      </a:lnTo>
                      <a:lnTo>
                        <a:pt x="693" y="1007"/>
                      </a:lnTo>
                      <a:lnTo>
                        <a:pt x="693" y="992"/>
                      </a:lnTo>
                      <a:lnTo>
                        <a:pt x="675" y="975"/>
                      </a:lnTo>
                      <a:lnTo>
                        <a:pt x="658" y="975"/>
                      </a:lnTo>
                      <a:lnTo>
                        <a:pt x="675" y="896"/>
                      </a:lnTo>
                      <a:lnTo>
                        <a:pt x="658" y="863"/>
                      </a:lnTo>
                      <a:lnTo>
                        <a:pt x="641" y="863"/>
                      </a:lnTo>
                      <a:lnTo>
                        <a:pt x="606" y="831"/>
                      </a:lnTo>
                      <a:lnTo>
                        <a:pt x="572" y="831"/>
                      </a:lnTo>
                      <a:lnTo>
                        <a:pt x="485" y="863"/>
                      </a:lnTo>
                      <a:lnTo>
                        <a:pt x="434" y="863"/>
                      </a:lnTo>
                      <a:lnTo>
                        <a:pt x="416" y="879"/>
                      </a:lnTo>
                      <a:lnTo>
                        <a:pt x="399" y="863"/>
                      </a:lnTo>
                      <a:lnTo>
                        <a:pt x="382" y="863"/>
                      </a:lnTo>
                      <a:lnTo>
                        <a:pt x="330" y="863"/>
                      </a:lnTo>
                      <a:lnTo>
                        <a:pt x="295" y="848"/>
                      </a:lnTo>
                      <a:lnTo>
                        <a:pt x="278" y="831"/>
                      </a:lnTo>
                      <a:lnTo>
                        <a:pt x="259" y="831"/>
                      </a:lnTo>
                      <a:lnTo>
                        <a:pt x="224" y="800"/>
                      </a:lnTo>
                      <a:lnTo>
                        <a:pt x="190" y="800"/>
                      </a:lnTo>
                      <a:lnTo>
                        <a:pt x="138" y="783"/>
                      </a:lnTo>
                      <a:lnTo>
                        <a:pt x="121" y="735"/>
                      </a:lnTo>
                      <a:lnTo>
                        <a:pt x="155" y="735"/>
                      </a:lnTo>
                      <a:lnTo>
                        <a:pt x="138" y="704"/>
                      </a:lnTo>
                      <a:lnTo>
                        <a:pt x="172" y="671"/>
                      </a:lnTo>
                      <a:lnTo>
                        <a:pt x="172" y="639"/>
                      </a:lnTo>
                      <a:lnTo>
                        <a:pt x="155" y="623"/>
                      </a:lnTo>
                      <a:lnTo>
                        <a:pt x="103" y="639"/>
                      </a:lnTo>
                      <a:lnTo>
                        <a:pt x="69" y="623"/>
                      </a:lnTo>
                      <a:lnTo>
                        <a:pt x="51" y="608"/>
                      </a:lnTo>
                      <a:lnTo>
                        <a:pt x="17" y="591"/>
                      </a:lnTo>
                      <a:lnTo>
                        <a:pt x="34" y="591"/>
                      </a:lnTo>
                      <a:lnTo>
                        <a:pt x="34" y="543"/>
                      </a:lnTo>
                      <a:lnTo>
                        <a:pt x="0" y="543"/>
                      </a:lnTo>
                      <a:lnTo>
                        <a:pt x="0" y="495"/>
                      </a:lnTo>
                      <a:lnTo>
                        <a:pt x="34" y="480"/>
                      </a:lnTo>
                      <a:lnTo>
                        <a:pt x="69" y="480"/>
                      </a:lnTo>
                      <a:lnTo>
                        <a:pt x="86" y="464"/>
                      </a:lnTo>
                      <a:lnTo>
                        <a:pt x="121" y="464"/>
                      </a:lnTo>
                      <a:lnTo>
                        <a:pt x="172" y="432"/>
                      </a:lnTo>
                      <a:lnTo>
                        <a:pt x="190" y="399"/>
                      </a:lnTo>
                      <a:lnTo>
                        <a:pt x="172" y="336"/>
                      </a:lnTo>
                      <a:lnTo>
                        <a:pt x="172" y="320"/>
                      </a:lnTo>
                      <a:lnTo>
                        <a:pt x="224" y="320"/>
                      </a:lnTo>
                      <a:lnTo>
                        <a:pt x="242" y="255"/>
                      </a:lnTo>
                      <a:lnTo>
                        <a:pt x="295" y="255"/>
                      </a:lnTo>
                      <a:lnTo>
                        <a:pt x="313" y="255"/>
                      </a:lnTo>
                      <a:lnTo>
                        <a:pt x="330" y="207"/>
                      </a:lnTo>
                      <a:lnTo>
                        <a:pt x="347" y="19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8" name="Freeform 504">
                  <a:extLst>
                    <a:ext uri="{FF2B5EF4-FFF2-40B4-BE49-F238E27FC236}">
                      <a16:creationId xmlns:a16="http://schemas.microsoft.com/office/drawing/2014/main" id="{8613ADCA-232C-E94C-BD86-BB170C10ADA2}"/>
                    </a:ext>
                  </a:extLst>
                </p:cNvPr>
                <p:cNvSpPr>
                  <a:spLocks/>
                </p:cNvSpPr>
                <p:nvPr/>
              </p:nvSpPr>
              <p:spPr bwMode="gray">
                <a:xfrm>
                  <a:off x="4891" y="2072"/>
                  <a:ext cx="28" cy="26"/>
                </a:xfrm>
                <a:custGeom>
                  <a:avLst/>
                  <a:gdLst>
                    <a:gd name="T0" fmla="*/ 0 w 52"/>
                    <a:gd name="T1" fmla="*/ 48 h 48"/>
                    <a:gd name="T2" fmla="*/ 0 w 52"/>
                    <a:gd name="T3" fmla="*/ 48 h 48"/>
                    <a:gd name="T4" fmla="*/ 52 w 52"/>
                    <a:gd name="T5" fmla="*/ 0 h 48"/>
                    <a:gd name="T6" fmla="*/ 35 w 52"/>
                    <a:gd name="T7" fmla="*/ 17 h 48"/>
                    <a:gd name="T8" fmla="*/ 0 w 52"/>
                    <a:gd name="T9" fmla="*/ 48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48"/>
                      </a:moveTo>
                      <a:lnTo>
                        <a:pt x="0" y="48"/>
                      </a:lnTo>
                      <a:lnTo>
                        <a:pt x="52" y="0"/>
                      </a:lnTo>
                      <a:lnTo>
                        <a:pt x="35" y="17"/>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9" name="Line 505">
                  <a:extLst>
                    <a:ext uri="{FF2B5EF4-FFF2-40B4-BE49-F238E27FC236}">
                      <a16:creationId xmlns:a16="http://schemas.microsoft.com/office/drawing/2014/main" id="{8CB41F86-4075-E347-B1DF-6225A4021B59}"/>
                    </a:ext>
                  </a:extLst>
                </p:cNvPr>
                <p:cNvSpPr>
                  <a:spLocks noChangeShapeType="1"/>
                </p:cNvSpPr>
                <p:nvPr/>
              </p:nvSpPr>
              <p:spPr bwMode="gray">
                <a:xfrm flipV="1">
                  <a:off x="4875" y="2104"/>
                  <a:ext cx="9" cy="26"/>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0" name="Freeform 506">
                  <a:extLst>
                    <a:ext uri="{FF2B5EF4-FFF2-40B4-BE49-F238E27FC236}">
                      <a16:creationId xmlns:a16="http://schemas.microsoft.com/office/drawing/2014/main" id="{1CABCA4A-9017-9148-AFD8-D52E488121EE}"/>
                    </a:ext>
                  </a:extLst>
                </p:cNvPr>
                <p:cNvSpPr>
                  <a:spLocks/>
                </p:cNvSpPr>
                <p:nvPr/>
              </p:nvSpPr>
              <p:spPr bwMode="gray">
                <a:xfrm>
                  <a:off x="4746" y="1870"/>
                  <a:ext cx="10" cy="8"/>
                </a:xfrm>
                <a:custGeom>
                  <a:avLst/>
                  <a:gdLst>
                    <a:gd name="T0" fmla="*/ 0 w 18"/>
                    <a:gd name="T1" fmla="*/ 0 h 15"/>
                    <a:gd name="T2" fmla="*/ 0 w 18"/>
                    <a:gd name="T3" fmla="*/ 0 h 15"/>
                    <a:gd name="T4" fmla="*/ 18 w 18"/>
                    <a:gd name="T5" fmla="*/ 15 h 15"/>
                    <a:gd name="T6" fmla="*/ 18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0"/>
                      </a:moveTo>
                      <a:lnTo>
                        <a:pt x="0" y="0"/>
                      </a:lnTo>
                      <a:lnTo>
                        <a:pt x="18" y="15"/>
                      </a:lnTo>
                      <a:lnTo>
                        <a:pt x="18"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1" name="Freeform 507">
                  <a:extLst>
                    <a:ext uri="{FF2B5EF4-FFF2-40B4-BE49-F238E27FC236}">
                      <a16:creationId xmlns:a16="http://schemas.microsoft.com/office/drawing/2014/main" id="{B73BA96C-42D2-8642-BBE7-35B781542AC8}"/>
                    </a:ext>
                  </a:extLst>
                </p:cNvPr>
                <p:cNvSpPr>
                  <a:spLocks/>
                </p:cNvSpPr>
                <p:nvPr/>
              </p:nvSpPr>
              <p:spPr bwMode="gray">
                <a:xfrm>
                  <a:off x="4003" y="1940"/>
                  <a:ext cx="477" cy="210"/>
                </a:xfrm>
                <a:custGeom>
                  <a:avLst/>
                  <a:gdLst>
                    <a:gd name="T0" fmla="*/ 572 w 867"/>
                    <a:gd name="T1" fmla="*/ 96 h 384"/>
                    <a:gd name="T2" fmla="*/ 572 w 867"/>
                    <a:gd name="T3" fmla="*/ 96 h 384"/>
                    <a:gd name="T4" fmla="*/ 468 w 867"/>
                    <a:gd name="T5" fmla="*/ 48 h 384"/>
                    <a:gd name="T6" fmla="*/ 434 w 867"/>
                    <a:gd name="T7" fmla="*/ 65 h 384"/>
                    <a:gd name="T8" fmla="*/ 416 w 867"/>
                    <a:gd name="T9" fmla="*/ 65 h 384"/>
                    <a:gd name="T10" fmla="*/ 382 w 867"/>
                    <a:gd name="T11" fmla="*/ 17 h 384"/>
                    <a:gd name="T12" fmla="*/ 313 w 867"/>
                    <a:gd name="T13" fmla="*/ 0 h 384"/>
                    <a:gd name="T14" fmla="*/ 278 w 867"/>
                    <a:gd name="T15" fmla="*/ 17 h 384"/>
                    <a:gd name="T16" fmla="*/ 278 w 867"/>
                    <a:gd name="T17" fmla="*/ 48 h 384"/>
                    <a:gd name="T18" fmla="*/ 278 w 867"/>
                    <a:gd name="T19" fmla="*/ 81 h 384"/>
                    <a:gd name="T20" fmla="*/ 207 w 867"/>
                    <a:gd name="T21" fmla="*/ 81 h 384"/>
                    <a:gd name="T22" fmla="*/ 173 w 867"/>
                    <a:gd name="T23" fmla="*/ 65 h 384"/>
                    <a:gd name="T24" fmla="*/ 103 w 867"/>
                    <a:gd name="T25" fmla="*/ 48 h 384"/>
                    <a:gd name="T26" fmla="*/ 17 w 867"/>
                    <a:gd name="T27" fmla="*/ 96 h 384"/>
                    <a:gd name="T28" fmla="*/ 0 w 867"/>
                    <a:gd name="T29" fmla="*/ 113 h 384"/>
                    <a:gd name="T30" fmla="*/ 34 w 867"/>
                    <a:gd name="T31" fmla="*/ 161 h 384"/>
                    <a:gd name="T32" fmla="*/ 69 w 867"/>
                    <a:gd name="T33" fmla="*/ 161 h 384"/>
                    <a:gd name="T34" fmla="*/ 86 w 867"/>
                    <a:gd name="T35" fmla="*/ 192 h 384"/>
                    <a:gd name="T36" fmla="*/ 86 w 867"/>
                    <a:gd name="T37" fmla="*/ 257 h 384"/>
                    <a:gd name="T38" fmla="*/ 190 w 867"/>
                    <a:gd name="T39" fmla="*/ 288 h 384"/>
                    <a:gd name="T40" fmla="*/ 244 w 867"/>
                    <a:gd name="T41" fmla="*/ 336 h 384"/>
                    <a:gd name="T42" fmla="*/ 347 w 867"/>
                    <a:gd name="T43" fmla="*/ 336 h 384"/>
                    <a:gd name="T44" fmla="*/ 399 w 867"/>
                    <a:gd name="T45" fmla="*/ 369 h 384"/>
                    <a:gd name="T46" fmla="*/ 468 w 867"/>
                    <a:gd name="T47" fmla="*/ 384 h 384"/>
                    <a:gd name="T48" fmla="*/ 537 w 867"/>
                    <a:gd name="T49" fmla="*/ 353 h 384"/>
                    <a:gd name="T50" fmla="*/ 606 w 867"/>
                    <a:gd name="T51" fmla="*/ 353 h 384"/>
                    <a:gd name="T52" fmla="*/ 660 w 867"/>
                    <a:gd name="T53" fmla="*/ 305 h 384"/>
                    <a:gd name="T54" fmla="*/ 641 w 867"/>
                    <a:gd name="T55" fmla="*/ 288 h 384"/>
                    <a:gd name="T56" fmla="*/ 677 w 867"/>
                    <a:gd name="T57" fmla="*/ 257 h 384"/>
                    <a:gd name="T58" fmla="*/ 712 w 867"/>
                    <a:gd name="T59" fmla="*/ 273 h 384"/>
                    <a:gd name="T60" fmla="*/ 764 w 867"/>
                    <a:gd name="T61" fmla="*/ 240 h 384"/>
                    <a:gd name="T62" fmla="*/ 798 w 867"/>
                    <a:gd name="T63" fmla="*/ 209 h 384"/>
                    <a:gd name="T64" fmla="*/ 867 w 867"/>
                    <a:gd name="T65" fmla="*/ 209 h 384"/>
                    <a:gd name="T66" fmla="*/ 850 w 867"/>
                    <a:gd name="T67" fmla="*/ 177 h 384"/>
                    <a:gd name="T68" fmla="*/ 833 w 867"/>
                    <a:gd name="T69" fmla="*/ 161 h 384"/>
                    <a:gd name="T70" fmla="*/ 798 w 867"/>
                    <a:gd name="T71" fmla="*/ 177 h 384"/>
                    <a:gd name="T72" fmla="*/ 764 w 867"/>
                    <a:gd name="T73" fmla="*/ 177 h 384"/>
                    <a:gd name="T74" fmla="*/ 764 w 867"/>
                    <a:gd name="T75" fmla="*/ 113 h 384"/>
                    <a:gd name="T76" fmla="*/ 781 w 867"/>
                    <a:gd name="T77" fmla="*/ 81 h 384"/>
                    <a:gd name="T78" fmla="*/ 729 w 867"/>
                    <a:gd name="T79" fmla="*/ 65 h 384"/>
                    <a:gd name="T80" fmla="*/ 695 w 867"/>
                    <a:gd name="T81" fmla="*/ 96 h 384"/>
                    <a:gd name="T82" fmla="*/ 624 w 867"/>
                    <a:gd name="T83" fmla="*/ 113 h 384"/>
                    <a:gd name="T84" fmla="*/ 572 w 867"/>
                    <a:gd name="T85" fmla="*/ 96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7"/>
                    <a:gd name="T130" fmla="*/ 0 h 384"/>
                    <a:gd name="T131" fmla="*/ 867 w 867"/>
                    <a:gd name="T132" fmla="*/ 384 h 3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7" h="384">
                      <a:moveTo>
                        <a:pt x="572" y="96"/>
                      </a:moveTo>
                      <a:lnTo>
                        <a:pt x="572" y="96"/>
                      </a:lnTo>
                      <a:lnTo>
                        <a:pt x="468" y="48"/>
                      </a:lnTo>
                      <a:lnTo>
                        <a:pt x="434" y="65"/>
                      </a:lnTo>
                      <a:lnTo>
                        <a:pt x="416" y="65"/>
                      </a:lnTo>
                      <a:lnTo>
                        <a:pt x="382" y="17"/>
                      </a:lnTo>
                      <a:lnTo>
                        <a:pt x="313" y="0"/>
                      </a:lnTo>
                      <a:lnTo>
                        <a:pt x="278" y="17"/>
                      </a:lnTo>
                      <a:lnTo>
                        <a:pt x="278" y="48"/>
                      </a:lnTo>
                      <a:lnTo>
                        <a:pt x="278" y="81"/>
                      </a:lnTo>
                      <a:lnTo>
                        <a:pt x="207" y="81"/>
                      </a:lnTo>
                      <a:lnTo>
                        <a:pt x="173" y="65"/>
                      </a:lnTo>
                      <a:lnTo>
                        <a:pt x="103" y="48"/>
                      </a:lnTo>
                      <a:lnTo>
                        <a:pt x="17" y="96"/>
                      </a:lnTo>
                      <a:lnTo>
                        <a:pt x="0" y="113"/>
                      </a:lnTo>
                      <a:lnTo>
                        <a:pt x="34" y="161"/>
                      </a:lnTo>
                      <a:lnTo>
                        <a:pt x="69" y="161"/>
                      </a:lnTo>
                      <a:lnTo>
                        <a:pt x="86" y="192"/>
                      </a:lnTo>
                      <a:lnTo>
                        <a:pt x="86" y="257"/>
                      </a:lnTo>
                      <a:lnTo>
                        <a:pt x="190" y="288"/>
                      </a:lnTo>
                      <a:lnTo>
                        <a:pt x="244" y="336"/>
                      </a:lnTo>
                      <a:lnTo>
                        <a:pt x="347" y="336"/>
                      </a:lnTo>
                      <a:lnTo>
                        <a:pt x="399" y="369"/>
                      </a:lnTo>
                      <a:lnTo>
                        <a:pt x="468" y="384"/>
                      </a:lnTo>
                      <a:lnTo>
                        <a:pt x="537" y="353"/>
                      </a:lnTo>
                      <a:lnTo>
                        <a:pt x="606" y="353"/>
                      </a:lnTo>
                      <a:lnTo>
                        <a:pt x="660" y="305"/>
                      </a:lnTo>
                      <a:lnTo>
                        <a:pt x="641" y="288"/>
                      </a:lnTo>
                      <a:lnTo>
                        <a:pt x="677" y="257"/>
                      </a:lnTo>
                      <a:lnTo>
                        <a:pt x="712" y="273"/>
                      </a:lnTo>
                      <a:lnTo>
                        <a:pt x="764" y="240"/>
                      </a:lnTo>
                      <a:lnTo>
                        <a:pt x="798" y="209"/>
                      </a:lnTo>
                      <a:lnTo>
                        <a:pt x="867" y="209"/>
                      </a:lnTo>
                      <a:lnTo>
                        <a:pt x="850" y="177"/>
                      </a:lnTo>
                      <a:lnTo>
                        <a:pt x="833" y="161"/>
                      </a:lnTo>
                      <a:lnTo>
                        <a:pt x="798" y="177"/>
                      </a:lnTo>
                      <a:lnTo>
                        <a:pt x="764" y="177"/>
                      </a:lnTo>
                      <a:lnTo>
                        <a:pt x="764" y="113"/>
                      </a:lnTo>
                      <a:lnTo>
                        <a:pt x="781" y="81"/>
                      </a:lnTo>
                      <a:lnTo>
                        <a:pt x="729" y="65"/>
                      </a:lnTo>
                      <a:lnTo>
                        <a:pt x="695" y="96"/>
                      </a:lnTo>
                      <a:lnTo>
                        <a:pt x="624" y="113"/>
                      </a:lnTo>
                      <a:lnTo>
                        <a:pt x="572" y="9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2" name="Freeform 508">
                  <a:extLst>
                    <a:ext uri="{FF2B5EF4-FFF2-40B4-BE49-F238E27FC236}">
                      <a16:creationId xmlns:a16="http://schemas.microsoft.com/office/drawing/2014/main" id="{7E408224-3843-114F-9E71-D2E327D45EAC}"/>
                    </a:ext>
                  </a:extLst>
                </p:cNvPr>
                <p:cNvSpPr>
                  <a:spLocks/>
                </p:cNvSpPr>
                <p:nvPr/>
              </p:nvSpPr>
              <p:spPr bwMode="gray">
                <a:xfrm>
                  <a:off x="4367" y="1201"/>
                  <a:ext cx="18" cy="25"/>
                </a:xfrm>
                <a:custGeom>
                  <a:avLst/>
                  <a:gdLst>
                    <a:gd name="T0" fmla="*/ 33 w 33"/>
                    <a:gd name="T1" fmla="*/ 48 h 48"/>
                    <a:gd name="T2" fmla="*/ 33 w 33"/>
                    <a:gd name="T3" fmla="*/ 48 h 48"/>
                    <a:gd name="T4" fmla="*/ 33 w 33"/>
                    <a:gd name="T5" fmla="*/ 17 h 48"/>
                    <a:gd name="T6" fmla="*/ 0 w 33"/>
                    <a:gd name="T7" fmla="*/ 0 h 48"/>
                    <a:gd name="T8" fmla="*/ 0 w 33"/>
                    <a:gd name="T9" fmla="*/ 17 h 48"/>
                    <a:gd name="T10" fmla="*/ 33 w 33"/>
                    <a:gd name="T11" fmla="*/ 48 h 48"/>
                    <a:gd name="T12" fmla="*/ 0 60000 65536"/>
                    <a:gd name="T13" fmla="*/ 0 60000 65536"/>
                    <a:gd name="T14" fmla="*/ 0 60000 65536"/>
                    <a:gd name="T15" fmla="*/ 0 60000 65536"/>
                    <a:gd name="T16" fmla="*/ 0 60000 65536"/>
                    <a:gd name="T17" fmla="*/ 0 60000 65536"/>
                    <a:gd name="T18" fmla="*/ 0 w 33"/>
                    <a:gd name="T19" fmla="*/ 0 h 48"/>
                    <a:gd name="T20" fmla="*/ 33 w 3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3" h="48">
                      <a:moveTo>
                        <a:pt x="33" y="48"/>
                      </a:moveTo>
                      <a:lnTo>
                        <a:pt x="33" y="48"/>
                      </a:lnTo>
                      <a:lnTo>
                        <a:pt x="33" y="17"/>
                      </a:lnTo>
                      <a:lnTo>
                        <a:pt x="0" y="0"/>
                      </a:lnTo>
                      <a:lnTo>
                        <a:pt x="0" y="17"/>
                      </a:lnTo>
                      <a:lnTo>
                        <a:pt x="33"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3" name="Freeform 509">
                  <a:extLst>
                    <a:ext uri="{FF2B5EF4-FFF2-40B4-BE49-F238E27FC236}">
                      <a16:creationId xmlns:a16="http://schemas.microsoft.com/office/drawing/2014/main" id="{20F423C6-53DD-4C44-A102-F491146FB994}"/>
                    </a:ext>
                  </a:extLst>
                </p:cNvPr>
                <p:cNvSpPr>
                  <a:spLocks/>
                </p:cNvSpPr>
                <p:nvPr/>
              </p:nvSpPr>
              <p:spPr bwMode="gray">
                <a:xfrm>
                  <a:off x="3088" y="1017"/>
                  <a:ext cx="2459" cy="1133"/>
                </a:xfrm>
                <a:custGeom>
                  <a:avLst/>
                  <a:gdLst>
                    <a:gd name="T0" fmla="*/ 2200 w 4469"/>
                    <a:gd name="T1" fmla="*/ 417 h 2063"/>
                    <a:gd name="T2" fmla="*/ 2200 w 4469"/>
                    <a:gd name="T3" fmla="*/ 81 h 2063"/>
                    <a:gd name="T4" fmla="*/ 1820 w 4469"/>
                    <a:gd name="T5" fmla="*/ 177 h 2063"/>
                    <a:gd name="T6" fmla="*/ 1490 w 4469"/>
                    <a:gd name="T7" fmla="*/ 593 h 2063"/>
                    <a:gd name="T8" fmla="*/ 1317 w 4469"/>
                    <a:gd name="T9" fmla="*/ 528 h 2063"/>
                    <a:gd name="T10" fmla="*/ 1317 w 4469"/>
                    <a:gd name="T11" fmla="*/ 881 h 2063"/>
                    <a:gd name="T12" fmla="*/ 1231 w 4469"/>
                    <a:gd name="T13" fmla="*/ 593 h 2063"/>
                    <a:gd name="T14" fmla="*/ 1093 w 4469"/>
                    <a:gd name="T15" fmla="*/ 737 h 2063"/>
                    <a:gd name="T16" fmla="*/ 903 w 4469"/>
                    <a:gd name="T17" fmla="*/ 800 h 2063"/>
                    <a:gd name="T18" fmla="*/ 572 w 4469"/>
                    <a:gd name="T19" fmla="*/ 912 h 2063"/>
                    <a:gd name="T20" fmla="*/ 469 w 4469"/>
                    <a:gd name="T21" fmla="*/ 912 h 2063"/>
                    <a:gd name="T22" fmla="*/ 261 w 4469"/>
                    <a:gd name="T23" fmla="*/ 1056 h 2063"/>
                    <a:gd name="T24" fmla="*/ 175 w 4469"/>
                    <a:gd name="T25" fmla="*/ 929 h 2063"/>
                    <a:gd name="T26" fmla="*/ 140 w 4469"/>
                    <a:gd name="T27" fmla="*/ 720 h 2063"/>
                    <a:gd name="T28" fmla="*/ 69 w 4469"/>
                    <a:gd name="T29" fmla="*/ 912 h 2063"/>
                    <a:gd name="T30" fmla="*/ 69 w 4469"/>
                    <a:gd name="T31" fmla="*/ 1247 h 2063"/>
                    <a:gd name="T32" fmla="*/ 18 w 4469"/>
                    <a:gd name="T33" fmla="*/ 1409 h 2063"/>
                    <a:gd name="T34" fmla="*/ 106 w 4469"/>
                    <a:gd name="T35" fmla="*/ 1553 h 2063"/>
                    <a:gd name="T36" fmla="*/ 192 w 4469"/>
                    <a:gd name="T37" fmla="*/ 1664 h 2063"/>
                    <a:gd name="T38" fmla="*/ 279 w 4469"/>
                    <a:gd name="T39" fmla="*/ 1727 h 2063"/>
                    <a:gd name="T40" fmla="*/ 348 w 4469"/>
                    <a:gd name="T41" fmla="*/ 1871 h 2063"/>
                    <a:gd name="T42" fmla="*/ 434 w 4469"/>
                    <a:gd name="T43" fmla="*/ 2000 h 2063"/>
                    <a:gd name="T44" fmla="*/ 555 w 4469"/>
                    <a:gd name="T45" fmla="*/ 2015 h 2063"/>
                    <a:gd name="T46" fmla="*/ 590 w 4469"/>
                    <a:gd name="T47" fmla="*/ 1888 h 2063"/>
                    <a:gd name="T48" fmla="*/ 607 w 4469"/>
                    <a:gd name="T49" fmla="*/ 1760 h 2063"/>
                    <a:gd name="T50" fmla="*/ 814 w 4469"/>
                    <a:gd name="T51" fmla="*/ 1712 h 2063"/>
                    <a:gd name="T52" fmla="*/ 920 w 4469"/>
                    <a:gd name="T53" fmla="*/ 1648 h 2063"/>
                    <a:gd name="T54" fmla="*/ 1196 w 4469"/>
                    <a:gd name="T55" fmla="*/ 1535 h 2063"/>
                    <a:gd name="T56" fmla="*/ 1334 w 4469"/>
                    <a:gd name="T57" fmla="*/ 1583 h 2063"/>
                    <a:gd name="T58" fmla="*/ 1596 w 4469"/>
                    <a:gd name="T59" fmla="*/ 1760 h 2063"/>
                    <a:gd name="T60" fmla="*/ 1768 w 4469"/>
                    <a:gd name="T61" fmla="*/ 1727 h 2063"/>
                    <a:gd name="T62" fmla="*/ 2045 w 4469"/>
                    <a:gd name="T63" fmla="*/ 1696 h 2063"/>
                    <a:gd name="T64" fmla="*/ 2392 w 4469"/>
                    <a:gd name="T65" fmla="*/ 1744 h 2063"/>
                    <a:gd name="T66" fmla="*/ 2548 w 4469"/>
                    <a:gd name="T67" fmla="*/ 1664 h 2063"/>
                    <a:gd name="T68" fmla="*/ 2841 w 4469"/>
                    <a:gd name="T69" fmla="*/ 1808 h 2063"/>
                    <a:gd name="T70" fmla="*/ 2841 w 4469"/>
                    <a:gd name="T71" fmla="*/ 1952 h 2063"/>
                    <a:gd name="T72" fmla="*/ 2945 w 4469"/>
                    <a:gd name="T73" fmla="*/ 2000 h 2063"/>
                    <a:gd name="T74" fmla="*/ 3049 w 4469"/>
                    <a:gd name="T75" fmla="*/ 1616 h 2063"/>
                    <a:gd name="T76" fmla="*/ 3014 w 4469"/>
                    <a:gd name="T77" fmla="*/ 1505 h 2063"/>
                    <a:gd name="T78" fmla="*/ 3396 w 4469"/>
                    <a:gd name="T79" fmla="*/ 1343 h 2063"/>
                    <a:gd name="T80" fmla="*/ 3638 w 4469"/>
                    <a:gd name="T81" fmla="*/ 1217 h 2063"/>
                    <a:gd name="T82" fmla="*/ 3725 w 4469"/>
                    <a:gd name="T83" fmla="*/ 1280 h 2063"/>
                    <a:gd name="T84" fmla="*/ 3621 w 4469"/>
                    <a:gd name="T85" fmla="*/ 1631 h 2063"/>
                    <a:gd name="T86" fmla="*/ 3725 w 4469"/>
                    <a:gd name="T87" fmla="*/ 1505 h 2063"/>
                    <a:gd name="T88" fmla="*/ 3725 w 4469"/>
                    <a:gd name="T89" fmla="*/ 1361 h 2063"/>
                    <a:gd name="T90" fmla="*/ 3917 w 4469"/>
                    <a:gd name="T91" fmla="*/ 1328 h 2063"/>
                    <a:gd name="T92" fmla="*/ 4124 w 4469"/>
                    <a:gd name="T93" fmla="*/ 1056 h 2063"/>
                    <a:gd name="T94" fmla="*/ 4262 w 4469"/>
                    <a:gd name="T95" fmla="*/ 1008 h 2063"/>
                    <a:gd name="T96" fmla="*/ 4418 w 4469"/>
                    <a:gd name="T97" fmla="*/ 929 h 2063"/>
                    <a:gd name="T98" fmla="*/ 3865 w 4469"/>
                    <a:gd name="T99" fmla="*/ 768 h 2063"/>
                    <a:gd name="T100" fmla="*/ 3655 w 4469"/>
                    <a:gd name="T101" fmla="*/ 737 h 2063"/>
                    <a:gd name="T102" fmla="*/ 3379 w 4469"/>
                    <a:gd name="T103" fmla="*/ 608 h 2063"/>
                    <a:gd name="T104" fmla="*/ 2997 w 4469"/>
                    <a:gd name="T105" fmla="*/ 593 h 2063"/>
                    <a:gd name="T106" fmla="*/ 2807 w 4469"/>
                    <a:gd name="T107" fmla="*/ 497 h 2063"/>
                    <a:gd name="T108" fmla="*/ 2513 w 4469"/>
                    <a:gd name="T109" fmla="*/ 417 h 20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69"/>
                    <a:gd name="T166" fmla="*/ 0 h 2063"/>
                    <a:gd name="T167" fmla="*/ 4469 w 4469"/>
                    <a:gd name="T168" fmla="*/ 2063 h 20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69" h="2063">
                      <a:moveTo>
                        <a:pt x="2269" y="384"/>
                      </a:moveTo>
                      <a:lnTo>
                        <a:pt x="2269" y="384"/>
                      </a:lnTo>
                      <a:lnTo>
                        <a:pt x="2252" y="401"/>
                      </a:lnTo>
                      <a:lnTo>
                        <a:pt x="2269" y="432"/>
                      </a:lnTo>
                      <a:lnTo>
                        <a:pt x="2200" y="465"/>
                      </a:lnTo>
                      <a:lnTo>
                        <a:pt x="2183" y="465"/>
                      </a:lnTo>
                      <a:lnTo>
                        <a:pt x="2200" y="417"/>
                      </a:lnTo>
                      <a:lnTo>
                        <a:pt x="2375" y="273"/>
                      </a:lnTo>
                      <a:lnTo>
                        <a:pt x="2375" y="177"/>
                      </a:lnTo>
                      <a:lnTo>
                        <a:pt x="2304" y="113"/>
                      </a:lnTo>
                      <a:lnTo>
                        <a:pt x="2218" y="113"/>
                      </a:lnTo>
                      <a:lnTo>
                        <a:pt x="2218" y="144"/>
                      </a:lnTo>
                      <a:lnTo>
                        <a:pt x="2166" y="144"/>
                      </a:lnTo>
                      <a:lnTo>
                        <a:pt x="2200" y="81"/>
                      </a:lnTo>
                      <a:lnTo>
                        <a:pt x="2114" y="65"/>
                      </a:lnTo>
                      <a:lnTo>
                        <a:pt x="2166" y="33"/>
                      </a:lnTo>
                      <a:lnTo>
                        <a:pt x="2114" y="0"/>
                      </a:lnTo>
                      <a:lnTo>
                        <a:pt x="2028" y="81"/>
                      </a:lnTo>
                      <a:lnTo>
                        <a:pt x="2028" y="144"/>
                      </a:lnTo>
                      <a:lnTo>
                        <a:pt x="1976" y="144"/>
                      </a:lnTo>
                      <a:lnTo>
                        <a:pt x="1820" y="177"/>
                      </a:lnTo>
                      <a:lnTo>
                        <a:pt x="1682" y="257"/>
                      </a:lnTo>
                      <a:lnTo>
                        <a:pt x="1630" y="321"/>
                      </a:lnTo>
                      <a:lnTo>
                        <a:pt x="1647" y="401"/>
                      </a:lnTo>
                      <a:lnTo>
                        <a:pt x="1455" y="432"/>
                      </a:lnTo>
                      <a:lnTo>
                        <a:pt x="1473" y="528"/>
                      </a:lnTo>
                      <a:lnTo>
                        <a:pt x="1525" y="576"/>
                      </a:lnTo>
                      <a:lnTo>
                        <a:pt x="1490" y="593"/>
                      </a:lnTo>
                      <a:lnTo>
                        <a:pt x="1438" y="528"/>
                      </a:lnTo>
                      <a:lnTo>
                        <a:pt x="1386" y="512"/>
                      </a:lnTo>
                      <a:lnTo>
                        <a:pt x="1369" y="528"/>
                      </a:lnTo>
                      <a:lnTo>
                        <a:pt x="1334" y="497"/>
                      </a:lnTo>
                      <a:lnTo>
                        <a:pt x="1300" y="465"/>
                      </a:lnTo>
                      <a:lnTo>
                        <a:pt x="1300" y="480"/>
                      </a:lnTo>
                      <a:lnTo>
                        <a:pt x="1317" y="528"/>
                      </a:lnTo>
                      <a:lnTo>
                        <a:pt x="1265" y="608"/>
                      </a:lnTo>
                      <a:lnTo>
                        <a:pt x="1300" y="672"/>
                      </a:lnTo>
                      <a:lnTo>
                        <a:pt x="1283" y="737"/>
                      </a:lnTo>
                      <a:lnTo>
                        <a:pt x="1283" y="785"/>
                      </a:lnTo>
                      <a:lnTo>
                        <a:pt x="1334" y="785"/>
                      </a:lnTo>
                      <a:lnTo>
                        <a:pt x="1300" y="800"/>
                      </a:lnTo>
                      <a:lnTo>
                        <a:pt x="1317" y="881"/>
                      </a:lnTo>
                      <a:lnTo>
                        <a:pt x="1214" y="960"/>
                      </a:lnTo>
                      <a:lnTo>
                        <a:pt x="1196" y="944"/>
                      </a:lnTo>
                      <a:lnTo>
                        <a:pt x="1265" y="864"/>
                      </a:lnTo>
                      <a:lnTo>
                        <a:pt x="1283" y="816"/>
                      </a:lnTo>
                      <a:lnTo>
                        <a:pt x="1248" y="785"/>
                      </a:lnTo>
                      <a:lnTo>
                        <a:pt x="1248" y="624"/>
                      </a:lnTo>
                      <a:lnTo>
                        <a:pt x="1231" y="593"/>
                      </a:lnTo>
                      <a:lnTo>
                        <a:pt x="1248" y="497"/>
                      </a:lnTo>
                      <a:lnTo>
                        <a:pt x="1214" y="480"/>
                      </a:lnTo>
                      <a:lnTo>
                        <a:pt x="1231" y="465"/>
                      </a:lnTo>
                      <a:lnTo>
                        <a:pt x="1214" y="432"/>
                      </a:lnTo>
                      <a:lnTo>
                        <a:pt x="1179" y="449"/>
                      </a:lnTo>
                      <a:lnTo>
                        <a:pt x="1093" y="656"/>
                      </a:lnTo>
                      <a:lnTo>
                        <a:pt x="1093" y="737"/>
                      </a:lnTo>
                      <a:lnTo>
                        <a:pt x="1144" y="800"/>
                      </a:lnTo>
                      <a:lnTo>
                        <a:pt x="1144" y="833"/>
                      </a:lnTo>
                      <a:lnTo>
                        <a:pt x="1093" y="800"/>
                      </a:lnTo>
                      <a:lnTo>
                        <a:pt x="885" y="672"/>
                      </a:lnTo>
                      <a:lnTo>
                        <a:pt x="868" y="704"/>
                      </a:lnTo>
                      <a:lnTo>
                        <a:pt x="937" y="785"/>
                      </a:lnTo>
                      <a:lnTo>
                        <a:pt x="903" y="800"/>
                      </a:lnTo>
                      <a:lnTo>
                        <a:pt x="885" y="785"/>
                      </a:lnTo>
                      <a:lnTo>
                        <a:pt x="780" y="816"/>
                      </a:lnTo>
                      <a:lnTo>
                        <a:pt x="762" y="848"/>
                      </a:lnTo>
                      <a:lnTo>
                        <a:pt x="745" y="816"/>
                      </a:lnTo>
                      <a:lnTo>
                        <a:pt x="745" y="785"/>
                      </a:lnTo>
                      <a:lnTo>
                        <a:pt x="572" y="881"/>
                      </a:lnTo>
                      <a:lnTo>
                        <a:pt x="572" y="912"/>
                      </a:lnTo>
                      <a:lnTo>
                        <a:pt x="538" y="929"/>
                      </a:lnTo>
                      <a:lnTo>
                        <a:pt x="486" y="896"/>
                      </a:lnTo>
                      <a:lnTo>
                        <a:pt x="538" y="864"/>
                      </a:lnTo>
                      <a:lnTo>
                        <a:pt x="521" y="816"/>
                      </a:lnTo>
                      <a:lnTo>
                        <a:pt x="451" y="800"/>
                      </a:lnTo>
                      <a:lnTo>
                        <a:pt x="469" y="833"/>
                      </a:lnTo>
                      <a:lnTo>
                        <a:pt x="469" y="912"/>
                      </a:lnTo>
                      <a:lnTo>
                        <a:pt x="486" y="944"/>
                      </a:lnTo>
                      <a:lnTo>
                        <a:pt x="469" y="977"/>
                      </a:lnTo>
                      <a:lnTo>
                        <a:pt x="417" y="960"/>
                      </a:lnTo>
                      <a:lnTo>
                        <a:pt x="348" y="1008"/>
                      </a:lnTo>
                      <a:lnTo>
                        <a:pt x="382" y="1073"/>
                      </a:lnTo>
                      <a:lnTo>
                        <a:pt x="279" y="1040"/>
                      </a:lnTo>
                      <a:lnTo>
                        <a:pt x="261" y="1056"/>
                      </a:lnTo>
                      <a:lnTo>
                        <a:pt x="296" y="1103"/>
                      </a:lnTo>
                      <a:lnTo>
                        <a:pt x="261" y="1103"/>
                      </a:lnTo>
                      <a:lnTo>
                        <a:pt x="210" y="1073"/>
                      </a:lnTo>
                      <a:lnTo>
                        <a:pt x="210" y="977"/>
                      </a:lnTo>
                      <a:lnTo>
                        <a:pt x="158" y="944"/>
                      </a:lnTo>
                      <a:lnTo>
                        <a:pt x="140" y="912"/>
                      </a:lnTo>
                      <a:lnTo>
                        <a:pt x="175" y="929"/>
                      </a:lnTo>
                      <a:lnTo>
                        <a:pt x="313" y="977"/>
                      </a:lnTo>
                      <a:lnTo>
                        <a:pt x="400" y="929"/>
                      </a:lnTo>
                      <a:lnTo>
                        <a:pt x="382" y="881"/>
                      </a:lnTo>
                      <a:lnTo>
                        <a:pt x="279" y="785"/>
                      </a:lnTo>
                      <a:lnTo>
                        <a:pt x="175" y="752"/>
                      </a:lnTo>
                      <a:lnTo>
                        <a:pt x="175" y="737"/>
                      </a:lnTo>
                      <a:lnTo>
                        <a:pt x="140" y="720"/>
                      </a:lnTo>
                      <a:lnTo>
                        <a:pt x="106" y="737"/>
                      </a:lnTo>
                      <a:lnTo>
                        <a:pt x="106" y="752"/>
                      </a:lnTo>
                      <a:lnTo>
                        <a:pt x="87" y="752"/>
                      </a:lnTo>
                      <a:lnTo>
                        <a:pt x="52" y="785"/>
                      </a:lnTo>
                      <a:lnTo>
                        <a:pt x="52" y="833"/>
                      </a:lnTo>
                      <a:lnTo>
                        <a:pt x="87" y="864"/>
                      </a:lnTo>
                      <a:lnTo>
                        <a:pt x="69" y="912"/>
                      </a:lnTo>
                      <a:lnTo>
                        <a:pt x="87" y="992"/>
                      </a:lnTo>
                      <a:lnTo>
                        <a:pt x="69" y="1040"/>
                      </a:lnTo>
                      <a:lnTo>
                        <a:pt x="106" y="1088"/>
                      </a:lnTo>
                      <a:lnTo>
                        <a:pt x="87" y="1121"/>
                      </a:lnTo>
                      <a:lnTo>
                        <a:pt x="123" y="1151"/>
                      </a:lnTo>
                      <a:lnTo>
                        <a:pt x="123" y="1169"/>
                      </a:lnTo>
                      <a:lnTo>
                        <a:pt x="69" y="1247"/>
                      </a:lnTo>
                      <a:lnTo>
                        <a:pt x="18" y="1280"/>
                      </a:lnTo>
                      <a:lnTo>
                        <a:pt x="35" y="1280"/>
                      </a:lnTo>
                      <a:lnTo>
                        <a:pt x="69" y="1313"/>
                      </a:lnTo>
                      <a:lnTo>
                        <a:pt x="35" y="1343"/>
                      </a:lnTo>
                      <a:lnTo>
                        <a:pt x="18" y="1361"/>
                      </a:lnTo>
                      <a:lnTo>
                        <a:pt x="0" y="1361"/>
                      </a:lnTo>
                      <a:lnTo>
                        <a:pt x="18" y="1409"/>
                      </a:lnTo>
                      <a:lnTo>
                        <a:pt x="18" y="1424"/>
                      </a:lnTo>
                      <a:lnTo>
                        <a:pt x="18" y="1439"/>
                      </a:lnTo>
                      <a:lnTo>
                        <a:pt x="18" y="1457"/>
                      </a:lnTo>
                      <a:lnTo>
                        <a:pt x="35" y="1487"/>
                      </a:lnTo>
                      <a:lnTo>
                        <a:pt x="87" y="1505"/>
                      </a:lnTo>
                      <a:lnTo>
                        <a:pt x="106" y="1520"/>
                      </a:lnTo>
                      <a:lnTo>
                        <a:pt x="106" y="1553"/>
                      </a:lnTo>
                      <a:lnTo>
                        <a:pt x="140" y="1600"/>
                      </a:lnTo>
                      <a:lnTo>
                        <a:pt x="158" y="1600"/>
                      </a:lnTo>
                      <a:lnTo>
                        <a:pt x="140" y="1631"/>
                      </a:lnTo>
                      <a:lnTo>
                        <a:pt x="123" y="1616"/>
                      </a:lnTo>
                      <a:lnTo>
                        <a:pt x="123" y="1631"/>
                      </a:lnTo>
                      <a:lnTo>
                        <a:pt x="140" y="1664"/>
                      </a:lnTo>
                      <a:lnTo>
                        <a:pt x="192" y="1664"/>
                      </a:lnTo>
                      <a:lnTo>
                        <a:pt x="210" y="1679"/>
                      </a:lnTo>
                      <a:lnTo>
                        <a:pt x="192" y="1679"/>
                      </a:lnTo>
                      <a:lnTo>
                        <a:pt x="210" y="1696"/>
                      </a:lnTo>
                      <a:lnTo>
                        <a:pt x="227" y="1696"/>
                      </a:lnTo>
                      <a:lnTo>
                        <a:pt x="244" y="1727"/>
                      </a:lnTo>
                      <a:lnTo>
                        <a:pt x="261" y="1744"/>
                      </a:lnTo>
                      <a:lnTo>
                        <a:pt x="279" y="1727"/>
                      </a:lnTo>
                      <a:lnTo>
                        <a:pt x="365" y="1775"/>
                      </a:lnTo>
                      <a:lnTo>
                        <a:pt x="348" y="1840"/>
                      </a:lnTo>
                      <a:lnTo>
                        <a:pt x="330" y="1823"/>
                      </a:lnTo>
                      <a:lnTo>
                        <a:pt x="313" y="1840"/>
                      </a:lnTo>
                      <a:lnTo>
                        <a:pt x="313" y="1871"/>
                      </a:lnTo>
                      <a:lnTo>
                        <a:pt x="330" y="1856"/>
                      </a:lnTo>
                      <a:lnTo>
                        <a:pt x="348" y="1871"/>
                      </a:lnTo>
                      <a:lnTo>
                        <a:pt x="296" y="1888"/>
                      </a:lnTo>
                      <a:lnTo>
                        <a:pt x="313" y="1904"/>
                      </a:lnTo>
                      <a:lnTo>
                        <a:pt x="279" y="1936"/>
                      </a:lnTo>
                      <a:lnTo>
                        <a:pt x="261" y="1936"/>
                      </a:lnTo>
                      <a:lnTo>
                        <a:pt x="279" y="1936"/>
                      </a:lnTo>
                      <a:lnTo>
                        <a:pt x="348" y="2000"/>
                      </a:lnTo>
                      <a:lnTo>
                        <a:pt x="434" y="2000"/>
                      </a:lnTo>
                      <a:lnTo>
                        <a:pt x="469" y="2015"/>
                      </a:lnTo>
                      <a:lnTo>
                        <a:pt x="503" y="2015"/>
                      </a:lnTo>
                      <a:lnTo>
                        <a:pt x="538" y="2048"/>
                      </a:lnTo>
                      <a:lnTo>
                        <a:pt x="555" y="2063"/>
                      </a:lnTo>
                      <a:lnTo>
                        <a:pt x="572" y="2063"/>
                      </a:lnTo>
                      <a:lnTo>
                        <a:pt x="590" y="2048"/>
                      </a:lnTo>
                      <a:lnTo>
                        <a:pt x="555" y="2015"/>
                      </a:lnTo>
                      <a:lnTo>
                        <a:pt x="555" y="1984"/>
                      </a:lnTo>
                      <a:lnTo>
                        <a:pt x="538" y="1952"/>
                      </a:lnTo>
                      <a:lnTo>
                        <a:pt x="572" y="1904"/>
                      </a:lnTo>
                      <a:lnTo>
                        <a:pt x="590" y="1919"/>
                      </a:lnTo>
                      <a:lnTo>
                        <a:pt x="607" y="1904"/>
                      </a:lnTo>
                      <a:lnTo>
                        <a:pt x="607" y="1888"/>
                      </a:lnTo>
                      <a:lnTo>
                        <a:pt x="590" y="1888"/>
                      </a:lnTo>
                      <a:lnTo>
                        <a:pt x="607" y="1871"/>
                      </a:lnTo>
                      <a:lnTo>
                        <a:pt x="590" y="1840"/>
                      </a:lnTo>
                      <a:lnTo>
                        <a:pt x="555" y="1840"/>
                      </a:lnTo>
                      <a:lnTo>
                        <a:pt x="538" y="1808"/>
                      </a:lnTo>
                      <a:lnTo>
                        <a:pt x="555" y="1727"/>
                      </a:lnTo>
                      <a:lnTo>
                        <a:pt x="590" y="1760"/>
                      </a:lnTo>
                      <a:lnTo>
                        <a:pt x="607" y="1760"/>
                      </a:lnTo>
                      <a:lnTo>
                        <a:pt x="590" y="1727"/>
                      </a:lnTo>
                      <a:lnTo>
                        <a:pt x="641" y="1679"/>
                      </a:lnTo>
                      <a:lnTo>
                        <a:pt x="676" y="1696"/>
                      </a:lnTo>
                      <a:lnTo>
                        <a:pt x="693" y="1679"/>
                      </a:lnTo>
                      <a:lnTo>
                        <a:pt x="728" y="1696"/>
                      </a:lnTo>
                      <a:lnTo>
                        <a:pt x="780" y="1727"/>
                      </a:lnTo>
                      <a:lnTo>
                        <a:pt x="814" y="1712"/>
                      </a:lnTo>
                      <a:lnTo>
                        <a:pt x="851" y="1712"/>
                      </a:lnTo>
                      <a:lnTo>
                        <a:pt x="868" y="1727"/>
                      </a:lnTo>
                      <a:lnTo>
                        <a:pt x="937" y="1727"/>
                      </a:lnTo>
                      <a:lnTo>
                        <a:pt x="954" y="1696"/>
                      </a:lnTo>
                      <a:lnTo>
                        <a:pt x="903" y="1679"/>
                      </a:lnTo>
                      <a:lnTo>
                        <a:pt x="937" y="1664"/>
                      </a:lnTo>
                      <a:lnTo>
                        <a:pt x="920" y="1648"/>
                      </a:lnTo>
                      <a:lnTo>
                        <a:pt x="937" y="1631"/>
                      </a:lnTo>
                      <a:lnTo>
                        <a:pt x="937" y="1583"/>
                      </a:lnTo>
                      <a:lnTo>
                        <a:pt x="972" y="1600"/>
                      </a:lnTo>
                      <a:lnTo>
                        <a:pt x="1127" y="1553"/>
                      </a:lnTo>
                      <a:lnTo>
                        <a:pt x="1127" y="1535"/>
                      </a:lnTo>
                      <a:lnTo>
                        <a:pt x="1144" y="1535"/>
                      </a:lnTo>
                      <a:lnTo>
                        <a:pt x="1196" y="1535"/>
                      </a:lnTo>
                      <a:lnTo>
                        <a:pt x="1214" y="1568"/>
                      </a:lnTo>
                      <a:lnTo>
                        <a:pt x="1214" y="1583"/>
                      </a:lnTo>
                      <a:lnTo>
                        <a:pt x="1231" y="1583"/>
                      </a:lnTo>
                      <a:lnTo>
                        <a:pt x="1265" y="1600"/>
                      </a:lnTo>
                      <a:lnTo>
                        <a:pt x="1265" y="1616"/>
                      </a:lnTo>
                      <a:lnTo>
                        <a:pt x="1300" y="1616"/>
                      </a:lnTo>
                      <a:lnTo>
                        <a:pt x="1334" y="1583"/>
                      </a:lnTo>
                      <a:lnTo>
                        <a:pt x="1369" y="1568"/>
                      </a:lnTo>
                      <a:lnTo>
                        <a:pt x="1386" y="1616"/>
                      </a:lnTo>
                      <a:lnTo>
                        <a:pt x="1455" y="1727"/>
                      </a:lnTo>
                      <a:lnTo>
                        <a:pt x="1473" y="1696"/>
                      </a:lnTo>
                      <a:lnTo>
                        <a:pt x="1490" y="1727"/>
                      </a:lnTo>
                      <a:lnTo>
                        <a:pt x="1542" y="1712"/>
                      </a:lnTo>
                      <a:lnTo>
                        <a:pt x="1596" y="1760"/>
                      </a:lnTo>
                      <a:lnTo>
                        <a:pt x="1630" y="1775"/>
                      </a:lnTo>
                      <a:lnTo>
                        <a:pt x="1630" y="1760"/>
                      </a:lnTo>
                      <a:lnTo>
                        <a:pt x="1647" y="1792"/>
                      </a:lnTo>
                      <a:lnTo>
                        <a:pt x="1630" y="1808"/>
                      </a:lnTo>
                      <a:lnTo>
                        <a:pt x="1665" y="1792"/>
                      </a:lnTo>
                      <a:lnTo>
                        <a:pt x="1682" y="1775"/>
                      </a:lnTo>
                      <a:lnTo>
                        <a:pt x="1768" y="1727"/>
                      </a:lnTo>
                      <a:lnTo>
                        <a:pt x="1837" y="1744"/>
                      </a:lnTo>
                      <a:lnTo>
                        <a:pt x="1872" y="1760"/>
                      </a:lnTo>
                      <a:lnTo>
                        <a:pt x="1941" y="1760"/>
                      </a:lnTo>
                      <a:lnTo>
                        <a:pt x="1941" y="1727"/>
                      </a:lnTo>
                      <a:lnTo>
                        <a:pt x="1941" y="1696"/>
                      </a:lnTo>
                      <a:lnTo>
                        <a:pt x="1976" y="1679"/>
                      </a:lnTo>
                      <a:lnTo>
                        <a:pt x="2045" y="1696"/>
                      </a:lnTo>
                      <a:lnTo>
                        <a:pt x="2079" y="1744"/>
                      </a:lnTo>
                      <a:lnTo>
                        <a:pt x="2097" y="1744"/>
                      </a:lnTo>
                      <a:lnTo>
                        <a:pt x="2131" y="1727"/>
                      </a:lnTo>
                      <a:lnTo>
                        <a:pt x="2235" y="1775"/>
                      </a:lnTo>
                      <a:lnTo>
                        <a:pt x="2287" y="1792"/>
                      </a:lnTo>
                      <a:lnTo>
                        <a:pt x="2358" y="1775"/>
                      </a:lnTo>
                      <a:lnTo>
                        <a:pt x="2392" y="1744"/>
                      </a:lnTo>
                      <a:lnTo>
                        <a:pt x="2444" y="1760"/>
                      </a:lnTo>
                      <a:lnTo>
                        <a:pt x="2479" y="1775"/>
                      </a:lnTo>
                      <a:lnTo>
                        <a:pt x="2530" y="1760"/>
                      </a:lnTo>
                      <a:lnTo>
                        <a:pt x="2548" y="1696"/>
                      </a:lnTo>
                      <a:lnTo>
                        <a:pt x="2565" y="1679"/>
                      </a:lnTo>
                      <a:lnTo>
                        <a:pt x="2565" y="1664"/>
                      </a:lnTo>
                      <a:lnTo>
                        <a:pt x="2548" y="1664"/>
                      </a:lnTo>
                      <a:lnTo>
                        <a:pt x="2565" y="1631"/>
                      </a:lnTo>
                      <a:lnTo>
                        <a:pt x="2634" y="1616"/>
                      </a:lnTo>
                      <a:lnTo>
                        <a:pt x="2686" y="1631"/>
                      </a:lnTo>
                      <a:lnTo>
                        <a:pt x="2721" y="1664"/>
                      </a:lnTo>
                      <a:lnTo>
                        <a:pt x="2755" y="1775"/>
                      </a:lnTo>
                      <a:lnTo>
                        <a:pt x="2790" y="1775"/>
                      </a:lnTo>
                      <a:lnTo>
                        <a:pt x="2841" y="1808"/>
                      </a:lnTo>
                      <a:lnTo>
                        <a:pt x="2841" y="1840"/>
                      </a:lnTo>
                      <a:lnTo>
                        <a:pt x="2876" y="1840"/>
                      </a:lnTo>
                      <a:lnTo>
                        <a:pt x="2945" y="1823"/>
                      </a:lnTo>
                      <a:lnTo>
                        <a:pt x="2945" y="1856"/>
                      </a:lnTo>
                      <a:lnTo>
                        <a:pt x="2893" y="1952"/>
                      </a:lnTo>
                      <a:lnTo>
                        <a:pt x="2876" y="1936"/>
                      </a:lnTo>
                      <a:lnTo>
                        <a:pt x="2841" y="1952"/>
                      </a:lnTo>
                      <a:lnTo>
                        <a:pt x="2859" y="2000"/>
                      </a:lnTo>
                      <a:lnTo>
                        <a:pt x="2841" y="2032"/>
                      </a:lnTo>
                      <a:lnTo>
                        <a:pt x="2859" y="2000"/>
                      </a:lnTo>
                      <a:lnTo>
                        <a:pt x="2876" y="2000"/>
                      </a:lnTo>
                      <a:lnTo>
                        <a:pt x="2876" y="2015"/>
                      </a:lnTo>
                      <a:lnTo>
                        <a:pt x="2893" y="2032"/>
                      </a:lnTo>
                      <a:lnTo>
                        <a:pt x="2945" y="2000"/>
                      </a:lnTo>
                      <a:lnTo>
                        <a:pt x="3103" y="1823"/>
                      </a:lnTo>
                      <a:lnTo>
                        <a:pt x="3103" y="1712"/>
                      </a:lnTo>
                      <a:lnTo>
                        <a:pt x="3120" y="1679"/>
                      </a:lnTo>
                      <a:lnTo>
                        <a:pt x="3120" y="1631"/>
                      </a:lnTo>
                      <a:lnTo>
                        <a:pt x="3085" y="1583"/>
                      </a:lnTo>
                      <a:lnTo>
                        <a:pt x="3068" y="1583"/>
                      </a:lnTo>
                      <a:lnTo>
                        <a:pt x="3049" y="1616"/>
                      </a:lnTo>
                      <a:lnTo>
                        <a:pt x="3014" y="1616"/>
                      </a:lnTo>
                      <a:lnTo>
                        <a:pt x="3032" y="1583"/>
                      </a:lnTo>
                      <a:lnTo>
                        <a:pt x="3014" y="1583"/>
                      </a:lnTo>
                      <a:lnTo>
                        <a:pt x="2997" y="1568"/>
                      </a:lnTo>
                      <a:lnTo>
                        <a:pt x="2962" y="1568"/>
                      </a:lnTo>
                      <a:lnTo>
                        <a:pt x="2962" y="1553"/>
                      </a:lnTo>
                      <a:lnTo>
                        <a:pt x="3014" y="1505"/>
                      </a:lnTo>
                      <a:lnTo>
                        <a:pt x="3172" y="1361"/>
                      </a:lnTo>
                      <a:lnTo>
                        <a:pt x="3241" y="1343"/>
                      </a:lnTo>
                      <a:lnTo>
                        <a:pt x="3258" y="1361"/>
                      </a:lnTo>
                      <a:lnTo>
                        <a:pt x="3275" y="1343"/>
                      </a:lnTo>
                      <a:lnTo>
                        <a:pt x="3327" y="1361"/>
                      </a:lnTo>
                      <a:lnTo>
                        <a:pt x="3344" y="1328"/>
                      </a:lnTo>
                      <a:lnTo>
                        <a:pt x="3396" y="1343"/>
                      </a:lnTo>
                      <a:lnTo>
                        <a:pt x="3414" y="1343"/>
                      </a:lnTo>
                      <a:lnTo>
                        <a:pt x="3396" y="1361"/>
                      </a:lnTo>
                      <a:lnTo>
                        <a:pt x="3396" y="1376"/>
                      </a:lnTo>
                      <a:lnTo>
                        <a:pt x="3500" y="1361"/>
                      </a:lnTo>
                      <a:lnTo>
                        <a:pt x="3483" y="1343"/>
                      </a:lnTo>
                      <a:lnTo>
                        <a:pt x="3552" y="1232"/>
                      </a:lnTo>
                      <a:lnTo>
                        <a:pt x="3638" y="1217"/>
                      </a:lnTo>
                      <a:lnTo>
                        <a:pt x="3638" y="1247"/>
                      </a:lnTo>
                      <a:lnTo>
                        <a:pt x="3638" y="1280"/>
                      </a:lnTo>
                      <a:lnTo>
                        <a:pt x="3725" y="1232"/>
                      </a:lnTo>
                      <a:lnTo>
                        <a:pt x="3725" y="1184"/>
                      </a:lnTo>
                      <a:lnTo>
                        <a:pt x="3759" y="1184"/>
                      </a:lnTo>
                      <a:lnTo>
                        <a:pt x="3742" y="1199"/>
                      </a:lnTo>
                      <a:lnTo>
                        <a:pt x="3725" y="1280"/>
                      </a:lnTo>
                      <a:lnTo>
                        <a:pt x="3690" y="1295"/>
                      </a:lnTo>
                      <a:lnTo>
                        <a:pt x="3586" y="1409"/>
                      </a:lnTo>
                      <a:lnTo>
                        <a:pt x="3552" y="1424"/>
                      </a:lnTo>
                      <a:lnTo>
                        <a:pt x="3517" y="1535"/>
                      </a:lnTo>
                      <a:lnTo>
                        <a:pt x="3552" y="1727"/>
                      </a:lnTo>
                      <a:lnTo>
                        <a:pt x="3586" y="1696"/>
                      </a:lnTo>
                      <a:lnTo>
                        <a:pt x="3621" y="1631"/>
                      </a:lnTo>
                      <a:lnTo>
                        <a:pt x="3638" y="1631"/>
                      </a:lnTo>
                      <a:lnTo>
                        <a:pt x="3638" y="1583"/>
                      </a:lnTo>
                      <a:lnTo>
                        <a:pt x="3655" y="1583"/>
                      </a:lnTo>
                      <a:lnTo>
                        <a:pt x="3690" y="1568"/>
                      </a:lnTo>
                      <a:lnTo>
                        <a:pt x="3673" y="1520"/>
                      </a:lnTo>
                      <a:lnTo>
                        <a:pt x="3707" y="1505"/>
                      </a:lnTo>
                      <a:lnTo>
                        <a:pt x="3725" y="1505"/>
                      </a:lnTo>
                      <a:lnTo>
                        <a:pt x="3725" y="1472"/>
                      </a:lnTo>
                      <a:lnTo>
                        <a:pt x="3707" y="1472"/>
                      </a:lnTo>
                      <a:lnTo>
                        <a:pt x="3725" y="1424"/>
                      </a:lnTo>
                      <a:lnTo>
                        <a:pt x="3707" y="1424"/>
                      </a:lnTo>
                      <a:lnTo>
                        <a:pt x="3690" y="1424"/>
                      </a:lnTo>
                      <a:lnTo>
                        <a:pt x="3690" y="1409"/>
                      </a:lnTo>
                      <a:lnTo>
                        <a:pt x="3725" y="1361"/>
                      </a:lnTo>
                      <a:lnTo>
                        <a:pt x="3725" y="1328"/>
                      </a:lnTo>
                      <a:lnTo>
                        <a:pt x="3759" y="1328"/>
                      </a:lnTo>
                      <a:lnTo>
                        <a:pt x="3813" y="1295"/>
                      </a:lnTo>
                      <a:lnTo>
                        <a:pt x="3813" y="1328"/>
                      </a:lnTo>
                      <a:lnTo>
                        <a:pt x="3830" y="1313"/>
                      </a:lnTo>
                      <a:lnTo>
                        <a:pt x="3882" y="1295"/>
                      </a:lnTo>
                      <a:lnTo>
                        <a:pt x="3917" y="1328"/>
                      </a:lnTo>
                      <a:lnTo>
                        <a:pt x="3934" y="1295"/>
                      </a:lnTo>
                      <a:lnTo>
                        <a:pt x="4107" y="1184"/>
                      </a:lnTo>
                      <a:lnTo>
                        <a:pt x="4158" y="1199"/>
                      </a:lnTo>
                      <a:lnTo>
                        <a:pt x="4176" y="1184"/>
                      </a:lnTo>
                      <a:lnTo>
                        <a:pt x="4141" y="1088"/>
                      </a:lnTo>
                      <a:lnTo>
                        <a:pt x="4124" y="1088"/>
                      </a:lnTo>
                      <a:lnTo>
                        <a:pt x="4124" y="1056"/>
                      </a:lnTo>
                      <a:lnTo>
                        <a:pt x="4141" y="1056"/>
                      </a:lnTo>
                      <a:lnTo>
                        <a:pt x="4176" y="1040"/>
                      </a:lnTo>
                      <a:lnTo>
                        <a:pt x="4210" y="1008"/>
                      </a:lnTo>
                      <a:lnTo>
                        <a:pt x="4193" y="977"/>
                      </a:lnTo>
                      <a:lnTo>
                        <a:pt x="4210" y="960"/>
                      </a:lnTo>
                      <a:lnTo>
                        <a:pt x="4228" y="1008"/>
                      </a:lnTo>
                      <a:lnTo>
                        <a:pt x="4262" y="1008"/>
                      </a:lnTo>
                      <a:lnTo>
                        <a:pt x="4297" y="1040"/>
                      </a:lnTo>
                      <a:lnTo>
                        <a:pt x="4383" y="1088"/>
                      </a:lnTo>
                      <a:lnTo>
                        <a:pt x="4400" y="1040"/>
                      </a:lnTo>
                      <a:lnTo>
                        <a:pt x="4400" y="1008"/>
                      </a:lnTo>
                      <a:lnTo>
                        <a:pt x="4435" y="1008"/>
                      </a:lnTo>
                      <a:lnTo>
                        <a:pt x="4469" y="977"/>
                      </a:lnTo>
                      <a:lnTo>
                        <a:pt x="4418" y="929"/>
                      </a:lnTo>
                      <a:lnTo>
                        <a:pt x="4331" y="912"/>
                      </a:lnTo>
                      <a:lnTo>
                        <a:pt x="4176" y="785"/>
                      </a:lnTo>
                      <a:lnTo>
                        <a:pt x="4072" y="720"/>
                      </a:lnTo>
                      <a:lnTo>
                        <a:pt x="3934" y="704"/>
                      </a:lnTo>
                      <a:lnTo>
                        <a:pt x="3934" y="785"/>
                      </a:lnTo>
                      <a:lnTo>
                        <a:pt x="3899" y="800"/>
                      </a:lnTo>
                      <a:lnTo>
                        <a:pt x="3865" y="768"/>
                      </a:lnTo>
                      <a:lnTo>
                        <a:pt x="3865" y="737"/>
                      </a:lnTo>
                      <a:lnTo>
                        <a:pt x="3882" y="737"/>
                      </a:lnTo>
                      <a:lnTo>
                        <a:pt x="3899" y="720"/>
                      </a:lnTo>
                      <a:lnTo>
                        <a:pt x="3865" y="720"/>
                      </a:lnTo>
                      <a:lnTo>
                        <a:pt x="3830" y="752"/>
                      </a:lnTo>
                      <a:lnTo>
                        <a:pt x="3742" y="737"/>
                      </a:lnTo>
                      <a:lnTo>
                        <a:pt x="3655" y="737"/>
                      </a:lnTo>
                      <a:lnTo>
                        <a:pt x="3621" y="720"/>
                      </a:lnTo>
                      <a:lnTo>
                        <a:pt x="3638" y="689"/>
                      </a:lnTo>
                      <a:lnTo>
                        <a:pt x="3604" y="641"/>
                      </a:lnTo>
                      <a:lnTo>
                        <a:pt x="3535" y="624"/>
                      </a:lnTo>
                      <a:lnTo>
                        <a:pt x="3431" y="656"/>
                      </a:lnTo>
                      <a:lnTo>
                        <a:pt x="3414" y="608"/>
                      </a:lnTo>
                      <a:lnTo>
                        <a:pt x="3379" y="608"/>
                      </a:lnTo>
                      <a:lnTo>
                        <a:pt x="3362" y="593"/>
                      </a:lnTo>
                      <a:lnTo>
                        <a:pt x="3362" y="545"/>
                      </a:lnTo>
                      <a:lnTo>
                        <a:pt x="3241" y="512"/>
                      </a:lnTo>
                      <a:lnTo>
                        <a:pt x="3103" y="480"/>
                      </a:lnTo>
                      <a:lnTo>
                        <a:pt x="3068" y="545"/>
                      </a:lnTo>
                      <a:lnTo>
                        <a:pt x="3103" y="593"/>
                      </a:lnTo>
                      <a:lnTo>
                        <a:pt x="2997" y="593"/>
                      </a:lnTo>
                      <a:lnTo>
                        <a:pt x="2980" y="593"/>
                      </a:lnTo>
                      <a:lnTo>
                        <a:pt x="2945" y="608"/>
                      </a:lnTo>
                      <a:lnTo>
                        <a:pt x="2893" y="560"/>
                      </a:lnTo>
                      <a:lnTo>
                        <a:pt x="2859" y="656"/>
                      </a:lnTo>
                      <a:lnTo>
                        <a:pt x="2824" y="641"/>
                      </a:lnTo>
                      <a:lnTo>
                        <a:pt x="2790" y="576"/>
                      </a:lnTo>
                      <a:lnTo>
                        <a:pt x="2807" y="497"/>
                      </a:lnTo>
                      <a:lnTo>
                        <a:pt x="2772" y="449"/>
                      </a:lnTo>
                      <a:lnTo>
                        <a:pt x="2669" y="417"/>
                      </a:lnTo>
                      <a:lnTo>
                        <a:pt x="2634" y="417"/>
                      </a:lnTo>
                      <a:lnTo>
                        <a:pt x="2617" y="449"/>
                      </a:lnTo>
                      <a:lnTo>
                        <a:pt x="2634" y="480"/>
                      </a:lnTo>
                      <a:lnTo>
                        <a:pt x="2496" y="465"/>
                      </a:lnTo>
                      <a:lnTo>
                        <a:pt x="2513" y="417"/>
                      </a:lnTo>
                      <a:lnTo>
                        <a:pt x="2427" y="401"/>
                      </a:lnTo>
                      <a:lnTo>
                        <a:pt x="2375" y="432"/>
                      </a:lnTo>
                      <a:lnTo>
                        <a:pt x="2269" y="38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4" name="Freeform 510">
                  <a:extLst>
                    <a:ext uri="{FF2B5EF4-FFF2-40B4-BE49-F238E27FC236}">
                      <a16:creationId xmlns:a16="http://schemas.microsoft.com/office/drawing/2014/main" id="{E28A6A42-F773-4F42-BF91-F4CC5FF1286C}"/>
                    </a:ext>
                  </a:extLst>
                </p:cNvPr>
                <p:cNvSpPr>
                  <a:spLocks/>
                </p:cNvSpPr>
                <p:nvPr/>
              </p:nvSpPr>
              <p:spPr bwMode="gray">
                <a:xfrm>
                  <a:off x="3461" y="1060"/>
                  <a:ext cx="257" cy="325"/>
                </a:xfrm>
                <a:custGeom>
                  <a:avLst/>
                  <a:gdLst>
                    <a:gd name="T0" fmla="*/ 0 w 468"/>
                    <a:gd name="T1" fmla="*/ 512 h 591"/>
                    <a:gd name="T2" fmla="*/ 0 w 468"/>
                    <a:gd name="T3" fmla="*/ 512 h 591"/>
                    <a:gd name="T4" fmla="*/ 52 w 468"/>
                    <a:gd name="T5" fmla="*/ 575 h 591"/>
                    <a:gd name="T6" fmla="*/ 140 w 468"/>
                    <a:gd name="T7" fmla="*/ 591 h 591"/>
                    <a:gd name="T8" fmla="*/ 157 w 468"/>
                    <a:gd name="T9" fmla="*/ 575 h 591"/>
                    <a:gd name="T10" fmla="*/ 123 w 468"/>
                    <a:gd name="T11" fmla="*/ 543 h 591"/>
                    <a:gd name="T12" fmla="*/ 104 w 468"/>
                    <a:gd name="T13" fmla="*/ 512 h 591"/>
                    <a:gd name="T14" fmla="*/ 104 w 468"/>
                    <a:gd name="T15" fmla="*/ 431 h 591"/>
                    <a:gd name="T16" fmla="*/ 123 w 468"/>
                    <a:gd name="T17" fmla="*/ 399 h 591"/>
                    <a:gd name="T18" fmla="*/ 244 w 468"/>
                    <a:gd name="T19" fmla="*/ 207 h 591"/>
                    <a:gd name="T20" fmla="*/ 330 w 468"/>
                    <a:gd name="T21" fmla="*/ 144 h 591"/>
                    <a:gd name="T22" fmla="*/ 468 w 468"/>
                    <a:gd name="T23" fmla="*/ 80 h 591"/>
                    <a:gd name="T24" fmla="*/ 468 w 468"/>
                    <a:gd name="T25" fmla="*/ 15 h 591"/>
                    <a:gd name="T26" fmla="*/ 434 w 468"/>
                    <a:gd name="T27" fmla="*/ 0 h 591"/>
                    <a:gd name="T28" fmla="*/ 399 w 468"/>
                    <a:gd name="T29" fmla="*/ 32 h 591"/>
                    <a:gd name="T30" fmla="*/ 365 w 468"/>
                    <a:gd name="T31" fmla="*/ 63 h 591"/>
                    <a:gd name="T32" fmla="*/ 313 w 468"/>
                    <a:gd name="T33" fmla="*/ 80 h 591"/>
                    <a:gd name="T34" fmla="*/ 261 w 468"/>
                    <a:gd name="T35" fmla="*/ 80 h 591"/>
                    <a:gd name="T36" fmla="*/ 209 w 468"/>
                    <a:gd name="T37" fmla="*/ 111 h 591"/>
                    <a:gd name="T38" fmla="*/ 157 w 468"/>
                    <a:gd name="T39" fmla="*/ 176 h 591"/>
                    <a:gd name="T40" fmla="*/ 104 w 468"/>
                    <a:gd name="T41" fmla="*/ 207 h 591"/>
                    <a:gd name="T42" fmla="*/ 104 w 468"/>
                    <a:gd name="T43" fmla="*/ 240 h 591"/>
                    <a:gd name="T44" fmla="*/ 86 w 468"/>
                    <a:gd name="T45" fmla="*/ 288 h 591"/>
                    <a:gd name="T46" fmla="*/ 52 w 468"/>
                    <a:gd name="T47" fmla="*/ 320 h 591"/>
                    <a:gd name="T48" fmla="*/ 69 w 468"/>
                    <a:gd name="T49" fmla="*/ 351 h 591"/>
                    <a:gd name="T50" fmla="*/ 52 w 468"/>
                    <a:gd name="T51" fmla="*/ 384 h 591"/>
                    <a:gd name="T52" fmla="*/ 17 w 468"/>
                    <a:gd name="T53" fmla="*/ 416 h 591"/>
                    <a:gd name="T54" fmla="*/ 35 w 468"/>
                    <a:gd name="T55" fmla="*/ 447 h 591"/>
                    <a:gd name="T56" fmla="*/ 0 w 468"/>
                    <a:gd name="T57" fmla="*/ 464 h 591"/>
                    <a:gd name="T58" fmla="*/ 0 w 468"/>
                    <a:gd name="T59" fmla="*/ 512 h 5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8"/>
                    <a:gd name="T91" fmla="*/ 0 h 591"/>
                    <a:gd name="T92" fmla="*/ 468 w 468"/>
                    <a:gd name="T93" fmla="*/ 591 h 5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8" h="591">
                      <a:moveTo>
                        <a:pt x="0" y="512"/>
                      </a:moveTo>
                      <a:lnTo>
                        <a:pt x="0" y="512"/>
                      </a:lnTo>
                      <a:lnTo>
                        <a:pt x="52" y="575"/>
                      </a:lnTo>
                      <a:lnTo>
                        <a:pt x="140" y="591"/>
                      </a:lnTo>
                      <a:lnTo>
                        <a:pt x="157" y="575"/>
                      </a:lnTo>
                      <a:lnTo>
                        <a:pt x="123" y="543"/>
                      </a:lnTo>
                      <a:lnTo>
                        <a:pt x="104" y="512"/>
                      </a:lnTo>
                      <a:lnTo>
                        <a:pt x="104" y="431"/>
                      </a:lnTo>
                      <a:lnTo>
                        <a:pt x="123" y="399"/>
                      </a:lnTo>
                      <a:lnTo>
                        <a:pt x="244" y="207"/>
                      </a:lnTo>
                      <a:lnTo>
                        <a:pt x="330" y="144"/>
                      </a:lnTo>
                      <a:lnTo>
                        <a:pt x="468" y="80"/>
                      </a:lnTo>
                      <a:lnTo>
                        <a:pt x="468" y="15"/>
                      </a:lnTo>
                      <a:lnTo>
                        <a:pt x="434" y="0"/>
                      </a:lnTo>
                      <a:lnTo>
                        <a:pt x="399" y="32"/>
                      </a:lnTo>
                      <a:lnTo>
                        <a:pt x="365" y="63"/>
                      </a:lnTo>
                      <a:lnTo>
                        <a:pt x="313" y="80"/>
                      </a:lnTo>
                      <a:lnTo>
                        <a:pt x="261" y="80"/>
                      </a:lnTo>
                      <a:lnTo>
                        <a:pt x="209" y="111"/>
                      </a:lnTo>
                      <a:lnTo>
                        <a:pt x="157" y="176"/>
                      </a:lnTo>
                      <a:lnTo>
                        <a:pt x="104" y="207"/>
                      </a:lnTo>
                      <a:lnTo>
                        <a:pt x="104" y="240"/>
                      </a:lnTo>
                      <a:lnTo>
                        <a:pt x="86" y="288"/>
                      </a:lnTo>
                      <a:lnTo>
                        <a:pt x="52" y="320"/>
                      </a:lnTo>
                      <a:lnTo>
                        <a:pt x="69" y="351"/>
                      </a:lnTo>
                      <a:lnTo>
                        <a:pt x="52" y="384"/>
                      </a:lnTo>
                      <a:lnTo>
                        <a:pt x="17" y="416"/>
                      </a:lnTo>
                      <a:lnTo>
                        <a:pt x="35" y="447"/>
                      </a:lnTo>
                      <a:lnTo>
                        <a:pt x="0" y="464"/>
                      </a:lnTo>
                      <a:lnTo>
                        <a:pt x="0" y="51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5" name="Freeform 511">
                  <a:extLst>
                    <a:ext uri="{FF2B5EF4-FFF2-40B4-BE49-F238E27FC236}">
                      <a16:creationId xmlns:a16="http://schemas.microsoft.com/office/drawing/2014/main" id="{B75E5AE6-C9A4-854A-BFA1-0567B0A675DB}"/>
                    </a:ext>
                  </a:extLst>
                </p:cNvPr>
                <p:cNvSpPr>
                  <a:spLocks/>
                </p:cNvSpPr>
                <p:nvPr/>
              </p:nvSpPr>
              <p:spPr bwMode="gray">
                <a:xfrm>
                  <a:off x="3413" y="1421"/>
                  <a:ext cx="27" cy="36"/>
                </a:xfrm>
                <a:custGeom>
                  <a:avLst/>
                  <a:gdLst>
                    <a:gd name="T0" fmla="*/ 0 w 52"/>
                    <a:gd name="T1" fmla="*/ 63 h 63"/>
                    <a:gd name="T2" fmla="*/ 0 w 52"/>
                    <a:gd name="T3" fmla="*/ 63 h 63"/>
                    <a:gd name="T4" fmla="*/ 34 w 52"/>
                    <a:gd name="T5" fmla="*/ 48 h 63"/>
                    <a:gd name="T6" fmla="*/ 52 w 52"/>
                    <a:gd name="T7" fmla="*/ 31 h 63"/>
                    <a:gd name="T8" fmla="*/ 17 w 52"/>
                    <a:gd name="T9" fmla="*/ 0 h 63"/>
                    <a:gd name="T10" fmla="*/ 0 w 52"/>
                    <a:gd name="T11" fmla="*/ 31 h 63"/>
                    <a:gd name="T12" fmla="*/ 0 w 52"/>
                    <a:gd name="T13" fmla="*/ 63 h 63"/>
                    <a:gd name="T14" fmla="*/ 0 60000 65536"/>
                    <a:gd name="T15" fmla="*/ 0 60000 65536"/>
                    <a:gd name="T16" fmla="*/ 0 60000 65536"/>
                    <a:gd name="T17" fmla="*/ 0 60000 65536"/>
                    <a:gd name="T18" fmla="*/ 0 60000 65536"/>
                    <a:gd name="T19" fmla="*/ 0 60000 65536"/>
                    <a:gd name="T20" fmla="*/ 0 60000 65536"/>
                    <a:gd name="T21" fmla="*/ 0 w 52"/>
                    <a:gd name="T22" fmla="*/ 0 h 63"/>
                    <a:gd name="T23" fmla="*/ 52 w 52"/>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63">
                      <a:moveTo>
                        <a:pt x="0" y="63"/>
                      </a:moveTo>
                      <a:lnTo>
                        <a:pt x="0" y="63"/>
                      </a:lnTo>
                      <a:lnTo>
                        <a:pt x="34" y="48"/>
                      </a:lnTo>
                      <a:lnTo>
                        <a:pt x="52" y="31"/>
                      </a:lnTo>
                      <a:lnTo>
                        <a:pt x="17" y="0"/>
                      </a:lnTo>
                      <a:lnTo>
                        <a:pt x="0" y="31"/>
                      </a:lnTo>
                      <a:lnTo>
                        <a:pt x="0" y="6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6" name="Freeform 512">
                  <a:extLst>
                    <a:ext uri="{FF2B5EF4-FFF2-40B4-BE49-F238E27FC236}">
                      <a16:creationId xmlns:a16="http://schemas.microsoft.com/office/drawing/2014/main" id="{0520D2A8-49FD-8A4C-8D25-2E963629D769}"/>
                    </a:ext>
                  </a:extLst>
                </p:cNvPr>
                <p:cNvSpPr>
                  <a:spLocks/>
                </p:cNvSpPr>
                <p:nvPr/>
              </p:nvSpPr>
              <p:spPr bwMode="gray">
                <a:xfrm>
                  <a:off x="3331" y="1054"/>
                  <a:ext cx="107" cy="31"/>
                </a:xfrm>
                <a:custGeom>
                  <a:avLst/>
                  <a:gdLst>
                    <a:gd name="T0" fmla="*/ 161 w 196"/>
                    <a:gd name="T1" fmla="*/ 17 h 56"/>
                    <a:gd name="T2" fmla="*/ 144 w 196"/>
                    <a:gd name="T3" fmla="*/ 17 h 56"/>
                    <a:gd name="T4" fmla="*/ 125 w 196"/>
                    <a:gd name="T5" fmla="*/ 17 h 56"/>
                    <a:gd name="T6" fmla="*/ 125 w 196"/>
                    <a:gd name="T7" fmla="*/ 37 h 56"/>
                    <a:gd name="T8" fmla="*/ 107 w 196"/>
                    <a:gd name="T9" fmla="*/ 56 h 56"/>
                    <a:gd name="T10" fmla="*/ 107 w 196"/>
                    <a:gd name="T11" fmla="*/ 37 h 56"/>
                    <a:gd name="T12" fmla="*/ 90 w 196"/>
                    <a:gd name="T13" fmla="*/ 37 h 56"/>
                    <a:gd name="T14" fmla="*/ 73 w 196"/>
                    <a:gd name="T15" fmla="*/ 17 h 56"/>
                    <a:gd name="T16" fmla="*/ 90 w 196"/>
                    <a:gd name="T17" fmla="*/ 17 h 56"/>
                    <a:gd name="T18" fmla="*/ 107 w 196"/>
                    <a:gd name="T19" fmla="*/ 17 h 56"/>
                    <a:gd name="T20" fmla="*/ 90 w 196"/>
                    <a:gd name="T21" fmla="*/ 17 h 56"/>
                    <a:gd name="T22" fmla="*/ 73 w 196"/>
                    <a:gd name="T23" fmla="*/ 17 h 56"/>
                    <a:gd name="T24" fmla="*/ 90 w 196"/>
                    <a:gd name="T25" fmla="*/ 17 h 56"/>
                    <a:gd name="T26" fmla="*/ 73 w 196"/>
                    <a:gd name="T27" fmla="*/ 0 h 56"/>
                    <a:gd name="T28" fmla="*/ 54 w 196"/>
                    <a:gd name="T29" fmla="*/ 17 h 56"/>
                    <a:gd name="T30" fmla="*/ 36 w 196"/>
                    <a:gd name="T31" fmla="*/ 17 h 56"/>
                    <a:gd name="T32" fmla="*/ 19 w 196"/>
                    <a:gd name="T33" fmla="*/ 17 h 56"/>
                    <a:gd name="T34" fmla="*/ 0 w 196"/>
                    <a:gd name="T35" fmla="*/ 17 h 56"/>
                    <a:gd name="T36" fmla="*/ 19 w 196"/>
                    <a:gd name="T37" fmla="*/ 0 h 56"/>
                    <a:gd name="T38" fmla="*/ 54 w 196"/>
                    <a:gd name="T39" fmla="*/ 0 h 56"/>
                    <a:gd name="T40" fmla="*/ 90 w 196"/>
                    <a:gd name="T41" fmla="*/ 0 h 56"/>
                    <a:gd name="T42" fmla="*/ 107 w 196"/>
                    <a:gd name="T43" fmla="*/ 0 h 56"/>
                    <a:gd name="T44" fmla="*/ 144 w 196"/>
                    <a:gd name="T45" fmla="*/ 0 h 56"/>
                    <a:gd name="T46" fmla="*/ 161 w 196"/>
                    <a:gd name="T47" fmla="*/ 0 h 56"/>
                    <a:gd name="T48" fmla="*/ 178 w 196"/>
                    <a:gd name="T49" fmla="*/ 0 h 56"/>
                    <a:gd name="T50" fmla="*/ 196 w 196"/>
                    <a:gd name="T51" fmla="*/ 0 h 56"/>
                    <a:gd name="T52" fmla="*/ 196 w 196"/>
                    <a:gd name="T53" fmla="*/ 17 h 56"/>
                    <a:gd name="T54" fmla="*/ 178 w 196"/>
                    <a:gd name="T55" fmla="*/ 17 h 56"/>
                    <a:gd name="T56" fmla="*/ 161 w 196"/>
                    <a:gd name="T57" fmla="*/ 17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56"/>
                    <a:gd name="T89" fmla="*/ 196 w 196"/>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56">
                      <a:moveTo>
                        <a:pt x="161" y="17"/>
                      </a:moveTo>
                      <a:lnTo>
                        <a:pt x="144" y="17"/>
                      </a:lnTo>
                      <a:lnTo>
                        <a:pt x="125" y="17"/>
                      </a:lnTo>
                      <a:lnTo>
                        <a:pt x="125" y="37"/>
                      </a:lnTo>
                      <a:lnTo>
                        <a:pt x="107" y="56"/>
                      </a:lnTo>
                      <a:lnTo>
                        <a:pt x="107" y="37"/>
                      </a:lnTo>
                      <a:lnTo>
                        <a:pt x="90" y="37"/>
                      </a:lnTo>
                      <a:lnTo>
                        <a:pt x="73" y="17"/>
                      </a:lnTo>
                      <a:lnTo>
                        <a:pt x="90" y="17"/>
                      </a:lnTo>
                      <a:lnTo>
                        <a:pt x="107" y="17"/>
                      </a:lnTo>
                      <a:lnTo>
                        <a:pt x="90" y="17"/>
                      </a:lnTo>
                      <a:lnTo>
                        <a:pt x="73" y="17"/>
                      </a:lnTo>
                      <a:lnTo>
                        <a:pt x="90" y="17"/>
                      </a:lnTo>
                      <a:lnTo>
                        <a:pt x="73" y="0"/>
                      </a:lnTo>
                      <a:lnTo>
                        <a:pt x="54" y="17"/>
                      </a:lnTo>
                      <a:lnTo>
                        <a:pt x="36" y="17"/>
                      </a:lnTo>
                      <a:lnTo>
                        <a:pt x="19" y="17"/>
                      </a:lnTo>
                      <a:lnTo>
                        <a:pt x="0" y="17"/>
                      </a:lnTo>
                      <a:lnTo>
                        <a:pt x="19" y="0"/>
                      </a:lnTo>
                      <a:lnTo>
                        <a:pt x="54" y="0"/>
                      </a:lnTo>
                      <a:lnTo>
                        <a:pt x="90" y="0"/>
                      </a:lnTo>
                      <a:lnTo>
                        <a:pt x="107" y="0"/>
                      </a:lnTo>
                      <a:lnTo>
                        <a:pt x="144" y="0"/>
                      </a:lnTo>
                      <a:lnTo>
                        <a:pt x="161" y="0"/>
                      </a:lnTo>
                      <a:lnTo>
                        <a:pt x="178" y="0"/>
                      </a:lnTo>
                      <a:lnTo>
                        <a:pt x="196" y="0"/>
                      </a:lnTo>
                      <a:lnTo>
                        <a:pt x="196" y="17"/>
                      </a:lnTo>
                      <a:lnTo>
                        <a:pt x="178" y="17"/>
                      </a:lnTo>
                      <a:lnTo>
                        <a:pt x="161" y="17"/>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7" name="Freeform 513">
                  <a:extLst>
                    <a:ext uri="{FF2B5EF4-FFF2-40B4-BE49-F238E27FC236}">
                      <a16:creationId xmlns:a16="http://schemas.microsoft.com/office/drawing/2014/main" id="{11329B5C-0362-2949-84FB-64D245CC849B}"/>
                    </a:ext>
                  </a:extLst>
                </p:cNvPr>
                <p:cNvSpPr>
                  <a:spLocks/>
                </p:cNvSpPr>
                <p:nvPr/>
              </p:nvSpPr>
              <p:spPr bwMode="gray">
                <a:xfrm>
                  <a:off x="3488" y="1013"/>
                  <a:ext cx="61" cy="50"/>
                </a:xfrm>
                <a:custGeom>
                  <a:avLst/>
                  <a:gdLst>
                    <a:gd name="T0" fmla="*/ 90 w 109"/>
                    <a:gd name="T1" fmla="*/ 73 h 92"/>
                    <a:gd name="T2" fmla="*/ 73 w 109"/>
                    <a:gd name="T3" fmla="*/ 73 h 92"/>
                    <a:gd name="T4" fmla="*/ 54 w 109"/>
                    <a:gd name="T5" fmla="*/ 92 h 92"/>
                    <a:gd name="T6" fmla="*/ 36 w 109"/>
                    <a:gd name="T7" fmla="*/ 92 h 92"/>
                    <a:gd name="T8" fmla="*/ 0 w 109"/>
                    <a:gd name="T9" fmla="*/ 73 h 92"/>
                    <a:gd name="T10" fmla="*/ 0 w 109"/>
                    <a:gd name="T11" fmla="*/ 56 h 92"/>
                    <a:gd name="T12" fmla="*/ 19 w 109"/>
                    <a:gd name="T13" fmla="*/ 56 h 92"/>
                    <a:gd name="T14" fmla="*/ 54 w 109"/>
                    <a:gd name="T15" fmla="*/ 56 h 92"/>
                    <a:gd name="T16" fmla="*/ 54 w 109"/>
                    <a:gd name="T17" fmla="*/ 37 h 92"/>
                    <a:gd name="T18" fmla="*/ 36 w 109"/>
                    <a:gd name="T19" fmla="*/ 56 h 92"/>
                    <a:gd name="T20" fmla="*/ 36 w 109"/>
                    <a:gd name="T21" fmla="*/ 37 h 92"/>
                    <a:gd name="T22" fmla="*/ 54 w 109"/>
                    <a:gd name="T23" fmla="*/ 37 h 92"/>
                    <a:gd name="T24" fmla="*/ 73 w 109"/>
                    <a:gd name="T25" fmla="*/ 37 h 92"/>
                    <a:gd name="T26" fmla="*/ 90 w 109"/>
                    <a:gd name="T27" fmla="*/ 20 h 92"/>
                    <a:gd name="T28" fmla="*/ 109 w 109"/>
                    <a:gd name="T29" fmla="*/ 20 h 92"/>
                    <a:gd name="T30" fmla="*/ 109 w 109"/>
                    <a:gd name="T31" fmla="*/ 0 h 92"/>
                    <a:gd name="T32" fmla="*/ 109 w 109"/>
                    <a:gd name="T33" fmla="*/ 20 h 92"/>
                    <a:gd name="T34" fmla="*/ 109 w 109"/>
                    <a:gd name="T35" fmla="*/ 37 h 92"/>
                    <a:gd name="T36" fmla="*/ 90 w 109"/>
                    <a:gd name="T37" fmla="*/ 37 h 92"/>
                    <a:gd name="T38" fmla="*/ 73 w 109"/>
                    <a:gd name="T39" fmla="*/ 37 h 92"/>
                    <a:gd name="T40" fmla="*/ 54 w 109"/>
                    <a:gd name="T41" fmla="*/ 56 h 92"/>
                    <a:gd name="T42" fmla="*/ 73 w 109"/>
                    <a:gd name="T43" fmla="*/ 56 h 92"/>
                    <a:gd name="T44" fmla="*/ 109 w 109"/>
                    <a:gd name="T45" fmla="*/ 56 h 92"/>
                    <a:gd name="T46" fmla="*/ 109 w 109"/>
                    <a:gd name="T47" fmla="*/ 73 h 92"/>
                    <a:gd name="T48" fmla="*/ 90 w 109"/>
                    <a:gd name="T49" fmla="*/ 73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9"/>
                    <a:gd name="T76" fmla="*/ 0 h 92"/>
                    <a:gd name="T77" fmla="*/ 109 w 109"/>
                    <a:gd name="T78" fmla="*/ 92 h 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9" h="92">
                      <a:moveTo>
                        <a:pt x="90" y="73"/>
                      </a:moveTo>
                      <a:lnTo>
                        <a:pt x="73" y="73"/>
                      </a:lnTo>
                      <a:lnTo>
                        <a:pt x="54" y="92"/>
                      </a:lnTo>
                      <a:lnTo>
                        <a:pt x="36" y="92"/>
                      </a:lnTo>
                      <a:lnTo>
                        <a:pt x="0" y="73"/>
                      </a:lnTo>
                      <a:lnTo>
                        <a:pt x="0" y="56"/>
                      </a:lnTo>
                      <a:lnTo>
                        <a:pt x="19" y="56"/>
                      </a:lnTo>
                      <a:lnTo>
                        <a:pt x="54" y="56"/>
                      </a:lnTo>
                      <a:lnTo>
                        <a:pt x="54" y="37"/>
                      </a:lnTo>
                      <a:lnTo>
                        <a:pt x="36" y="56"/>
                      </a:lnTo>
                      <a:lnTo>
                        <a:pt x="36" y="37"/>
                      </a:lnTo>
                      <a:lnTo>
                        <a:pt x="54" y="37"/>
                      </a:lnTo>
                      <a:lnTo>
                        <a:pt x="73" y="37"/>
                      </a:lnTo>
                      <a:lnTo>
                        <a:pt x="90" y="20"/>
                      </a:lnTo>
                      <a:lnTo>
                        <a:pt x="109" y="20"/>
                      </a:lnTo>
                      <a:lnTo>
                        <a:pt x="109" y="0"/>
                      </a:lnTo>
                      <a:lnTo>
                        <a:pt x="109" y="20"/>
                      </a:lnTo>
                      <a:lnTo>
                        <a:pt x="109" y="37"/>
                      </a:lnTo>
                      <a:lnTo>
                        <a:pt x="90" y="37"/>
                      </a:lnTo>
                      <a:lnTo>
                        <a:pt x="73" y="37"/>
                      </a:lnTo>
                      <a:lnTo>
                        <a:pt x="54" y="56"/>
                      </a:lnTo>
                      <a:lnTo>
                        <a:pt x="73" y="56"/>
                      </a:lnTo>
                      <a:lnTo>
                        <a:pt x="109" y="56"/>
                      </a:lnTo>
                      <a:lnTo>
                        <a:pt x="109" y="73"/>
                      </a:lnTo>
                      <a:lnTo>
                        <a:pt x="90" y="73"/>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8" name="Freeform 514">
                  <a:extLst>
                    <a:ext uri="{FF2B5EF4-FFF2-40B4-BE49-F238E27FC236}">
                      <a16:creationId xmlns:a16="http://schemas.microsoft.com/office/drawing/2014/main" id="{E4D79B02-71EF-7C4F-9A1A-02C23B4FD195}"/>
                    </a:ext>
                  </a:extLst>
                </p:cNvPr>
                <p:cNvSpPr>
                  <a:spLocks/>
                </p:cNvSpPr>
                <p:nvPr/>
              </p:nvSpPr>
              <p:spPr bwMode="gray">
                <a:xfrm>
                  <a:off x="2841" y="1085"/>
                  <a:ext cx="195" cy="112"/>
                </a:xfrm>
                <a:custGeom>
                  <a:avLst/>
                  <a:gdLst>
                    <a:gd name="T0" fmla="*/ 286 w 357"/>
                    <a:gd name="T1" fmla="*/ 148 h 203"/>
                    <a:gd name="T2" fmla="*/ 252 w 357"/>
                    <a:gd name="T3" fmla="*/ 148 h 203"/>
                    <a:gd name="T4" fmla="*/ 269 w 357"/>
                    <a:gd name="T5" fmla="*/ 128 h 203"/>
                    <a:gd name="T6" fmla="*/ 252 w 357"/>
                    <a:gd name="T7" fmla="*/ 92 h 203"/>
                    <a:gd name="T8" fmla="*/ 252 w 357"/>
                    <a:gd name="T9" fmla="*/ 92 h 203"/>
                    <a:gd name="T10" fmla="*/ 213 w 357"/>
                    <a:gd name="T11" fmla="*/ 92 h 203"/>
                    <a:gd name="T12" fmla="*/ 196 w 357"/>
                    <a:gd name="T13" fmla="*/ 148 h 203"/>
                    <a:gd name="T14" fmla="*/ 179 w 357"/>
                    <a:gd name="T15" fmla="*/ 184 h 203"/>
                    <a:gd name="T16" fmla="*/ 160 w 357"/>
                    <a:gd name="T17" fmla="*/ 203 h 203"/>
                    <a:gd name="T18" fmla="*/ 106 w 357"/>
                    <a:gd name="T19" fmla="*/ 184 h 203"/>
                    <a:gd name="T20" fmla="*/ 106 w 357"/>
                    <a:gd name="T21" fmla="*/ 148 h 203"/>
                    <a:gd name="T22" fmla="*/ 142 w 357"/>
                    <a:gd name="T23" fmla="*/ 148 h 203"/>
                    <a:gd name="T24" fmla="*/ 106 w 357"/>
                    <a:gd name="T25" fmla="*/ 148 h 203"/>
                    <a:gd name="T26" fmla="*/ 71 w 357"/>
                    <a:gd name="T27" fmla="*/ 148 h 203"/>
                    <a:gd name="T28" fmla="*/ 89 w 357"/>
                    <a:gd name="T29" fmla="*/ 109 h 203"/>
                    <a:gd name="T30" fmla="*/ 125 w 357"/>
                    <a:gd name="T31" fmla="*/ 109 h 203"/>
                    <a:gd name="T32" fmla="*/ 142 w 357"/>
                    <a:gd name="T33" fmla="*/ 92 h 203"/>
                    <a:gd name="T34" fmla="*/ 106 w 357"/>
                    <a:gd name="T35" fmla="*/ 92 h 203"/>
                    <a:gd name="T36" fmla="*/ 71 w 357"/>
                    <a:gd name="T37" fmla="*/ 109 h 203"/>
                    <a:gd name="T38" fmla="*/ 54 w 357"/>
                    <a:gd name="T39" fmla="*/ 92 h 203"/>
                    <a:gd name="T40" fmla="*/ 54 w 357"/>
                    <a:gd name="T41" fmla="*/ 92 h 203"/>
                    <a:gd name="T42" fmla="*/ 17 w 357"/>
                    <a:gd name="T43" fmla="*/ 73 h 203"/>
                    <a:gd name="T44" fmla="*/ 0 w 357"/>
                    <a:gd name="T45" fmla="*/ 54 h 203"/>
                    <a:gd name="T46" fmla="*/ 0 w 357"/>
                    <a:gd name="T47" fmla="*/ 19 h 203"/>
                    <a:gd name="T48" fmla="*/ 35 w 357"/>
                    <a:gd name="T49" fmla="*/ 19 h 203"/>
                    <a:gd name="T50" fmla="*/ 71 w 357"/>
                    <a:gd name="T51" fmla="*/ 19 h 203"/>
                    <a:gd name="T52" fmla="*/ 71 w 357"/>
                    <a:gd name="T53" fmla="*/ 19 h 203"/>
                    <a:gd name="T54" fmla="*/ 71 w 357"/>
                    <a:gd name="T55" fmla="*/ 36 h 203"/>
                    <a:gd name="T56" fmla="*/ 89 w 357"/>
                    <a:gd name="T57" fmla="*/ 19 h 203"/>
                    <a:gd name="T58" fmla="*/ 125 w 357"/>
                    <a:gd name="T59" fmla="*/ 36 h 203"/>
                    <a:gd name="T60" fmla="*/ 125 w 357"/>
                    <a:gd name="T61" fmla="*/ 36 h 203"/>
                    <a:gd name="T62" fmla="*/ 125 w 357"/>
                    <a:gd name="T63" fmla="*/ 0 h 203"/>
                    <a:gd name="T64" fmla="*/ 160 w 357"/>
                    <a:gd name="T65" fmla="*/ 0 h 203"/>
                    <a:gd name="T66" fmla="*/ 179 w 357"/>
                    <a:gd name="T67" fmla="*/ 19 h 203"/>
                    <a:gd name="T68" fmla="*/ 213 w 357"/>
                    <a:gd name="T69" fmla="*/ 19 h 203"/>
                    <a:gd name="T70" fmla="*/ 213 w 357"/>
                    <a:gd name="T71" fmla="*/ 54 h 203"/>
                    <a:gd name="T72" fmla="*/ 286 w 357"/>
                    <a:gd name="T73" fmla="*/ 92 h 203"/>
                    <a:gd name="T74" fmla="*/ 323 w 357"/>
                    <a:gd name="T75" fmla="*/ 92 h 203"/>
                    <a:gd name="T76" fmla="*/ 357 w 357"/>
                    <a:gd name="T77" fmla="*/ 148 h 203"/>
                    <a:gd name="T78" fmla="*/ 323 w 357"/>
                    <a:gd name="T79" fmla="*/ 167 h 2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7"/>
                    <a:gd name="T121" fmla="*/ 0 h 203"/>
                    <a:gd name="T122" fmla="*/ 357 w 357"/>
                    <a:gd name="T123" fmla="*/ 203 h 2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7" h="203">
                      <a:moveTo>
                        <a:pt x="286" y="167"/>
                      </a:moveTo>
                      <a:lnTo>
                        <a:pt x="286" y="148"/>
                      </a:lnTo>
                      <a:lnTo>
                        <a:pt x="269" y="148"/>
                      </a:lnTo>
                      <a:lnTo>
                        <a:pt x="252" y="148"/>
                      </a:lnTo>
                      <a:lnTo>
                        <a:pt x="269" y="148"/>
                      </a:lnTo>
                      <a:lnTo>
                        <a:pt x="269" y="128"/>
                      </a:lnTo>
                      <a:lnTo>
                        <a:pt x="252" y="109"/>
                      </a:lnTo>
                      <a:lnTo>
                        <a:pt x="252" y="92"/>
                      </a:lnTo>
                      <a:lnTo>
                        <a:pt x="269" y="92"/>
                      </a:lnTo>
                      <a:lnTo>
                        <a:pt x="252" y="92"/>
                      </a:lnTo>
                      <a:lnTo>
                        <a:pt x="231" y="92"/>
                      </a:lnTo>
                      <a:lnTo>
                        <a:pt x="213" y="92"/>
                      </a:lnTo>
                      <a:lnTo>
                        <a:pt x="213" y="128"/>
                      </a:lnTo>
                      <a:lnTo>
                        <a:pt x="196" y="148"/>
                      </a:lnTo>
                      <a:lnTo>
                        <a:pt x="179" y="148"/>
                      </a:lnTo>
                      <a:lnTo>
                        <a:pt x="179" y="184"/>
                      </a:lnTo>
                      <a:lnTo>
                        <a:pt x="179" y="203"/>
                      </a:lnTo>
                      <a:lnTo>
                        <a:pt x="160" y="203"/>
                      </a:lnTo>
                      <a:lnTo>
                        <a:pt x="125" y="203"/>
                      </a:lnTo>
                      <a:lnTo>
                        <a:pt x="106" y="184"/>
                      </a:lnTo>
                      <a:lnTo>
                        <a:pt x="71" y="148"/>
                      </a:lnTo>
                      <a:lnTo>
                        <a:pt x="106" y="148"/>
                      </a:lnTo>
                      <a:lnTo>
                        <a:pt x="125" y="148"/>
                      </a:lnTo>
                      <a:lnTo>
                        <a:pt x="142" y="148"/>
                      </a:lnTo>
                      <a:lnTo>
                        <a:pt x="125" y="148"/>
                      </a:lnTo>
                      <a:lnTo>
                        <a:pt x="106" y="148"/>
                      </a:lnTo>
                      <a:lnTo>
                        <a:pt x="89" y="148"/>
                      </a:lnTo>
                      <a:lnTo>
                        <a:pt x="71" y="148"/>
                      </a:lnTo>
                      <a:lnTo>
                        <a:pt x="71" y="128"/>
                      </a:lnTo>
                      <a:lnTo>
                        <a:pt x="89" y="109"/>
                      </a:lnTo>
                      <a:lnTo>
                        <a:pt x="106" y="109"/>
                      </a:lnTo>
                      <a:lnTo>
                        <a:pt x="125" y="109"/>
                      </a:lnTo>
                      <a:lnTo>
                        <a:pt x="125" y="92"/>
                      </a:lnTo>
                      <a:lnTo>
                        <a:pt x="142" y="92"/>
                      </a:lnTo>
                      <a:lnTo>
                        <a:pt x="125" y="92"/>
                      </a:lnTo>
                      <a:lnTo>
                        <a:pt x="106" y="92"/>
                      </a:lnTo>
                      <a:lnTo>
                        <a:pt x="89" y="92"/>
                      </a:lnTo>
                      <a:lnTo>
                        <a:pt x="71" y="109"/>
                      </a:lnTo>
                      <a:lnTo>
                        <a:pt x="54" y="109"/>
                      </a:lnTo>
                      <a:lnTo>
                        <a:pt x="54" y="92"/>
                      </a:lnTo>
                      <a:lnTo>
                        <a:pt x="35" y="92"/>
                      </a:lnTo>
                      <a:lnTo>
                        <a:pt x="54" y="92"/>
                      </a:lnTo>
                      <a:lnTo>
                        <a:pt x="35" y="92"/>
                      </a:lnTo>
                      <a:lnTo>
                        <a:pt x="17" y="73"/>
                      </a:lnTo>
                      <a:lnTo>
                        <a:pt x="17" y="54"/>
                      </a:lnTo>
                      <a:lnTo>
                        <a:pt x="0" y="54"/>
                      </a:lnTo>
                      <a:lnTo>
                        <a:pt x="0" y="36"/>
                      </a:lnTo>
                      <a:lnTo>
                        <a:pt x="0" y="19"/>
                      </a:lnTo>
                      <a:lnTo>
                        <a:pt x="17" y="19"/>
                      </a:lnTo>
                      <a:lnTo>
                        <a:pt x="35" y="19"/>
                      </a:lnTo>
                      <a:lnTo>
                        <a:pt x="54" y="19"/>
                      </a:lnTo>
                      <a:lnTo>
                        <a:pt x="71" y="19"/>
                      </a:lnTo>
                      <a:lnTo>
                        <a:pt x="54" y="19"/>
                      </a:lnTo>
                      <a:lnTo>
                        <a:pt x="71" y="19"/>
                      </a:lnTo>
                      <a:lnTo>
                        <a:pt x="89" y="36"/>
                      </a:lnTo>
                      <a:lnTo>
                        <a:pt x="71" y="36"/>
                      </a:lnTo>
                      <a:lnTo>
                        <a:pt x="71" y="19"/>
                      </a:lnTo>
                      <a:lnTo>
                        <a:pt x="89" y="19"/>
                      </a:lnTo>
                      <a:lnTo>
                        <a:pt x="125" y="19"/>
                      </a:lnTo>
                      <a:lnTo>
                        <a:pt x="125" y="36"/>
                      </a:lnTo>
                      <a:lnTo>
                        <a:pt x="142" y="54"/>
                      </a:lnTo>
                      <a:lnTo>
                        <a:pt x="125" y="36"/>
                      </a:lnTo>
                      <a:lnTo>
                        <a:pt x="125" y="19"/>
                      </a:lnTo>
                      <a:lnTo>
                        <a:pt x="125" y="0"/>
                      </a:lnTo>
                      <a:lnTo>
                        <a:pt x="142" y="0"/>
                      </a:lnTo>
                      <a:lnTo>
                        <a:pt x="160" y="0"/>
                      </a:lnTo>
                      <a:lnTo>
                        <a:pt x="179" y="0"/>
                      </a:lnTo>
                      <a:lnTo>
                        <a:pt x="179" y="19"/>
                      </a:lnTo>
                      <a:lnTo>
                        <a:pt x="196" y="19"/>
                      </a:lnTo>
                      <a:lnTo>
                        <a:pt x="213" y="19"/>
                      </a:lnTo>
                      <a:lnTo>
                        <a:pt x="213" y="36"/>
                      </a:lnTo>
                      <a:lnTo>
                        <a:pt x="213" y="54"/>
                      </a:lnTo>
                      <a:lnTo>
                        <a:pt x="269" y="73"/>
                      </a:lnTo>
                      <a:lnTo>
                        <a:pt x="286" y="92"/>
                      </a:lnTo>
                      <a:lnTo>
                        <a:pt x="304" y="92"/>
                      </a:lnTo>
                      <a:lnTo>
                        <a:pt x="323" y="92"/>
                      </a:lnTo>
                      <a:lnTo>
                        <a:pt x="340" y="128"/>
                      </a:lnTo>
                      <a:lnTo>
                        <a:pt x="357" y="148"/>
                      </a:lnTo>
                      <a:lnTo>
                        <a:pt x="340" y="148"/>
                      </a:lnTo>
                      <a:lnTo>
                        <a:pt x="323" y="167"/>
                      </a:lnTo>
                      <a:lnTo>
                        <a:pt x="286" y="16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9" name="Freeform 515">
                  <a:extLst>
                    <a:ext uri="{FF2B5EF4-FFF2-40B4-BE49-F238E27FC236}">
                      <a16:creationId xmlns:a16="http://schemas.microsoft.com/office/drawing/2014/main" id="{270F7F89-4C24-734D-BA5A-B56AD7B57093}"/>
                    </a:ext>
                  </a:extLst>
                </p:cNvPr>
                <p:cNvSpPr>
                  <a:spLocks/>
                </p:cNvSpPr>
                <p:nvPr/>
              </p:nvSpPr>
              <p:spPr bwMode="gray">
                <a:xfrm>
                  <a:off x="2939" y="1063"/>
                  <a:ext cx="138" cy="51"/>
                </a:xfrm>
                <a:custGeom>
                  <a:avLst/>
                  <a:gdLst>
                    <a:gd name="T0" fmla="*/ 249 w 249"/>
                    <a:gd name="T1" fmla="*/ 39 h 93"/>
                    <a:gd name="T2" fmla="*/ 213 w 249"/>
                    <a:gd name="T3" fmla="*/ 56 h 93"/>
                    <a:gd name="T4" fmla="*/ 178 w 249"/>
                    <a:gd name="T5" fmla="*/ 75 h 93"/>
                    <a:gd name="T6" fmla="*/ 142 w 249"/>
                    <a:gd name="T7" fmla="*/ 93 h 93"/>
                    <a:gd name="T8" fmla="*/ 124 w 249"/>
                    <a:gd name="T9" fmla="*/ 93 h 93"/>
                    <a:gd name="T10" fmla="*/ 124 w 249"/>
                    <a:gd name="T11" fmla="*/ 75 h 93"/>
                    <a:gd name="T12" fmla="*/ 107 w 249"/>
                    <a:gd name="T13" fmla="*/ 75 h 93"/>
                    <a:gd name="T14" fmla="*/ 71 w 249"/>
                    <a:gd name="T15" fmla="*/ 75 h 93"/>
                    <a:gd name="T16" fmla="*/ 51 w 249"/>
                    <a:gd name="T17" fmla="*/ 75 h 93"/>
                    <a:gd name="T18" fmla="*/ 34 w 249"/>
                    <a:gd name="T19" fmla="*/ 56 h 93"/>
                    <a:gd name="T20" fmla="*/ 51 w 249"/>
                    <a:gd name="T21" fmla="*/ 56 h 93"/>
                    <a:gd name="T22" fmla="*/ 71 w 249"/>
                    <a:gd name="T23" fmla="*/ 56 h 93"/>
                    <a:gd name="T24" fmla="*/ 90 w 249"/>
                    <a:gd name="T25" fmla="*/ 56 h 93"/>
                    <a:gd name="T26" fmla="*/ 71 w 249"/>
                    <a:gd name="T27" fmla="*/ 56 h 93"/>
                    <a:gd name="T28" fmla="*/ 51 w 249"/>
                    <a:gd name="T29" fmla="*/ 56 h 93"/>
                    <a:gd name="T30" fmla="*/ 34 w 249"/>
                    <a:gd name="T31" fmla="*/ 56 h 93"/>
                    <a:gd name="T32" fmla="*/ 17 w 249"/>
                    <a:gd name="T33" fmla="*/ 39 h 93"/>
                    <a:gd name="T34" fmla="*/ 0 w 249"/>
                    <a:gd name="T35" fmla="*/ 20 h 93"/>
                    <a:gd name="T36" fmla="*/ 0 w 249"/>
                    <a:gd name="T37" fmla="*/ 0 h 93"/>
                    <a:gd name="T38" fmla="*/ 17 w 249"/>
                    <a:gd name="T39" fmla="*/ 0 h 93"/>
                    <a:gd name="T40" fmla="*/ 34 w 249"/>
                    <a:gd name="T41" fmla="*/ 20 h 93"/>
                    <a:gd name="T42" fmla="*/ 34 w 249"/>
                    <a:gd name="T43" fmla="*/ 0 h 93"/>
                    <a:gd name="T44" fmla="*/ 51 w 249"/>
                    <a:gd name="T45" fmla="*/ 0 h 93"/>
                    <a:gd name="T46" fmla="*/ 71 w 249"/>
                    <a:gd name="T47" fmla="*/ 0 h 93"/>
                    <a:gd name="T48" fmla="*/ 107 w 249"/>
                    <a:gd name="T49" fmla="*/ 20 h 93"/>
                    <a:gd name="T50" fmla="*/ 124 w 249"/>
                    <a:gd name="T51" fmla="*/ 0 h 93"/>
                    <a:gd name="T52" fmla="*/ 142 w 249"/>
                    <a:gd name="T53" fmla="*/ 0 h 93"/>
                    <a:gd name="T54" fmla="*/ 142 w 249"/>
                    <a:gd name="T55" fmla="*/ 20 h 93"/>
                    <a:gd name="T56" fmla="*/ 161 w 249"/>
                    <a:gd name="T57" fmla="*/ 20 h 93"/>
                    <a:gd name="T58" fmla="*/ 161 w 249"/>
                    <a:gd name="T59" fmla="*/ 0 h 93"/>
                    <a:gd name="T60" fmla="*/ 178 w 249"/>
                    <a:gd name="T61" fmla="*/ 0 h 93"/>
                    <a:gd name="T62" fmla="*/ 195 w 249"/>
                    <a:gd name="T63" fmla="*/ 0 h 93"/>
                    <a:gd name="T64" fmla="*/ 213 w 249"/>
                    <a:gd name="T65" fmla="*/ 0 h 93"/>
                    <a:gd name="T66" fmla="*/ 213 w 249"/>
                    <a:gd name="T67" fmla="*/ 20 h 93"/>
                    <a:gd name="T68" fmla="*/ 232 w 249"/>
                    <a:gd name="T69" fmla="*/ 20 h 93"/>
                    <a:gd name="T70" fmla="*/ 249 w 249"/>
                    <a:gd name="T71" fmla="*/ 39 h 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93"/>
                    <a:gd name="T110" fmla="*/ 249 w 249"/>
                    <a:gd name="T111" fmla="*/ 93 h 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93">
                      <a:moveTo>
                        <a:pt x="249" y="39"/>
                      </a:moveTo>
                      <a:lnTo>
                        <a:pt x="213" y="56"/>
                      </a:lnTo>
                      <a:lnTo>
                        <a:pt x="178" y="75"/>
                      </a:lnTo>
                      <a:lnTo>
                        <a:pt x="142" y="93"/>
                      </a:lnTo>
                      <a:lnTo>
                        <a:pt x="124" y="93"/>
                      </a:lnTo>
                      <a:lnTo>
                        <a:pt x="124" y="75"/>
                      </a:lnTo>
                      <a:lnTo>
                        <a:pt x="107" y="75"/>
                      </a:lnTo>
                      <a:lnTo>
                        <a:pt x="71" y="75"/>
                      </a:lnTo>
                      <a:lnTo>
                        <a:pt x="51" y="75"/>
                      </a:lnTo>
                      <a:lnTo>
                        <a:pt x="34" y="56"/>
                      </a:lnTo>
                      <a:lnTo>
                        <a:pt x="51" y="56"/>
                      </a:lnTo>
                      <a:lnTo>
                        <a:pt x="71" y="56"/>
                      </a:lnTo>
                      <a:lnTo>
                        <a:pt x="90" y="56"/>
                      </a:lnTo>
                      <a:lnTo>
                        <a:pt x="71" y="56"/>
                      </a:lnTo>
                      <a:lnTo>
                        <a:pt x="51" y="56"/>
                      </a:lnTo>
                      <a:lnTo>
                        <a:pt x="34" y="56"/>
                      </a:lnTo>
                      <a:lnTo>
                        <a:pt x="17" y="39"/>
                      </a:lnTo>
                      <a:lnTo>
                        <a:pt x="0" y="20"/>
                      </a:lnTo>
                      <a:lnTo>
                        <a:pt x="0" y="0"/>
                      </a:lnTo>
                      <a:lnTo>
                        <a:pt x="17" y="0"/>
                      </a:lnTo>
                      <a:lnTo>
                        <a:pt x="34" y="20"/>
                      </a:lnTo>
                      <a:lnTo>
                        <a:pt x="34" y="0"/>
                      </a:lnTo>
                      <a:lnTo>
                        <a:pt x="51" y="0"/>
                      </a:lnTo>
                      <a:lnTo>
                        <a:pt x="71" y="0"/>
                      </a:lnTo>
                      <a:lnTo>
                        <a:pt x="107" y="20"/>
                      </a:lnTo>
                      <a:lnTo>
                        <a:pt x="124" y="0"/>
                      </a:lnTo>
                      <a:lnTo>
                        <a:pt x="142" y="0"/>
                      </a:lnTo>
                      <a:lnTo>
                        <a:pt x="142" y="20"/>
                      </a:lnTo>
                      <a:lnTo>
                        <a:pt x="161" y="20"/>
                      </a:lnTo>
                      <a:lnTo>
                        <a:pt x="161" y="0"/>
                      </a:lnTo>
                      <a:lnTo>
                        <a:pt x="178" y="0"/>
                      </a:lnTo>
                      <a:lnTo>
                        <a:pt x="195" y="0"/>
                      </a:lnTo>
                      <a:lnTo>
                        <a:pt x="213" y="0"/>
                      </a:lnTo>
                      <a:lnTo>
                        <a:pt x="213" y="20"/>
                      </a:lnTo>
                      <a:lnTo>
                        <a:pt x="232" y="20"/>
                      </a:lnTo>
                      <a:lnTo>
                        <a:pt x="249" y="39"/>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0" name="Freeform 516">
                  <a:extLst>
                    <a:ext uri="{FF2B5EF4-FFF2-40B4-BE49-F238E27FC236}">
                      <a16:creationId xmlns:a16="http://schemas.microsoft.com/office/drawing/2014/main" id="{40EFFDEC-CE8A-C54B-A6E7-51D3B06469FD}"/>
                    </a:ext>
                  </a:extLst>
                </p:cNvPr>
                <p:cNvSpPr>
                  <a:spLocks/>
                </p:cNvSpPr>
                <p:nvPr/>
              </p:nvSpPr>
              <p:spPr bwMode="gray">
                <a:xfrm>
                  <a:off x="2829" y="1124"/>
                  <a:ext cx="20" cy="21"/>
                </a:xfrm>
                <a:custGeom>
                  <a:avLst/>
                  <a:gdLst>
                    <a:gd name="T0" fmla="*/ 19 w 36"/>
                    <a:gd name="T1" fmla="*/ 0 h 36"/>
                    <a:gd name="T2" fmla="*/ 19 w 36"/>
                    <a:gd name="T3" fmla="*/ 19 h 36"/>
                    <a:gd name="T4" fmla="*/ 36 w 36"/>
                    <a:gd name="T5" fmla="*/ 36 h 36"/>
                    <a:gd name="T6" fmla="*/ 19 w 36"/>
                    <a:gd name="T7" fmla="*/ 19 h 36"/>
                    <a:gd name="T8" fmla="*/ 0 w 36"/>
                    <a:gd name="T9" fmla="*/ 19 h 36"/>
                    <a:gd name="T10" fmla="*/ 19 w 36"/>
                    <a:gd name="T11" fmla="*/ 0 h 36"/>
                    <a:gd name="T12" fmla="*/ 0 60000 65536"/>
                    <a:gd name="T13" fmla="*/ 0 60000 65536"/>
                    <a:gd name="T14" fmla="*/ 0 60000 65536"/>
                    <a:gd name="T15" fmla="*/ 0 60000 65536"/>
                    <a:gd name="T16" fmla="*/ 0 60000 65536"/>
                    <a:gd name="T17" fmla="*/ 0 60000 65536"/>
                    <a:gd name="T18" fmla="*/ 0 w 36"/>
                    <a:gd name="T19" fmla="*/ 0 h 36"/>
                    <a:gd name="T20" fmla="*/ 36 w 3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6" h="36">
                      <a:moveTo>
                        <a:pt x="19" y="0"/>
                      </a:moveTo>
                      <a:lnTo>
                        <a:pt x="19" y="19"/>
                      </a:lnTo>
                      <a:lnTo>
                        <a:pt x="36" y="36"/>
                      </a:lnTo>
                      <a:lnTo>
                        <a:pt x="19" y="19"/>
                      </a:lnTo>
                      <a:lnTo>
                        <a:pt x="0" y="19"/>
                      </a:lnTo>
                      <a:lnTo>
                        <a:pt x="19" y="0"/>
                      </a:lnTo>
                      <a:close/>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1" name="Freeform 517">
                  <a:extLst>
                    <a:ext uri="{FF2B5EF4-FFF2-40B4-BE49-F238E27FC236}">
                      <a16:creationId xmlns:a16="http://schemas.microsoft.com/office/drawing/2014/main" id="{0CC8C8C2-AB5F-3B4A-8C09-C6CDAF9C5CE8}"/>
                    </a:ext>
                  </a:extLst>
                </p:cNvPr>
                <p:cNvSpPr>
                  <a:spLocks/>
                </p:cNvSpPr>
                <p:nvPr/>
              </p:nvSpPr>
              <p:spPr bwMode="gray">
                <a:xfrm>
                  <a:off x="2975" y="1860"/>
                  <a:ext cx="47" cy="27"/>
                </a:xfrm>
                <a:custGeom>
                  <a:avLst/>
                  <a:gdLst>
                    <a:gd name="T0" fmla="*/ 86 w 86"/>
                    <a:gd name="T1" fmla="*/ 0 h 48"/>
                    <a:gd name="T2" fmla="*/ 86 w 86"/>
                    <a:gd name="T3" fmla="*/ 0 h 48"/>
                    <a:gd name="T4" fmla="*/ 86 w 86"/>
                    <a:gd name="T5" fmla="*/ 48 h 48"/>
                    <a:gd name="T6" fmla="*/ 52 w 86"/>
                    <a:gd name="T7" fmla="*/ 48 h 48"/>
                    <a:gd name="T8" fmla="*/ 0 w 86"/>
                    <a:gd name="T9" fmla="*/ 33 h 48"/>
                    <a:gd name="T10" fmla="*/ 34 w 86"/>
                    <a:gd name="T11" fmla="*/ 18 h 48"/>
                    <a:gd name="T12" fmla="*/ 52 w 86"/>
                    <a:gd name="T13" fmla="*/ 0 h 48"/>
                    <a:gd name="T14" fmla="*/ 86 w 86"/>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48"/>
                    <a:gd name="T26" fmla="*/ 86 w 86"/>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48">
                      <a:moveTo>
                        <a:pt x="86" y="0"/>
                      </a:moveTo>
                      <a:lnTo>
                        <a:pt x="86" y="0"/>
                      </a:lnTo>
                      <a:lnTo>
                        <a:pt x="86" y="48"/>
                      </a:lnTo>
                      <a:lnTo>
                        <a:pt x="52" y="48"/>
                      </a:lnTo>
                      <a:lnTo>
                        <a:pt x="0" y="33"/>
                      </a:lnTo>
                      <a:lnTo>
                        <a:pt x="34" y="18"/>
                      </a:lnTo>
                      <a:lnTo>
                        <a:pt x="52" y="0"/>
                      </a:lnTo>
                      <a:lnTo>
                        <a:pt x="86"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2" name="Freeform 518">
                  <a:extLst>
                    <a:ext uri="{FF2B5EF4-FFF2-40B4-BE49-F238E27FC236}">
                      <a16:creationId xmlns:a16="http://schemas.microsoft.com/office/drawing/2014/main" id="{3AB50124-9E9F-EB45-99EF-9AD36EAC75E3}"/>
                    </a:ext>
                  </a:extLst>
                </p:cNvPr>
                <p:cNvSpPr>
                  <a:spLocks/>
                </p:cNvSpPr>
                <p:nvPr/>
              </p:nvSpPr>
              <p:spPr bwMode="gray">
                <a:xfrm>
                  <a:off x="2830" y="1852"/>
                  <a:ext cx="12" cy="18"/>
                </a:xfrm>
                <a:custGeom>
                  <a:avLst/>
                  <a:gdLst>
                    <a:gd name="T0" fmla="*/ 0 w 19"/>
                    <a:gd name="T1" fmla="*/ 15 h 33"/>
                    <a:gd name="T2" fmla="*/ 0 w 19"/>
                    <a:gd name="T3" fmla="*/ 15 h 33"/>
                    <a:gd name="T4" fmla="*/ 0 w 19"/>
                    <a:gd name="T5" fmla="*/ 33 h 33"/>
                    <a:gd name="T6" fmla="*/ 19 w 19"/>
                    <a:gd name="T7" fmla="*/ 33 h 33"/>
                    <a:gd name="T8" fmla="*/ 19 w 19"/>
                    <a:gd name="T9" fmla="*/ 15 h 33"/>
                    <a:gd name="T10" fmla="*/ 19 w 19"/>
                    <a:gd name="T11" fmla="*/ 0 h 33"/>
                    <a:gd name="T12" fmla="*/ 0 w 19"/>
                    <a:gd name="T13" fmla="*/ 15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0" y="15"/>
                      </a:moveTo>
                      <a:lnTo>
                        <a:pt x="0" y="15"/>
                      </a:lnTo>
                      <a:lnTo>
                        <a:pt x="0" y="33"/>
                      </a:lnTo>
                      <a:lnTo>
                        <a:pt x="19" y="33"/>
                      </a:lnTo>
                      <a:lnTo>
                        <a:pt x="19" y="15"/>
                      </a:lnTo>
                      <a:lnTo>
                        <a:pt x="19"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3" name="Freeform 519">
                  <a:extLst>
                    <a:ext uri="{FF2B5EF4-FFF2-40B4-BE49-F238E27FC236}">
                      <a16:creationId xmlns:a16="http://schemas.microsoft.com/office/drawing/2014/main" id="{B442A5BE-AECA-EC4E-BEA3-0E50C01A2338}"/>
                    </a:ext>
                  </a:extLst>
                </p:cNvPr>
                <p:cNvSpPr>
                  <a:spLocks/>
                </p:cNvSpPr>
                <p:nvPr/>
              </p:nvSpPr>
              <p:spPr bwMode="gray">
                <a:xfrm>
                  <a:off x="2850" y="1844"/>
                  <a:ext cx="20" cy="16"/>
                </a:xfrm>
                <a:custGeom>
                  <a:avLst/>
                  <a:gdLst>
                    <a:gd name="T0" fmla="*/ 0 w 37"/>
                    <a:gd name="T1" fmla="*/ 15 h 30"/>
                    <a:gd name="T2" fmla="*/ 0 w 37"/>
                    <a:gd name="T3" fmla="*/ 15 h 30"/>
                    <a:gd name="T4" fmla="*/ 0 w 37"/>
                    <a:gd name="T5" fmla="*/ 30 h 30"/>
                    <a:gd name="T6" fmla="*/ 37 w 37"/>
                    <a:gd name="T7" fmla="*/ 30 h 30"/>
                    <a:gd name="T8" fmla="*/ 37 w 37"/>
                    <a:gd name="T9" fmla="*/ 15 h 30"/>
                    <a:gd name="T10" fmla="*/ 37 w 37"/>
                    <a:gd name="T11" fmla="*/ 0 h 30"/>
                    <a:gd name="T12" fmla="*/ 0 w 37"/>
                    <a:gd name="T13" fmla="*/ 15 h 30"/>
                    <a:gd name="T14" fmla="*/ 0 60000 65536"/>
                    <a:gd name="T15" fmla="*/ 0 60000 65536"/>
                    <a:gd name="T16" fmla="*/ 0 60000 65536"/>
                    <a:gd name="T17" fmla="*/ 0 60000 65536"/>
                    <a:gd name="T18" fmla="*/ 0 60000 65536"/>
                    <a:gd name="T19" fmla="*/ 0 60000 65536"/>
                    <a:gd name="T20" fmla="*/ 0 60000 65536"/>
                    <a:gd name="T21" fmla="*/ 0 w 37"/>
                    <a:gd name="T22" fmla="*/ 0 h 30"/>
                    <a:gd name="T23" fmla="*/ 37 w 3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0">
                      <a:moveTo>
                        <a:pt x="0" y="15"/>
                      </a:moveTo>
                      <a:lnTo>
                        <a:pt x="0" y="15"/>
                      </a:lnTo>
                      <a:lnTo>
                        <a:pt x="0" y="30"/>
                      </a:lnTo>
                      <a:lnTo>
                        <a:pt x="37" y="30"/>
                      </a:lnTo>
                      <a:lnTo>
                        <a:pt x="37" y="15"/>
                      </a:lnTo>
                      <a:lnTo>
                        <a:pt x="37"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4" name="Freeform 520">
                  <a:extLst>
                    <a:ext uri="{FF2B5EF4-FFF2-40B4-BE49-F238E27FC236}">
                      <a16:creationId xmlns:a16="http://schemas.microsoft.com/office/drawing/2014/main" id="{374D5AD4-AFA9-754D-AC9A-5919EC62D967}"/>
                    </a:ext>
                  </a:extLst>
                </p:cNvPr>
                <p:cNvSpPr>
                  <a:spLocks/>
                </p:cNvSpPr>
                <p:nvPr/>
              </p:nvSpPr>
              <p:spPr bwMode="gray">
                <a:xfrm>
                  <a:off x="2850" y="1870"/>
                  <a:ext cx="20" cy="8"/>
                </a:xfrm>
                <a:custGeom>
                  <a:avLst/>
                  <a:gdLst>
                    <a:gd name="T0" fmla="*/ 0 w 37"/>
                    <a:gd name="T1" fmla="*/ 0 h 15"/>
                    <a:gd name="T2" fmla="*/ 0 w 37"/>
                    <a:gd name="T3" fmla="*/ 0 h 15"/>
                    <a:gd name="T4" fmla="*/ 0 w 37"/>
                    <a:gd name="T5" fmla="*/ 15 h 15"/>
                    <a:gd name="T6" fmla="*/ 37 w 37"/>
                    <a:gd name="T7" fmla="*/ 0 h 15"/>
                    <a:gd name="T8" fmla="*/ 0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0" y="0"/>
                      </a:moveTo>
                      <a:lnTo>
                        <a:pt x="0" y="0"/>
                      </a:lnTo>
                      <a:lnTo>
                        <a:pt x="0" y="15"/>
                      </a:lnTo>
                      <a:lnTo>
                        <a:pt x="3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5" name="Freeform 521">
                  <a:extLst>
                    <a:ext uri="{FF2B5EF4-FFF2-40B4-BE49-F238E27FC236}">
                      <a16:creationId xmlns:a16="http://schemas.microsoft.com/office/drawing/2014/main" id="{96C93208-C900-EF4D-9A1C-9F77716A3AFA}"/>
                    </a:ext>
                  </a:extLst>
                </p:cNvPr>
                <p:cNvSpPr>
                  <a:spLocks/>
                </p:cNvSpPr>
                <p:nvPr/>
              </p:nvSpPr>
              <p:spPr bwMode="gray">
                <a:xfrm>
                  <a:off x="2954" y="1798"/>
                  <a:ext cx="21" cy="19"/>
                </a:xfrm>
                <a:custGeom>
                  <a:avLst/>
                  <a:gdLst>
                    <a:gd name="T0" fmla="*/ 0 w 37"/>
                    <a:gd name="T1" fmla="*/ 15 h 33"/>
                    <a:gd name="T2" fmla="*/ 0 w 37"/>
                    <a:gd name="T3" fmla="*/ 15 h 33"/>
                    <a:gd name="T4" fmla="*/ 0 w 37"/>
                    <a:gd name="T5" fmla="*/ 33 h 33"/>
                    <a:gd name="T6" fmla="*/ 18 w 37"/>
                    <a:gd name="T7" fmla="*/ 33 h 33"/>
                    <a:gd name="T8" fmla="*/ 18 w 37"/>
                    <a:gd name="T9" fmla="*/ 0 h 33"/>
                    <a:gd name="T10" fmla="*/ 37 w 37"/>
                    <a:gd name="T11" fmla="*/ 0 h 33"/>
                    <a:gd name="T12" fmla="*/ 0 w 37"/>
                    <a:gd name="T13" fmla="*/ 15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15"/>
                      </a:moveTo>
                      <a:lnTo>
                        <a:pt x="0" y="15"/>
                      </a:lnTo>
                      <a:lnTo>
                        <a:pt x="0" y="33"/>
                      </a:lnTo>
                      <a:lnTo>
                        <a:pt x="18" y="33"/>
                      </a:lnTo>
                      <a:lnTo>
                        <a:pt x="18" y="0"/>
                      </a:lnTo>
                      <a:lnTo>
                        <a:pt x="37"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6" name="Freeform 522">
                  <a:extLst>
                    <a:ext uri="{FF2B5EF4-FFF2-40B4-BE49-F238E27FC236}">
                      <a16:creationId xmlns:a16="http://schemas.microsoft.com/office/drawing/2014/main" id="{A085672E-9429-F145-A190-C48FB86765C4}"/>
                    </a:ext>
                  </a:extLst>
                </p:cNvPr>
                <p:cNvSpPr>
                  <a:spLocks/>
                </p:cNvSpPr>
                <p:nvPr/>
              </p:nvSpPr>
              <p:spPr bwMode="gray">
                <a:xfrm>
                  <a:off x="3012" y="1781"/>
                  <a:ext cx="20" cy="10"/>
                </a:xfrm>
                <a:custGeom>
                  <a:avLst/>
                  <a:gdLst>
                    <a:gd name="T0" fmla="*/ 0 w 37"/>
                    <a:gd name="T1" fmla="*/ 0 h 18"/>
                    <a:gd name="T2" fmla="*/ 0 w 37"/>
                    <a:gd name="T3" fmla="*/ 0 h 18"/>
                    <a:gd name="T4" fmla="*/ 0 w 37"/>
                    <a:gd name="T5" fmla="*/ 18 h 18"/>
                    <a:gd name="T6" fmla="*/ 37 w 37"/>
                    <a:gd name="T7" fmla="*/ 0 h 18"/>
                    <a:gd name="T8" fmla="*/ 19 w 37"/>
                    <a:gd name="T9" fmla="*/ 0 h 18"/>
                    <a:gd name="T10" fmla="*/ 0 w 37"/>
                    <a:gd name="T11" fmla="*/ 0 h 18"/>
                    <a:gd name="T12" fmla="*/ 0 60000 65536"/>
                    <a:gd name="T13" fmla="*/ 0 60000 65536"/>
                    <a:gd name="T14" fmla="*/ 0 60000 65536"/>
                    <a:gd name="T15" fmla="*/ 0 60000 65536"/>
                    <a:gd name="T16" fmla="*/ 0 60000 65536"/>
                    <a:gd name="T17" fmla="*/ 0 60000 65536"/>
                    <a:gd name="T18" fmla="*/ 0 w 37"/>
                    <a:gd name="T19" fmla="*/ 0 h 18"/>
                    <a:gd name="T20" fmla="*/ 37 w 3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7" h="18">
                      <a:moveTo>
                        <a:pt x="0" y="0"/>
                      </a:moveTo>
                      <a:lnTo>
                        <a:pt x="0" y="0"/>
                      </a:lnTo>
                      <a:lnTo>
                        <a:pt x="0" y="18"/>
                      </a:lnTo>
                      <a:lnTo>
                        <a:pt x="37" y="0"/>
                      </a:lnTo>
                      <a:lnTo>
                        <a:pt x="19"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7" name="Freeform 523">
                  <a:extLst>
                    <a:ext uri="{FF2B5EF4-FFF2-40B4-BE49-F238E27FC236}">
                      <a16:creationId xmlns:a16="http://schemas.microsoft.com/office/drawing/2014/main" id="{A03F74BB-50D4-1A41-94A9-5F9D2E6C089A}"/>
                    </a:ext>
                  </a:extLst>
                </p:cNvPr>
                <p:cNvSpPr>
                  <a:spLocks/>
                </p:cNvSpPr>
                <p:nvPr/>
              </p:nvSpPr>
              <p:spPr bwMode="gray">
                <a:xfrm>
                  <a:off x="3022" y="1764"/>
                  <a:ext cx="10" cy="8"/>
                </a:xfrm>
                <a:custGeom>
                  <a:avLst/>
                  <a:gdLst>
                    <a:gd name="T0" fmla="*/ 0 w 18"/>
                    <a:gd name="T1" fmla="*/ 15 h 15"/>
                    <a:gd name="T2" fmla="*/ 0 w 18"/>
                    <a:gd name="T3" fmla="*/ 15 h 15"/>
                    <a:gd name="T4" fmla="*/ 18 w 18"/>
                    <a:gd name="T5" fmla="*/ 15 h 15"/>
                    <a:gd name="T6" fmla="*/ 0 w 18"/>
                    <a:gd name="T7" fmla="*/ 0 h 15"/>
                    <a:gd name="T8" fmla="*/ 0 w 18"/>
                    <a:gd name="T9" fmla="*/ 15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15"/>
                      </a:moveTo>
                      <a:lnTo>
                        <a:pt x="0" y="15"/>
                      </a:lnTo>
                      <a:lnTo>
                        <a:pt x="18" y="15"/>
                      </a:lnTo>
                      <a:lnTo>
                        <a:pt x="0"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8" name="Freeform 524">
                  <a:extLst>
                    <a:ext uri="{FF2B5EF4-FFF2-40B4-BE49-F238E27FC236}">
                      <a16:creationId xmlns:a16="http://schemas.microsoft.com/office/drawing/2014/main" id="{584BD833-8F09-454B-9CD8-19252FBC0982}"/>
                    </a:ext>
                  </a:extLst>
                </p:cNvPr>
                <p:cNvSpPr>
                  <a:spLocks/>
                </p:cNvSpPr>
                <p:nvPr/>
              </p:nvSpPr>
              <p:spPr bwMode="gray">
                <a:xfrm>
                  <a:off x="3385" y="1860"/>
                  <a:ext cx="610" cy="301"/>
                </a:xfrm>
                <a:custGeom>
                  <a:avLst/>
                  <a:gdLst>
                    <a:gd name="T0" fmla="*/ 1092 w 1109"/>
                    <a:gd name="T1" fmla="*/ 273 h 545"/>
                    <a:gd name="T2" fmla="*/ 1056 w 1109"/>
                    <a:gd name="T3" fmla="*/ 336 h 545"/>
                    <a:gd name="T4" fmla="*/ 987 w 1109"/>
                    <a:gd name="T5" fmla="*/ 336 h 545"/>
                    <a:gd name="T6" fmla="*/ 917 w 1109"/>
                    <a:gd name="T7" fmla="*/ 401 h 545"/>
                    <a:gd name="T8" fmla="*/ 935 w 1109"/>
                    <a:gd name="T9" fmla="*/ 480 h 545"/>
                    <a:gd name="T10" fmla="*/ 883 w 1109"/>
                    <a:gd name="T11" fmla="*/ 480 h 545"/>
                    <a:gd name="T12" fmla="*/ 745 w 1109"/>
                    <a:gd name="T13" fmla="*/ 465 h 545"/>
                    <a:gd name="T14" fmla="*/ 727 w 1109"/>
                    <a:gd name="T15" fmla="*/ 497 h 545"/>
                    <a:gd name="T16" fmla="*/ 658 w 1109"/>
                    <a:gd name="T17" fmla="*/ 497 h 545"/>
                    <a:gd name="T18" fmla="*/ 589 w 1109"/>
                    <a:gd name="T19" fmla="*/ 528 h 545"/>
                    <a:gd name="T20" fmla="*/ 555 w 1109"/>
                    <a:gd name="T21" fmla="*/ 513 h 545"/>
                    <a:gd name="T22" fmla="*/ 537 w 1109"/>
                    <a:gd name="T23" fmla="*/ 480 h 545"/>
                    <a:gd name="T24" fmla="*/ 414 w 1109"/>
                    <a:gd name="T25" fmla="*/ 449 h 545"/>
                    <a:gd name="T26" fmla="*/ 328 w 1109"/>
                    <a:gd name="T27" fmla="*/ 384 h 545"/>
                    <a:gd name="T28" fmla="*/ 259 w 1109"/>
                    <a:gd name="T29" fmla="*/ 528 h 545"/>
                    <a:gd name="T30" fmla="*/ 207 w 1109"/>
                    <a:gd name="T31" fmla="*/ 497 h 545"/>
                    <a:gd name="T32" fmla="*/ 155 w 1109"/>
                    <a:gd name="T33" fmla="*/ 480 h 545"/>
                    <a:gd name="T34" fmla="*/ 121 w 1109"/>
                    <a:gd name="T35" fmla="*/ 432 h 545"/>
                    <a:gd name="T36" fmla="*/ 138 w 1109"/>
                    <a:gd name="T37" fmla="*/ 432 h 545"/>
                    <a:gd name="T38" fmla="*/ 138 w 1109"/>
                    <a:gd name="T39" fmla="*/ 401 h 545"/>
                    <a:gd name="T40" fmla="*/ 190 w 1109"/>
                    <a:gd name="T41" fmla="*/ 353 h 545"/>
                    <a:gd name="T42" fmla="*/ 121 w 1109"/>
                    <a:gd name="T43" fmla="*/ 321 h 545"/>
                    <a:gd name="T44" fmla="*/ 52 w 1109"/>
                    <a:gd name="T45" fmla="*/ 353 h 545"/>
                    <a:gd name="T46" fmla="*/ 52 w 1109"/>
                    <a:gd name="T47" fmla="*/ 305 h 545"/>
                    <a:gd name="T48" fmla="*/ 0 w 1109"/>
                    <a:gd name="T49" fmla="*/ 273 h 545"/>
                    <a:gd name="T50" fmla="*/ 52 w 1109"/>
                    <a:gd name="T51" fmla="*/ 225 h 545"/>
                    <a:gd name="T52" fmla="*/ 52 w 1109"/>
                    <a:gd name="T53" fmla="*/ 192 h 545"/>
                    <a:gd name="T54" fmla="*/ 138 w 1109"/>
                    <a:gd name="T55" fmla="*/ 161 h 545"/>
                    <a:gd name="T56" fmla="*/ 190 w 1109"/>
                    <a:gd name="T57" fmla="*/ 161 h 545"/>
                    <a:gd name="T58" fmla="*/ 276 w 1109"/>
                    <a:gd name="T59" fmla="*/ 177 h 545"/>
                    <a:gd name="T60" fmla="*/ 328 w 1109"/>
                    <a:gd name="T61" fmla="*/ 192 h 545"/>
                    <a:gd name="T62" fmla="*/ 414 w 1109"/>
                    <a:gd name="T63" fmla="*/ 161 h 545"/>
                    <a:gd name="T64" fmla="*/ 397 w 1109"/>
                    <a:gd name="T65" fmla="*/ 129 h 545"/>
                    <a:gd name="T66" fmla="*/ 397 w 1109"/>
                    <a:gd name="T67" fmla="*/ 96 h 545"/>
                    <a:gd name="T68" fmla="*/ 432 w 1109"/>
                    <a:gd name="T69" fmla="*/ 65 h 545"/>
                    <a:gd name="T70" fmla="*/ 589 w 1109"/>
                    <a:gd name="T71" fmla="*/ 0 h 545"/>
                    <a:gd name="T72" fmla="*/ 658 w 1109"/>
                    <a:gd name="T73" fmla="*/ 0 h 545"/>
                    <a:gd name="T74" fmla="*/ 676 w 1109"/>
                    <a:gd name="T75" fmla="*/ 48 h 545"/>
                    <a:gd name="T76" fmla="*/ 727 w 1109"/>
                    <a:gd name="T77" fmla="*/ 65 h 545"/>
                    <a:gd name="T78" fmla="*/ 762 w 1109"/>
                    <a:gd name="T79" fmla="*/ 81 h 545"/>
                    <a:gd name="T80" fmla="*/ 831 w 1109"/>
                    <a:gd name="T81" fmla="*/ 33 h 545"/>
                    <a:gd name="T82" fmla="*/ 917 w 1109"/>
                    <a:gd name="T83" fmla="*/ 192 h 545"/>
                    <a:gd name="T84" fmla="*/ 952 w 1109"/>
                    <a:gd name="T85" fmla="*/ 192 h 545"/>
                    <a:gd name="T86" fmla="*/ 1056 w 1109"/>
                    <a:gd name="T87" fmla="*/ 225 h 545"/>
                    <a:gd name="T88" fmla="*/ 1092 w 1109"/>
                    <a:gd name="T89" fmla="*/ 225 h 545"/>
                    <a:gd name="T90" fmla="*/ 1092 w 1109"/>
                    <a:gd name="T91" fmla="*/ 273 h 5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9"/>
                    <a:gd name="T139" fmla="*/ 0 h 545"/>
                    <a:gd name="T140" fmla="*/ 1109 w 1109"/>
                    <a:gd name="T141" fmla="*/ 545 h 5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9" h="545">
                      <a:moveTo>
                        <a:pt x="1092" y="273"/>
                      </a:moveTo>
                      <a:lnTo>
                        <a:pt x="1092" y="273"/>
                      </a:lnTo>
                      <a:lnTo>
                        <a:pt x="1075" y="288"/>
                      </a:lnTo>
                      <a:lnTo>
                        <a:pt x="1056" y="336"/>
                      </a:lnTo>
                      <a:lnTo>
                        <a:pt x="1038" y="336"/>
                      </a:lnTo>
                      <a:lnTo>
                        <a:pt x="987" y="336"/>
                      </a:lnTo>
                      <a:lnTo>
                        <a:pt x="969" y="401"/>
                      </a:lnTo>
                      <a:lnTo>
                        <a:pt x="917" y="401"/>
                      </a:lnTo>
                      <a:lnTo>
                        <a:pt x="917" y="417"/>
                      </a:lnTo>
                      <a:lnTo>
                        <a:pt x="935" y="480"/>
                      </a:lnTo>
                      <a:lnTo>
                        <a:pt x="917" y="497"/>
                      </a:lnTo>
                      <a:lnTo>
                        <a:pt x="883" y="480"/>
                      </a:lnTo>
                      <a:lnTo>
                        <a:pt x="779" y="480"/>
                      </a:lnTo>
                      <a:lnTo>
                        <a:pt x="745" y="465"/>
                      </a:lnTo>
                      <a:lnTo>
                        <a:pt x="727" y="480"/>
                      </a:lnTo>
                      <a:lnTo>
                        <a:pt x="727" y="497"/>
                      </a:lnTo>
                      <a:lnTo>
                        <a:pt x="676" y="480"/>
                      </a:lnTo>
                      <a:lnTo>
                        <a:pt x="658" y="497"/>
                      </a:lnTo>
                      <a:lnTo>
                        <a:pt x="606" y="545"/>
                      </a:lnTo>
                      <a:lnTo>
                        <a:pt x="589" y="528"/>
                      </a:lnTo>
                      <a:lnTo>
                        <a:pt x="555" y="528"/>
                      </a:lnTo>
                      <a:lnTo>
                        <a:pt x="555" y="513"/>
                      </a:lnTo>
                      <a:lnTo>
                        <a:pt x="537" y="513"/>
                      </a:lnTo>
                      <a:lnTo>
                        <a:pt x="537" y="480"/>
                      </a:lnTo>
                      <a:lnTo>
                        <a:pt x="501" y="449"/>
                      </a:lnTo>
                      <a:lnTo>
                        <a:pt x="414" y="449"/>
                      </a:lnTo>
                      <a:lnTo>
                        <a:pt x="363" y="401"/>
                      </a:lnTo>
                      <a:lnTo>
                        <a:pt x="328" y="384"/>
                      </a:lnTo>
                      <a:lnTo>
                        <a:pt x="259" y="401"/>
                      </a:lnTo>
                      <a:lnTo>
                        <a:pt x="259" y="528"/>
                      </a:lnTo>
                      <a:lnTo>
                        <a:pt x="242" y="528"/>
                      </a:lnTo>
                      <a:lnTo>
                        <a:pt x="207" y="497"/>
                      </a:lnTo>
                      <a:lnTo>
                        <a:pt x="155" y="513"/>
                      </a:lnTo>
                      <a:lnTo>
                        <a:pt x="155" y="480"/>
                      </a:lnTo>
                      <a:lnTo>
                        <a:pt x="138" y="480"/>
                      </a:lnTo>
                      <a:lnTo>
                        <a:pt x="121" y="432"/>
                      </a:lnTo>
                      <a:lnTo>
                        <a:pt x="103" y="432"/>
                      </a:lnTo>
                      <a:lnTo>
                        <a:pt x="138" y="432"/>
                      </a:lnTo>
                      <a:lnTo>
                        <a:pt x="121" y="417"/>
                      </a:lnTo>
                      <a:lnTo>
                        <a:pt x="138" y="401"/>
                      </a:lnTo>
                      <a:lnTo>
                        <a:pt x="207" y="401"/>
                      </a:lnTo>
                      <a:lnTo>
                        <a:pt x="190" y="353"/>
                      </a:lnTo>
                      <a:lnTo>
                        <a:pt x="155" y="336"/>
                      </a:lnTo>
                      <a:lnTo>
                        <a:pt x="121" y="321"/>
                      </a:lnTo>
                      <a:lnTo>
                        <a:pt x="69" y="353"/>
                      </a:lnTo>
                      <a:lnTo>
                        <a:pt x="52" y="353"/>
                      </a:lnTo>
                      <a:lnTo>
                        <a:pt x="69" y="336"/>
                      </a:lnTo>
                      <a:lnTo>
                        <a:pt x="52" y="305"/>
                      </a:lnTo>
                      <a:lnTo>
                        <a:pt x="17" y="305"/>
                      </a:lnTo>
                      <a:lnTo>
                        <a:pt x="0" y="273"/>
                      </a:lnTo>
                      <a:lnTo>
                        <a:pt x="17" y="192"/>
                      </a:lnTo>
                      <a:lnTo>
                        <a:pt x="52" y="225"/>
                      </a:lnTo>
                      <a:lnTo>
                        <a:pt x="69" y="225"/>
                      </a:lnTo>
                      <a:lnTo>
                        <a:pt x="52" y="192"/>
                      </a:lnTo>
                      <a:lnTo>
                        <a:pt x="103" y="144"/>
                      </a:lnTo>
                      <a:lnTo>
                        <a:pt x="138" y="161"/>
                      </a:lnTo>
                      <a:lnTo>
                        <a:pt x="155" y="144"/>
                      </a:lnTo>
                      <a:lnTo>
                        <a:pt x="190" y="161"/>
                      </a:lnTo>
                      <a:lnTo>
                        <a:pt x="242" y="192"/>
                      </a:lnTo>
                      <a:lnTo>
                        <a:pt x="276" y="177"/>
                      </a:lnTo>
                      <a:lnTo>
                        <a:pt x="311" y="177"/>
                      </a:lnTo>
                      <a:lnTo>
                        <a:pt x="328" y="192"/>
                      </a:lnTo>
                      <a:lnTo>
                        <a:pt x="397" y="192"/>
                      </a:lnTo>
                      <a:lnTo>
                        <a:pt x="414" y="161"/>
                      </a:lnTo>
                      <a:lnTo>
                        <a:pt x="363" y="144"/>
                      </a:lnTo>
                      <a:lnTo>
                        <a:pt x="397" y="129"/>
                      </a:lnTo>
                      <a:lnTo>
                        <a:pt x="380" y="113"/>
                      </a:lnTo>
                      <a:lnTo>
                        <a:pt x="397" y="96"/>
                      </a:lnTo>
                      <a:lnTo>
                        <a:pt x="397" y="48"/>
                      </a:lnTo>
                      <a:lnTo>
                        <a:pt x="432" y="65"/>
                      </a:lnTo>
                      <a:lnTo>
                        <a:pt x="589" y="18"/>
                      </a:lnTo>
                      <a:lnTo>
                        <a:pt x="589" y="0"/>
                      </a:lnTo>
                      <a:lnTo>
                        <a:pt x="606" y="0"/>
                      </a:lnTo>
                      <a:lnTo>
                        <a:pt x="658" y="0"/>
                      </a:lnTo>
                      <a:lnTo>
                        <a:pt x="676" y="33"/>
                      </a:lnTo>
                      <a:lnTo>
                        <a:pt x="676" y="48"/>
                      </a:lnTo>
                      <a:lnTo>
                        <a:pt x="693" y="48"/>
                      </a:lnTo>
                      <a:lnTo>
                        <a:pt x="727" y="65"/>
                      </a:lnTo>
                      <a:lnTo>
                        <a:pt x="727" y="81"/>
                      </a:lnTo>
                      <a:lnTo>
                        <a:pt x="762" y="81"/>
                      </a:lnTo>
                      <a:lnTo>
                        <a:pt x="796" y="48"/>
                      </a:lnTo>
                      <a:lnTo>
                        <a:pt x="831" y="33"/>
                      </a:lnTo>
                      <a:lnTo>
                        <a:pt x="848" y="81"/>
                      </a:lnTo>
                      <a:lnTo>
                        <a:pt x="917" y="192"/>
                      </a:lnTo>
                      <a:lnTo>
                        <a:pt x="935" y="161"/>
                      </a:lnTo>
                      <a:lnTo>
                        <a:pt x="952" y="192"/>
                      </a:lnTo>
                      <a:lnTo>
                        <a:pt x="1004" y="177"/>
                      </a:lnTo>
                      <a:lnTo>
                        <a:pt x="1056" y="225"/>
                      </a:lnTo>
                      <a:lnTo>
                        <a:pt x="1092" y="240"/>
                      </a:lnTo>
                      <a:lnTo>
                        <a:pt x="1092" y="225"/>
                      </a:lnTo>
                      <a:lnTo>
                        <a:pt x="1109" y="257"/>
                      </a:lnTo>
                      <a:lnTo>
                        <a:pt x="1092" y="27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9" name="Freeform 525">
                  <a:extLst>
                    <a:ext uri="{FF2B5EF4-FFF2-40B4-BE49-F238E27FC236}">
                      <a16:creationId xmlns:a16="http://schemas.microsoft.com/office/drawing/2014/main" id="{8787638E-F16A-DC44-94AF-75F852B2349F}"/>
                    </a:ext>
                  </a:extLst>
                </p:cNvPr>
                <p:cNvSpPr>
                  <a:spLocks/>
                </p:cNvSpPr>
                <p:nvPr/>
              </p:nvSpPr>
              <p:spPr bwMode="gray">
                <a:xfrm>
                  <a:off x="3470" y="2124"/>
                  <a:ext cx="219" cy="132"/>
                </a:xfrm>
                <a:custGeom>
                  <a:avLst/>
                  <a:gdLst>
                    <a:gd name="T0" fmla="*/ 382 w 400"/>
                    <a:gd name="T1" fmla="*/ 192 h 240"/>
                    <a:gd name="T2" fmla="*/ 382 w 400"/>
                    <a:gd name="T3" fmla="*/ 192 h 240"/>
                    <a:gd name="T4" fmla="*/ 365 w 400"/>
                    <a:gd name="T5" fmla="*/ 176 h 240"/>
                    <a:gd name="T6" fmla="*/ 365 w 400"/>
                    <a:gd name="T7" fmla="*/ 192 h 240"/>
                    <a:gd name="T8" fmla="*/ 348 w 400"/>
                    <a:gd name="T9" fmla="*/ 192 h 240"/>
                    <a:gd name="T10" fmla="*/ 330 w 400"/>
                    <a:gd name="T11" fmla="*/ 224 h 240"/>
                    <a:gd name="T12" fmla="*/ 296 w 400"/>
                    <a:gd name="T13" fmla="*/ 224 h 240"/>
                    <a:gd name="T14" fmla="*/ 296 w 400"/>
                    <a:gd name="T15" fmla="*/ 240 h 240"/>
                    <a:gd name="T16" fmla="*/ 242 w 400"/>
                    <a:gd name="T17" fmla="*/ 240 h 240"/>
                    <a:gd name="T18" fmla="*/ 242 w 400"/>
                    <a:gd name="T19" fmla="*/ 224 h 240"/>
                    <a:gd name="T20" fmla="*/ 242 w 400"/>
                    <a:gd name="T21" fmla="*/ 209 h 240"/>
                    <a:gd name="T22" fmla="*/ 139 w 400"/>
                    <a:gd name="T23" fmla="*/ 161 h 240"/>
                    <a:gd name="T24" fmla="*/ 87 w 400"/>
                    <a:gd name="T25" fmla="*/ 161 h 240"/>
                    <a:gd name="T26" fmla="*/ 52 w 400"/>
                    <a:gd name="T27" fmla="*/ 176 h 240"/>
                    <a:gd name="T28" fmla="*/ 52 w 400"/>
                    <a:gd name="T29" fmla="*/ 129 h 240"/>
                    <a:gd name="T30" fmla="*/ 35 w 400"/>
                    <a:gd name="T31" fmla="*/ 129 h 240"/>
                    <a:gd name="T32" fmla="*/ 35 w 400"/>
                    <a:gd name="T33" fmla="*/ 96 h 240"/>
                    <a:gd name="T34" fmla="*/ 18 w 400"/>
                    <a:gd name="T35" fmla="*/ 96 h 240"/>
                    <a:gd name="T36" fmla="*/ 18 w 400"/>
                    <a:gd name="T37" fmla="*/ 81 h 240"/>
                    <a:gd name="T38" fmla="*/ 52 w 400"/>
                    <a:gd name="T39" fmla="*/ 81 h 240"/>
                    <a:gd name="T40" fmla="*/ 69 w 400"/>
                    <a:gd name="T41" fmla="*/ 65 h 240"/>
                    <a:gd name="T42" fmla="*/ 35 w 400"/>
                    <a:gd name="T43" fmla="*/ 33 h 240"/>
                    <a:gd name="T44" fmla="*/ 18 w 400"/>
                    <a:gd name="T45" fmla="*/ 33 h 240"/>
                    <a:gd name="T46" fmla="*/ 18 w 400"/>
                    <a:gd name="T47" fmla="*/ 65 h 240"/>
                    <a:gd name="T48" fmla="*/ 0 w 400"/>
                    <a:gd name="T49" fmla="*/ 33 h 240"/>
                    <a:gd name="T50" fmla="*/ 52 w 400"/>
                    <a:gd name="T51" fmla="*/ 17 h 240"/>
                    <a:gd name="T52" fmla="*/ 87 w 400"/>
                    <a:gd name="T53" fmla="*/ 48 h 240"/>
                    <a:gd name="T54" fmla="*/ 104 w 400"/>
                    <a:gd name="T55" fmla="*/ 48 h 240"/>
                    <a:gd name="T56" fmla="*/ 121 w 400"/>
                    <a:gd name="T57" fmla="*/ 48 h 240"/>
                    <a:gd name="T58" fmla="*/ 121 w 400"/>
                    <a:gd name="T59" fmla="*/ 33 h 240"/>
                    <a:gd name="T60" fmla="*/ 156 w 400"/>
                    <a:gd name="T61" fmla="*/ 17 h 240"/>
                    <a:gd name="T62" fmla="*/ 173 w 400"/>
                    <a:gd name="T63" fmla="*/ 17 h 240"/>
                    <a:gd name="T64" fmla="*/ 156 w 400"/>
                    <a:gd name="T65" fmla="*/ 0 h 240"/>
                    <a:gd name="T66" fmla="*/ 173 w 400"/>
                    <a:gd name="T67" fmla="*/ 0 h 240"/>
                    <a:gd name="T68" fmla="*/ 208 w 400"/>
                    <a:gd name="T69" fmla="*/ 17 h 240"/>
                    <a:gd name="T70" fmla="*/ 208 w 400"/>
                    <a:gd name="T71" fmla="*/ 48 h 240"/>
                    <a:gd name="T72" fmla="*/ 259 w 400"/>
                    <a:gd name="T73" fmla="*/ 48 h 240"/>
                    <a:gd name="T74" fmla="*/ 279 w 400"/>
                    <a:gd name="T75" fmla="*/ 96 h 240"/>
                    <a:gd name="T76" fmla="*/ 365 w 400"/>
                    <a:gd name="T77" fmla="*/ 144 h 240"/>
                    <a:gd name="T78" fmla="*/ 400 w 400"/>
                    <a:gd name="T79" fmla="*/ 161 h 240"/>
                    <a:gd name="T80" fmla="*/ 382 w 400"/>
                    <a:gd name="T81" fmla="*/ 192 h 2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0"/>
                    <a:gd name="T124" fmla="*/ 0 h 240"/>
                    <a:gd name="T125" fmla="*/ 400 w 400"/>
                    <a:gd name="T126" fmla="*/ 240 h 2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0" h="240">
                      <a:moveTo>
                        <a:pt x="382" y="192"/>
                      </a:moveTo>
                      <a:lnTo>
                        <a:pt x="382" y="192"/>
                      </a:lnTo>
                      <a:lnTo>
                        <a:pt x="365" y="176"/>
                      </a:lnTo>
                      <a:lnTo>
                        <a:pt x="365" y="192"/>
                      </a:lnTo>
                      <a:lnTo>
                        <a:pt x="348" y="192"/>
                      </a:lnTo>
                      <a:lnTo>
                        <a:pt x="330" y="224"/>
                      </a:lnTo>
                      <a:lnTo>
                        <a:pt x="296" y="224"/>
                      </a:lnTo>
                      <a:lnTo>
                        <a:pt x="296" y="240"/>
                      </a:lnTo>
                      <a:lnTo>
                        <a:pt x="242" y="240"/>
                      </a:lnTo>
                      <a:lnTo>
                        <a:pt x="242" y="224"/>
                      </a:lnTo>
                      <a:lnTo>
                        <a:pt x="242" y="209"/>
                      </a:lnTo>
                      <a:lnTo>
                        <a:pt x="139" y="161"/>
                      </a:lnTo>
                      <a:lnTo>
                        <a:pt x="87" y="161"/>
                      </a:lnTo>
                      <a:lnTo>
                        <a:pt x="52" y="176"/>
                      </a:lnTo>
                      <a:lnTo>
                        <a:pt x="52" y="129"/>
                      </a:lnTo>
                      <a:lnTo>
                        <a:pt x="35" y="129"/>
                      </a:lnTo>
                      <a:lnTo>
                        <a:pt x="35" y="96"/>
                      </a:lnTo>
                      <a:lnTo>
                        <a:pt x="18" y="96"/>
                      </a:lnTo>
                      <a:lnTo>
                        <a:pt x="18" y="81"/>
                      </a:lnTo>
                      <a:lnTo>
                        <a:pt x="52" y="81"/>
                      </a:lnTo>
                      <a:lnTo>
                        <a:pt x="69" y="65"/>
                      </a:lnTo>
                      <a:lnTo>
                        <a:pt x="35" y="33"/>
                      </a:lnTo>
                      <a:lnTo>
                        <a:pt x="18" y="33"/>
                      </a:lnTo>
                      <a:lnTo>
                        <a:pt x="18" y="65"/>
                      </a:lnTo>
                      <a:lnTo>
                        <a:pt x="0" y="33"/>
                      </a:lnTo>
                      <a:lnTo>
                        <a:pt x="52" y="17"/>
                      </a:lnTo>
                      <a:lnTo>
                        <a:pt x="87" y="48"/>
                      </a:lnTo>
                      <a:lnTo>
                        <a:pt x="104" y="48"/>
                      </a:lnTo>
                      <a:lnTo>
                        <a:pt x="121" y="48"/>
                      </a:lnTo>
                      <a:lnTo>
                        <a:pt x="121" y="33"/>
                      </a:lnTo>
                      <a:lnTo>
                        <a:pt x="156" y="17"/>
                      </a:lnTo>
                      <a:lnTo>
                        <a:pt x="173" y="17"/>
                      </a:lnTo>
                      <a:lnTo>
                        <a:pt x="156" y="0"/>
                      </a:lnTo>
                      <a:lnTo>
                        <a:pt x="173" y="0"/>
                      </a:lnTo>
                      <a:lnTo>
                        <a:pt x="208" y="17"/>
                      </a:lnTo>
                      <a:lnTo>
                        <a:pt x="208" y="48"/>
                      </a:lnTo>
                      <a:lnTo>
                        <a:pt x="259" y="48"/>
                      </a:lnTo>
                      <a:lnTo>
                        <a:pt x="279" y="96"/>
                      </a:lnTo>
                      <a:lnTo>
                        <a:pt x="365" y="144"/>
                      </a:lnTo>
                      <a:lnTo>
                        <a:pt x="400" y="161"/>
                      </a:lnTo>
                      <a:lnTo>
                        <a:pt x="382" y="19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0" name="Freeform 526">
                  <a:extLst>
                    <a:ext uri="{FF2B5EF4-FFF2-40B4-BE49-F238E27FC236}">
                      <a16:creationId xmlns:a16="http://schemas.microsoft.com/office/drawing/2014/main" id="{DEC8B314-F256-8841-B922-1F615D910F53}"/>
                    </a:ext>
                  </a:extLst>
                </p:cNvPr>
                <p:cNvSpPr>
                  <a:spLocks/>
                </p:cNvSpPr>
                <p:nvPr/>
              </p:nvSpPr>
              <p:spPr bwMode="gray">
                <a:xfrm>
                  <a:off x="3526" y="2072"/>
                  <a:ext cx="259" cy="158"/>
                </a:xfrm>
                <a:custGeom>
                  <a:avLst/>
                  <a:gdLst>
                    <a:gd name="T0" fmla="*/ 276 w 468"/>
                    <a:gd name="T1" fmla="*/ 288 h 288"/>
                    <a:gd name="T2" fmla="*/ 276 w 468"/>
                    <a:gd name="T3" fmla="*/ 288 h 288"/>
                    <a:gd name="T4" fmla="*/ 311 w 468"/>
                    <a:gd name="T5" fmla="*/ 288 h 288"/>
                    <a:gd name="T6" fmla="*/ 328 w 468"/>
                    <a:gd name="T7" fmla="*/ 257 h 288"/>
                    <a:gd name="T8" fmla="*/ 328 w 468"/>
                    <a:gd name="T9" fmla="*/ 225 h 288"/>
                    <a:gd name="T10" fmla="*/ 311 w 468"/>
                    <a:gd name="T11" fmla="*/ 209 h 288"/>
                    <a:gd name="T12" fmla="*/ 346 w 468"/>
                    <a:gd name="T13" fmla="*/ 209 h 288"/>
                    <a:gd name="T14" fmla="*/ 363 w 468"/>
                    <a:gd name="T15" fmla="*/ 177 h 288"/>
                    <a:gd name="T16" fmla="*/ 363 w 468"/>
                    <a:gd name="T17" fmla="*/ 161 h 288"/>
                    <a:gd name="T18" fmla="*/ 399 w 468"/>
                    <a:gd name="T19" fmla="*/ 161 h 288"/>
                    <a:gd name="T20" fmla="*/ 399 w 468"/>
                    <a:gd name="T21" fmla="*/ 177 h 288"/>
                    <a:gd name="T22" fmla="*/ 434 w 468"/>
                    <a:gd name="T23" fmla="*/ 177 h 288"/>
                    <a:gd name="T24" fmla="*/ 468 w 468"/>
                    <a:gd name="T25" fmla="*/ 161 h 288"/>
                    <a:gd name="T26" fmla="*/ 434 w 468"/>
                    <a:gd name="T27" fmla="*/ 144 h 288"/>
                    <a:gd name="T28" fmla="*/ 417 w 468"/>
                    <a:gd name="T29" fmla="*/ 144 h 288"/>
                    <a:gd name="T30" fmla="*/ 380 w 468"/>
                    <a:gd name="T31" fmla="*/ 144 h 288"/>
                    <a:gd name="T32" fmla="*/ 417 w 468"/>
                    <a:gd name="T33" fmla="*/ 113 h 288"/>
                    <a:gd name="T34" fmla="*/ 399 w 468"/>
                    <a:gd name="T35" fmla="*/ 113 h 288"/>
                    <a:gd name="T36" fmla="*/ 346 w 468"/>
                    <a:gd name="T37" fmla="*/ 161 h 288"/>
                    <a:gd name="T38" fmla="*/ 328 w 468"/>
                    <a:gd name="T39" fmla="*/ 144 h 288"/>
                    <a:gd name="T40" fmla="*/ 294 w 468"/>
                    <a:gd name="T41" fmla="*/ 144 h 288"/>
                    <a:gd name="T42" fmla="*/ 294 w 468"/>
                    <a:gd name="T43" fmla="*/ 129 h 288"/>
                    <a:gd name="T44" fmla="*/ 276 w 468"/>
                    <a:gd name="T45" fmla="*/ 129 h 288"/>
                    <a:gd name="T46" fmla="*/ 276 w 468"/>
                    <a:gd name="T47" fmla="*/ 96 h 288"/>
                    <a:gd name="T48" fmla="*/ 242 w 468"/>
                    <a:gd name="T49" fmla="*/ 65 h 288"/>
                    <a:gd name="T50" fmla="*/ 155 w 468"/>
                    <a:gd name="T51" fmla="*/ 65 h 288"/>
                    <a:gd name="T52" fmla="*/ 104 w 468"/>
                    <a:gd name="T53" fmla="*/ 17 h 288"/>
                    <a:gd name="T54" fmla="*/ 69 w 468"/>
                    <a:gd name="T55" fmla="*/ 0 h 288"/>
                    <a:gd name="T56" fmla="*/ 0 w 468"/>
                    <a:gd name="T57" fmla="*/ 17 h 288"/>
                    <a:gd name="T58" fmla="*/ 0 w 468"/>
                    <a:gd name="T59" fmla="*/ 144 h 288"/>
                    <a:gd name="T60" fmla="*/ 17 w 468"/>
                    <a:gd name="T61" fmla="*/ 144 h 288"/>
                    <a:gd name="T62" fmla="*/ 17 w 468"/>
                    <a:gd name="T63" fmla="*/ 129 h 288"/>
                    <a:gd name="T64" fmla="*/ 52 w 468"/>
                    <a:gd name="T65" fmla="*/ 113 h 288"/>
                    <a:gd name="T66" fmla="*/ 69 w 468"/>
                    <a:gd name="T67" fmla="*/ 113 h 288"/>
                    <a:gd name="T68" fmla="*/ 52 w 468"/>
                    <a:gd name="T69" fmla="*/ 96 h 288"/>
                    <a:gd name="T70" fmla="*/ 69 w 468"/>
                    <a:gd name="T71" fmla="*/ 96 h 288"/>
                    <a:gd name="T72" fmla="*/ 104 w 468"/>
                    <a:gd name="T73" fmla="*/ 113 h 288"/>
                    <a:gd name="T74" fmla="*/ 104 w 468"/>
                    <a:gd name="T75" fmla="*/ 144 h 288"/>
                    <a:gd name="T76" fmla="*/ 155 w 468"/>
                    <a:gd name="T77" fmla="*/ 144 h 288"/>
                    <a:gd name="T78" fmla="*/ 173 w 468"/>
                    <a:gd name="T79" fmla="*/ 192 h 288"/>
                    <a:gd name="T80" fmla="*/ 259 w 468"/>
                    <a:gd name="T81" fmla="*/ 240 h 288"/>
                    <a:gd name="T82" fmla="*/ 294 w 468"/>
                    <a:gd name="T83" fmla="*/ 257 h 288"/>
                    <a:gd name="T84" fmla="*/ 276 w 468"/>
                    <a:gd name="T85" fmla="*/ 288 h 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8"/>
                    <a:gd name="T130" fmla="*/ 0 h 288"/>
                    <a:gd name="T131" fmla="*/ 468 w 468"/>
                    <a:gd name="T132" fmla="*/ 288 h 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8" h="288">
                      <a:moveTo>
                        <a:pt x="276" y="288"/>
                      </a:moveTo>
                      <a:lnTo>
                        <a:pt x="276" y="288"/>
                      </a:lnTo>
                      <a:lnTo>
                        <a:pt x="311" y="288"/>
                      </a:lnTo>
                      <a:lnTo>
                        <a:pt x="328" y="257"/>
                      </a:lnTo>
                      <a:lnTo>
                        <a:pt x="328" y="225"/>
                      </a:lnTo>
                      <a:lnTo>
                        <a:pt x="311" y="209"/>
                      </a:lnTo>
                      <a:lnTo>
                        <a:pt x="346" y="209"/>
                      </a:lnTo>
                      <a:lnTo>
                        <a:pt x="363" y="177"/>
                      </a:lnTo>
                      <a:lnTo>
                        <a:pt x="363" y="161"/>
                      </a:lnTo>
                      <a:lnTo>
                        <a:pt x="399" y="161"/>
                      </a:lnTo>
                      <a:lnTo>
                        <a:pt x="399" y="177"/>
                      </a:lnTo>
                      <a:lnTo>
                        <a:pt x="434" y="177"/>
                      </a:lnTo>
                      <a:lnTo>
                        <a:pt x="468" y="161"/>
                      </a:lnTo>
                      <a:lnTo>
                        <a:pt x="434" y="144"/>
                      </a:lnTo>
                      <a:lnTo>
                        <a:pt x="417" y="144"/>
                      </a:lnTo>
                      <a:lnTo>
                        <a:pt x="380" y="144"/>
                      </a:lnTo>
                      <a:lnTo>
                        <a:pt x="417" y="113"/>
                      </a:lnTo>
                      <a:lnTo>
                        <a:pt x="399" y="113"/>
                      </a:lnTo>
                      <a:lnTo>
                        <a:pt x="346" y="161"/>
                      </a:lnTo>
                      <a:lnTo>
                        <a:pt x="328" y="144"/>
                      </a:lnTo>
                      <a:lnTo>
                        <a:pt x="294" y="144"/>
                      </a:lnTo>
                      <a:lnTo>
                        <a:pt x="294" y="129"/>
                      </a:lnTo>
                      <a:lnTo>
                        <a:pt x="276" y="129"/>
                      </a:lnTo>
                      <a:lnTo>
                        <a:pt x="276" y="96"/>
                      </a:lnTo>
                      <a:lnTo>
                        <a:pt x="242" y="65"/>
                      </a:lnTo>
                      <a:lnTo>
                        <a:pt x="155" y="65"/>
                      </a:lnTo>
                      <a:lnTo>
                        <a:pt x="104" y="17"/>
                      </a:lnTo>
                      <a:lnTo>
                        <a:pt x="69" y="0"/>
                      </a:lnTo>
                      <a:lnTo>
                        <a:pt x="0" y="17"/>
                      </a:lnTo>
                      <a:lnTo>
                        <a:pt x="0" y="144"/>
                      </a:lnTo>
                      <a:lnTo>
                        <a:pt x="17" y="144"/>
                      </a:lnTo>
                      <a:lnTo>
                        <a:pt x="17" y="129"/>
                      </a:lnTo>
                      <a:lnTo>
                        <a:pt x="52" y="113"/>
                      </a:lnTo>
                      <a:lnTo>
                        <a:pt x="69" y="113"/>
                      </a:lnTo>
                      <a:lnTo>
                        <a:pt x="52" y="96"/>
                      </a:lnTo>
                      <a:lnTo>
                        <a:pt x="69" y="96"/>
                      </a:lnTo>
                      <a:lnTo>
                        <a:pt x="104" y="113"/>
                      </a:lnTo>
                      <a:lnTo>
                        <a:pt x="104" y="144"/>
                      </a:lnTo>
                      <a:lnTo>
                        <a:pt x="155" y="144"/>
                      </a:lnTo>
                      <a:lnTo>
                        <a:pt x="173" y="192"/>
                      </a:lnTo>
                      <a:lnTo>
                        <a:pt x="259" y="240"/>
                      </a:lnTo>
                      <a:lnTo>
                        <a:pt x="294" y="257"/>
                      </a:lnTo>
                      <a:lnTo>
                        <a:pt x="276" y="28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1" name="Freeform 527">
                  <a:extLst>
                    <a:ext uri="{FF2B5EF4-FFF2-40B4-BE49-F238E27FC236}">
                      <a16:creationId xmlns:a16="http://schemas.microsoft.com/office/drawing/2014/main" id="{E9372028-33C8-8B4A-8B9F-EAB8FD790394}"/>
                    </a:ext>
                  </a:extLst>
                </p:cNvPr>
                <p:cNvSpPr>
                  <a:spLocks/>
                </p:cNvSpPr>
                <p:nvPr/>
              </p:nvSpPr>
              <p:spPr bwMode="gray">
                <a:xfrm>
                  <a:off x="3698" y="2161"/>
                  <a:ext cx="116" cy="79"/>
                </a:xfrm>
                <a:custGeom>
                  <a:avLst/>
                  <a:gdLst>
                    <a:gd name="T0" fmla="*/ 175 w 209"/>
                    <a:gd name="T1" fmla="*/ 48 h 144"/>
                    <a:gd name="T2" fmla="*/ 175 w 209"/>
                    <a:gd name="T3" fmla="*/ 48 h 144"/>
                    <a:gd name="T4" fmla="*/ 175 w 209"/>
                    <a:gd name="T5" fmla="*/ 79 h 144"/>
                    <a:gd name="T6" fmla="*/ 209 w 209"/>
                    <a:gd name="T7" fmla="*/ 79 h 144"/>
                    <a:gd name="T8" fmla="*/ 209 w 209"/>
                    <a:gd name="T9" fmla="*/ 127 h 144"/>
                    <a:gd name="T10" fmla="*/ 157 w 209"/>
                    <a:gd name="T11" fmla="*/ 111 h 144"/>
                    <a:gd name="T12" fmla="*/ 123 w 209"/>
                    <a:gd name="T13" fmla="*/ 144 h 144"/>
                    <a:gd name="T14" fmla="*/ 106 w 209"/>
                    <a:gd name="T15" fmla="*/ 96 h 144"/>
                    <a:gd name="T16" fmla="*/ 88 w 209"/>
                    <a:gd name="T17" fmla="*/ 79 h 144"/>
                    <a:gd name="T18" fmla="*/ 71 w 209"/>
                    <a:gd name="T19" fmla="*/ 111 h 144"/>
                    <a:gd name="T20" fmla="*/ 54 w 209"/>
                    <a:gd name="T21" fmla="*/ 111 h 144"/>
                    <a:gd name="T22" fmla="*/ 54 w 209"/>
                    <a:gd name="T23" fmla="*/ 127 h 144"/>
                    <a:gd name="T24" fmla="*/ 17 w 209"/>
                    <a:gd name="T25" fmla="*/ 127 h 144"/>
                    <a:gd name="T26" fmla="*/ 0 w 209"/>
                    <a:gd name="T27" fmla="*/ 127 h 144"/>
                    <a:gd name="T28" fmla="*/ 17 w 209"/>
                    <a:gd name="T29" fmla="*/ 96 h 144"/>
                    <a:gd name="T30" fmla="*/ 17 w 209"/>
                    <a:gd name="T31" fmla="*/ 64 h 144"/>
                    <a:gd name="T32" fmla="*/ 0 w 209"/>
                    <a:gd name="T33" fmla="*/ 48 h 144"/>
                    <a:gd name="T34" fmla="*/ 35 w 209"/>
                    <a:gd name="T35" fmla="*/ 48 h 144"/>
                    <a:gd name="T36" fmla="*/ 54 w 209"/>
                    <a:gd name="T37" fmla="*/ 16 h 144"/>
                    <a:gd name="T38" fmla="*/ 54 w 209"/>
                    <a:gd name="T39" fmla="*/ 0 h 144"/>
                    <a:gd name="T40" fmla="*/ 88 w 209"/>
                    <a:gd name="T41" fmla="*/ 0 h 144"/>
                    <a:gd name="T42" fmla="*/ 88 w 209"/>
                    <a:gd name="T43" fmla="*/ 16 h 144"/>
                    <a:gd name="T44" fmla="*/ 88 w 209"/>
                    <a:gd name="T45" fmla="*/ 31 h 144"/>
                    <a:gd name="T46" fmla="*/ 54 w 209"/>
                    <a:gd name="T47" fmla="*/ 31 h 144"/>
                    <a:gd name="T48" fmla="*/ 54 w 209"/>
                    <a:gd name="T49" fmla="*/ 48 h 144"/>
                    <a:gd name="T50" fmla="*/ 106 w 209"/>
                    <a:gd name="T51" fmla="*/ 48 h 144"/>
                    <a:gd name="T52" fmla="*/ 123 w 209"/>
                    <a:gd name="T53" fmla="*/ 48 h 144"/>
                    <a:gd name="T54" fmla="*/ 175 w 209"/>
                    <a:gd name="T55" fmla="*/ 48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9"/>
                    <a:gd name="T85" fmla="*/ 0 h 144"/>
                    <a:gd name="T86" fmla="*/ 209 w 209"/>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9" h="144">
                      <a:moveTo>
                        <a:pt x="175" y="48"/>
                      </a:moveTo>
                      <a:lnTo>
                        <a:pt x="175" y="48"/>
                      </a:lnTo>
                      <a:lnTo>
                        <a:pt x="175" y="79"/>
                      </a:lnTo>
                      <a:lnTo>
                        <a:pt x="209" y="79"/>
                      </a:lnTo>
                      <a:lnTo>
                        <a:pt x="209" y="127"/>
                      </a:lnTo>
                      <a:lnTo>
                        <a:pt x="157" y="111"/>
                      </a:lnTo>
                      <a:lnTo>
                        <a:pt x="123" y="144"/>
                      </a:lnTo>
                      <a:lnTo>
                        <a:pt x="106" y="96"/>
                      </a:lnTo>
                      <a:lnTo>
                        <a:pt x="88" y="79"/>
                      </a:lnTo>
                      <a:lnTo>
                        <a:pt x="71" y="111"/>
                      </a:lnTo>
                      <a:lnTo>
                        <a:pt x="54" y="111"/>
                      </a:lnTo>
                      <a:lnTo>
                        <a:pt x="54" y="127"/>
                      </a:lnTo>
                      <a:lnTo>
                        <a:pt x="17" y="127"/>
                      </a:lnTo>
                      <a:lnTo>
                        <a:pt x="0" y="127"/>
                      </a:lnTo>
                      <a:lnTo>
                        <a:pt x="17" y="96"/>
                      </a:lnTo>
                      <a:lnTo>
                        <a:pt x="17" y="64"/>
                      </a:lnTo>
                      <a:lnTo>
                        <a:pt x="0" y="48"/>
                      </a:lnTo>
                      <a:lnTo>
                        <a:pt x="35" y="48"/>
                      </a:lnTo>
                      <a:lnTo>
                        <a:pt x="54" y="16"/>
                      </a:lnTo>
                      <a:lnTo>
                        <a:pt x="54" y="0"/>
                      </a:lnTo>
                      <a:lnTo>
                        <a:pt x="88" y="0"/>
                      </a:lnTo>
                      <a:lnTo>
                        <a:pt x="88" y="16"/>
                      </a:lnTo>
                      <a:lnTo>
                        <a:pt x="88" y="31"/>
                      </a:lnTo>
                      <a:lnTo>
                        <a:pt x="54" y="31"/>
                      </a:lnTo>
                      <a:lnTo>
                        <a:pt x="54" y="48"/>
                      </a:lnTo>
                      <a:lnTo>
                        <a:pt x="106" y="48"/>
                      </a:lnTo>
                      <a:lnTo>
                        <a:pt x="123" y="48"/>
                      </a:lnTo>
                      <a:lnTo>
                        <a:pt x="175" y="4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2" name="Freeform 528">
                  <a:extLst>
                    <a:ext uri="{FF2B5EF4-FFF2-40B4-BE49-F238E27FC236}">
                      <a16:creationId xmlns:a16="http://schemas.microsoft.com/office/drawing/2014/main" id="{2D7162AB-8FDC-7C4A-B683-0FED19972015}"/>
                    </a:ext>
                  </a:extLst>
                </p:cNvPr>
                <p:cNvSpPr>
                  <a:spLocks/>
                </p:cNvSpPr>
                <p:nvPr/>
              </p:nvSpPr>
              <p:spPr bwMode="gray">
                <a:xfrm>
                  <a:off x="3727" y="2115"/>
                  <a:ext cx="163" cy="72"/>
                </a:xfrm>
                <a:custGeom>
                  <a:avLst/>
                  <a:gdLst>
                    <a:gd name="T0" fmla="*/ 295 w 295"/>
                    <a:gd name="T1" fmla="*/ 32 h 128"/>
                    <a:gd name="T2" fmla="*/ 295 w 295"/>
                    <a:gd name="T3" fmla="*/ 32 h 128"/>
                    <a:gd name="T4" fmla="*/ 295 w 295"/>
                    <a:gd name="T5" fmla="*/ 48 h 128"/>
                    <a:gd name="T6" fmla="*/ 242 w 295"/>
                    <a:gd name="T7" fmla="*/ 80 h 128"/>
                    <a:gd name="T8" fmla="*/ 207 w 295"/>
                    <a:gd name="T9" fmla="*/ 80 h 128"/>
                    <a:gd name="T10" fmla="*/ 190 w 295"/>
                    <a:gd name="T11" fmla="*/ 96 h 128"/>
                    <a:gd name="T12" fmla="*/ 155 w 295"/>
                    <a:gd name="T13" fmla="*/ 96 h 128"/>
                    <a:gd name="T14" fmla="*/ 121 w 295"/>
                    <a:gd name="T15" fmla="*/ 111 h 128"/>
                    <a:gd name="T16" fmla="*/ 121 w 295"/>
                    <a:gd name="T17" fmla="*/ 128 h 128"/>
                    <a:gd name="T18" fmla="*/ 69 w 295"/>
                    <a:gd name="T19" fmla="*/ 128 h 128"/>
                    <a:gd name="T20" fmla="*/ 52 w 295"/>
                    <a:gd name="T21" fmla="*/ 128 h 128"/>
                    <a:gd name="T22" fmla="*/ 0 w 295"/>
                    <a:gd name="T23" fmla="*/ 128 h 128"/>
                    <a:gd name="T24" fmla="*/ 0 w 295"/>
                    <a:gd name="T25" fmla="*/ 111 h 128"/>
                    <a:gd name="T26" fmla="*/ 34 w 295"/>
                    <a:gd name="T27" fmla="*/ 111 h 128"/>
                    <a:gd name="T28" fmla="*/ 34 w 295"/>
                    <a:gd name="T29" fmla="*/ 96 h 128"/>
                    <a:gd name="T30" fmla="*/ 69 w 295"/>
                    <a:gd name="T31" fmla="*/ 96 h 128"/>
                    <a:gd name="T32" fmla="*/ 103 w 295"/>
                    <a:gd name="T33" fmla="*/ 80 h 128"/>
                    <a:gd name="T34" fmla="*/ 69 w 295"/>
                    <a:gd name="T35" fmla="*/ 63 h 128"/>
                    <a:gd name="T36" fmla="*/ 52 w 295"/>
                    <a:gd name="T37" fmla="*/ 63 h 128"/>
                    <a:gd name="T38" fmla="*/ 17 w 295"/>
                    <a:gd name="T39" fmla="*/ 63 h 128"/>
                    <a:gd name="T40" fmla="*/ 52 w 295"/>
                    <a:gd name="T41" fmla="*/ 32 h 128"/>
                    <a:gd name="T42" fmla="*/ 34 w 295"/>
                    <a:gd name="T43" fmla="*/ 32 h 128"/>
                    <a:gd name="T44" fmla="*/ 52 w 295"/>
                    <a:gd name="T45" fmla="*/ 15 h 128"/>
                    <a:gd name="T46" fmla="*/ 103 w 295"/>
                    <a:gd name="T47" fmla="*/ 32 h 128"/>
                    <a:gd name="T48" fmla="*/ 103 w 295"/>
                    <a:gd name="T49" fmla="*/ 15 h 128"/>
                    <a:gd name="T50" fmla="*/ 121 w 295"/>
                    <a:gd name="T51" fmla="*/ 0 h 128"/>
                    <a:gd name="T52" fmla="*/ 155 w 295"/>
                    <a:gd name="T53" fmla="*/ 15 h 128"/>
                    <a:gd name="T54" fmla="*/ 259 w 295"/>
                    <a:gd name="T55" fmla="*/ 15 h 128"/>
                    <a:gd name="T56" fmla="*/ 295 w 295"/>
                    <a:gd name="T57" fmla="*/ 32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128"/>
                    <a:gd name="T89" fmla="*/ 295 w 295"/>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128">
                      <a:moveTo>
                        <a:pt x="295" y="32"/>
                      </a:moveTo>
                      <a:lnTo>
                        <a:pt x="295" y="32"/>
                      </a:lnTo>
                      <a:lnTo>
                        <a:pt x="295" y="48"/>
                      </a:lnTo>
                      <a:lnTo>
                        <a:pt x="242" y="80"/>
                      </a:lnTo>
                      <a:lnTo>
                        <a:pt x="207" y="80"/>
                      </a:lnTo>
                      <a:lnTo>
                        <a:pt x="190" y="96"/>
                      </a:lnTo>
                      <a:lnTo>
                        <a:pt x="155" y="96"/>
                      </a:lnTo>
                      <a:lnTo>
                        <a:pt x="121" y="111"/>
                      </a:lnTo>
                      <a:lnTo>
                        <a:pt x="121" y="128"/>
                      </a:lnTo>
                      <a:lnTo>
                        <a:pt x="69" y="128"/>
                      </a:lnTo>
                      <a:lnTo>
                        <a:pt x="52" y="128"/>
                      </a:lnTo>
                      <a:lnTo>
                        <a:pt x="0" y="128"/>
                      </a:lnTo>
                      <a:lnTo>
                        <a:pt x="0" y="111"/>
                      </a:lnTo>
                      <a:lnTo>
                        <a:pt x="34" y="111"/>
                      </a:lnTo>
                      <a:lnTo>
                        <a:pt x="34" y="96"/>
                      </a:lnTo>
                      <a:lnTo>
                        <a:pt x="69" y="96"/>
                      </a:lnTo>
                      <a:lnTo>
                        <a:pt x="103" y="80"/>
                      </a:lnTo>
                      <a:lnTo>
                        <a:pt x="69" y="63"/>
                      </a:lnTo>
                      <a:lnTo>
                        <a:pt x="52" y="63"/>
                      </a:lnTo>
                      <a:lnTo>
                        <a:pt x="17" y="63"/>
                      </a:lnTo>
                      <a:lnTo>
                        <a:pt x="52" y="32"/>
                      </a:lnTo>
                      <a:lnTo>
                        <a:pt x="34" y="32"/>
                      </a:lnTo>
                      <a:lnTo>
                        <a:pt x="52" y="15"/>
                      </a:lnTo>
                      <a:lnTo>
                        <a:pt x="103" y="32"/>
                      </a:lnTo>
                      <a:lnTo>
                        <a:pt x="103" y="15"/>
                      </a:lnTo>
                      <a:lnTo>
                        <a:pt x="121" y="0"/>
                      </a:lnTo>
                      <a:lnTo>
                        <a:pt x="155" y="15"/>
                      </a:lnTo>
                      <a:lnTo>
                        <a:pt x="259" y="15"/>
                      </a:lnTo>
                      <a:lnTo>
                        <a:pt x="295" y="3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3" name="Freeform 529">
                  <a:extLst>
                    <a:ext uri="{FF2B5EF4-FFF2-40B4-BE49-F238E27FC236}">
                      <a16:creationId xmlns:a16="http://schemas.microsoft.com/office/drawing/2014/main" id="{74E32D66-D8A1-7045-9AAB-C57FF6A23273}"/>
                    </a:ext>
                  </a:extLst>
                </p:cNvPr>
                <p:cNvSpPr>
                  <a:spLocks/>
                </p:cNvSpPr>
                <p:nvPr/>
              </p:nvSpPr>
              <p:spPr bwMode="gray">
                <a:xfrm>
                  <a:off x="3605" y="2230"/>
                  <a:ext cx="246" cy="220"/>
                </a:xfrm>
                <a:custGeom>
                  <a:avLst/>
                  <a:gdLst>
                    <a:gd name="T0" fmla="*/ 17 w 449"/>
                    <a:gd name="T1" fmla="*/ 353 h 401"/>
                    <a:gd name="T2" fmla="*/ 17 w 449"/>
                    <a:gd name="T3" fmla="*/ 353 h 401"/>
                    <a:gd name="T4" fmla="*/ 17 w 449"/>
                    <a:gd name="T5" fmla="*/ 320 h 401"/>
                    <a:gd name="T6" fmla="*/ 52 w 449"/>
                    <a:gd name="T7" fmla="*/ 305 h 401"/>
                    <a:gd name="T8" fmla="*/ 35 w 449"/>
                    <a:gd name="T9" fmla="*/ 272 h 401"/>
                    <a:gd name="T10" fmla="*/ 17 w 449"/>
                    <a:gd name="T11" fmla="*/ 257 h 401"/>
                    <a:gd name="T12" fmla="*/ 0 w 449"/>
                    <a:gd name="T13" fmla="*/ 224 h 401"/>
                    <a:gd name="T14" fmla="*/ 35 w 449"/>
                    <a:gd name="T15" fmla="*/ 240 h 401"/>
                    <a:gd name="T16" fmla="*/ 138 w 449"/>
                    <a:gd name="T17" fmla="*/ 224 h 401"/>
                    <a:gd name="T18" fmla="*/ 138 w 449"/>
                    <a:gd name="T19" fmla="*/ 192 h 401"/>
                    <a:gd name="T20" fmla="*/ 156 w 449"/>
                    <a:gd name="T21" fmla="*/ 176 h 401"/>
                    <a:gd name="T22" fmla="*/ 225 w 449"/>
                    <a:gd name="T23" fmla="*/ 161 h 401"/>
                    <a:gd name="T24" fmla="*/ 225 w 449"/>
                    <a:gd name="T25" fmla="*/ 128 h 401"/>
                    <a:gd name="T26" fmla="*/ 242 w 449"/>
                    <a:gd name="T27" fmla="*/ 113 h 401"/>
                    <a:gd name="T28" fmla="*/ 242 w 449"/>
                    <a:gd name="T29" fmla="*/ 96 h 401"/>
                    <a:gd name="T30" fmla="*/ 259 w 449"/>
                    <a:gd name="T31" fmla="*/ 96 h 401"/>
                    <a:gd name="T32" fmla="*/ 277 w 449"/>
                    <a:gd name="T33" fmla="*/ 65 h 401"/>
                    <a:gd name="T34" fmla="*/ 277 w 449"/>
                    <a:gd name="T35" fmla="*/ 32 h 401"/>
                    <a:gd name="T36" fmla="*/ 311 w 449"/>
                    <a:gd name="T37" fmla="*/ 17 h 401"/>
                    <a:gd name="T38" fmla="*/ 346 w 449"/>
                    <a:gd name="T39" fmla="*/ 0 h 401"/>
                    <a:gd name="T40" fmla="*/ 363 w 449"/>
                    <a:gd name="T41" fmla="*/ 0 h 401"/>
                    <a:gd name="T42" fmla="*/ 397 w 449"/>
                    <a:gd name="T43" fmla="*/ 17 h 401"/>
                    <a:gd name="T44" fmla="*/ 415 w 449"/>
                    <a:gd name="T45" fmla="*/ 32 h 401"/>
                    <a:gd name="T46" fmla="*/ 449 w 449"/>
                    <a:gd name="T47" fmla="*/ 48 h 401"/>
                    <a:gd name="T48" fmla="*/ 432 w 449"/>
                    <a:gd name="T49" fmla="*/ 65 h 401"/>
                    <a:gd name="T50" fmla="*/ 397 w 449"/>
                    <a:gd name="T51" fmla="*/ 80 h 401"/>
                    <a:gd name="T52" fmla="*/ 363 w 449"/>
                    <a:gd name="T53" fmla="*/ 65 h 401"/>
                    <a:gd name="T54" fmla="*/ 346 w 449"/>
                    <a:gd name="T55" fmla="*/ 80 h 401"/>
                    <a:gd name="T56" fmla="*/ 363 w 449"/>
                    <a:gd name="T57" fmla="*/ 96 h 401"/>
                    <a:gd name="T58" fmla="*/ 346 w 449"/>
                    <a:gd name="T59" fmla="*/ 128 h 401"/>
                    <a:gd name="T60" fmla="*/ 380 w 449"/>
                    <a:gd name="T61" fmla="*/ 144 h 401"/>
                    <a:gd name="T62" fmla="*/ 380 w 449"/>
                    <a:gd name="T63" fmla="*/ 161 h 401"/>
                    <a:gd name="T64" fmla="*/ 363 w 449"/>
                    <a:gd name="T65" fmla="*/ 161 h 401"/>
                    <a:gd name="T66" fmla="*/ 380 w 449"/>
                    <a:gd name="T67" fmla="*/ 176 h 401"/>
                    <a:gd name="T68" fmla="*/ 294 w 449"/>
                    <a:gd name="T69" fmla="*/ 272 h 401"/>
                    <a:gd name="T70" fmla="*/ 259 w 449"/>
                    <a:gd name="T71" fmla="*/ 288 h 401"/>
                    <a:gd name="T72" fmla="*/ 242 w 449"/>
                    <a:gd name="T73" fmla="*/ 272 h 401"/>
                    <a:gd name="T74" fmla="*/ 225 w 449"/>
                    <a:gd name="T75" fmla="*/ 288 h 401"/>
                    <a:gd name="T76" fmla="*/ 225 w 449"/>
                    <a:gd name="T77" fmla="*/ 320 h 401"/>
                    <a:gd name="T78" fmla="*/ 242 w 449"/>
                    <a:gd name="T79" fmla="*/ 320 h 401"/>
                    <a:gd name="T80" fmla="*/ 242 w 449"/>
                    <a:gd name="T81" fmla="*/ 336 h 401"/>
                    <a:gd name="T82" fmla="*/ 259 w 449"/>
                    <a:gd name="T83" fmla="*/ 336 h 401"/>
                    <a:gd name="T84" fmla="*/ 259 w 449"/>
                    <a:gd name="T85" fmla="*/ 368 h 401"/>
                    <a:gd name="T86" fmla="*/ 259 w 449"/>
                    <a:gd name="T87" fmla="*/ 384 h 401"/>
                    <a:gd name="T88" fmla="*/ 207 w 449"/>
                    <a:gd name="T89" fmla="*/ 384 h 401"/>
                    <a:gd name="T90" fmla="*/ 190 w 449"/>
                    <a:gd name="T91" fmla="*/ 401 h 401"/>
                    <a:gd name="T92" fmla="*/ 173 w 449"/>
                    <a:gd name="T93" fmla="*/ 384 h 401"/>
                    <a:gd name="T94" fmla="*/ 156 w 449"/>
                    <a:gd name="T95" fmla="*/ 353 h 401"/>
                    <a:gd name="T96" fmla="*/ 104 w 449"/>
                    <a:gd name="T97" fmla="*/ 353 h 401"/>
                    <a:gd name="T98" fmla="*/ 69 w 449"/>
                    <a:gd name="T99" fmla="*/ 353 h 401"/>
                    <a:gd name="T100" fmla="*/ 17 w 449"/>
                    <a:gd name="T101" fmla="*/ 353 h 4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9"/>
                    <a:gd name="T154" fmla="*/ 0 h 401"/>
                    <a:gd name="T155" fmla="*/ 449 w 449"/>
                    <a:gd name="T156" fmla="*/ 401 h 4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9" h="401">
                      <a:moveTo>
                        <a:pt x="17" y="353"/>
                      </a:moveTo>
                      <a:lnTo>
                        <a:pt x="17" y="353"/>
                      </a:lnTo>
                      <a:lnTo>
                        <a:pt x="17" y="320"/>
                      </a:lnTo>
                      <a:lnTo>
                        <a:pt x="52" y="305"/>
                      </a:lnTo>
                      <a:lnTo>
                        <a:pt x="35" y="272"/>
                      </a:lnTo>
                      <a:lnTo>
                        <a:pt x="17" y="257"/>
                      </a:lnTo>
                      <a:lnTo>
                        <a:pt x="0" y="224"/>
                      </a:lnTo>
                      <a:lnTo>
                        <a:pt x="35" y="240"/>
                      </a:lnTo>
                      <a:lnTo>
                        <a:pt x="138" y="224"/>
                      </a:lnTo>
                      <a:lnTo>
                        <a:pt x="138" y="192"/>
                      </a:lnTo>
                      <a:lnTo>
                        <a:pt x="156" y="176"/>
                      </a:lnTo>
                      <a:lnTo>
                        <a:pt x="225" y="161"/>
                      </a:lnTo>
                      <a:lnTo>
                        <a:pt x="225" y="128"/>
                      </a:lnTo>
                      <a:lnTo>
                        <a:pt x="242" y="113"/>
                      </a:lnTo>
                      <a:lnTo>
                        <a:pt x="242" y="96"/>
                      </a:lnTo>
                      <a:lnTo>
                        <a:pt x="259" y="96"/>
                      </a:lnTo>
                      <a:lnTo>
                        <a:pt x="277" y="65"/>
                      </a:lnTo>
                      <a:lnTo>
                        <a:pt x="277" y="32"/>
                      </a:lnTo>
                      <a:lnTo>
                        <a:pt x="311" y="17"/>
                      </a:lnTo>
                      <a:lnTo>
                        <a:pt x="346" y="0"/>
                      </a:lnTo>
                      <a:lnTo>
                        <a:pt x="363" y="0"/>
                      </a:lnTo>
                      <a:lnTo>
                        <a:pt x="397" y="17"/>
                      </a:lnTo>
                      <a:lnTo>
                        <a:pt x="415" y="32"/>
                      </a:lnTo>
                      <a:lnTo>
                        <a:pt x="449" y="48"/>
                      </a:lnTo>
                      <a:lnTo>
                        <a:pt x="432" y="65"/>
                      </a:lnTo>
                      <a:lnTo>
                        <a:pt x="397" y="80"/>
                      </a:lnTo>
                      <a:lnTo>
                        <a:pt x="363" y="65"/>
                      </a:lnTo>
                      <a:lnTo>
                        <a:pt x="346" y="80"/>
                      </a:lnTo>
                      <a:lnTo>
                        <a:pt x="363" y="96"/>
                      </a:lnTo>
                      <a:lnTo>
                        <a:pt x="346" y="128"/>
                      </a:lnTo>
                      <a:lnTo>
                        <a:pt x="380" y="144"/>
                      </a:lnTo>
                      <a:lnTo>
                        <a:pt x="380" y="161"/>
                      </a:lnTo>
                      <a:lnTo>
                        <a:pt x="363" y="161"/>
                      </a:lnTo>
                      <a:lnTo>
                        <a:pt x="380" y="176"/>
                      </a:lnTo>
                      <a:lnTo>
                        <a:pt x="294" y="272"/>
                      </a:lnTo>
                      <a:lnTo>
                        <a:pt x="259" y="288"/>
                      </a:lnTo>
                      <a:lnTo>
                        <a:pt x="242" y="272"/>
                      </a:lnTo>
                      <a:lnTo>
                        <a:pt x="225" y="288"/>
                      </a:lnTo>
                      <a:lnTo>
                        <a:pt x="225" y="320"/>
                      </a:lnTo>
                      <a:lnTo>
                        <a:pt x="242" y="320"/>
                      </a:lnTo>
                      <a:lnTo>
                        <a:pt x="242" y="336"/>
                      </a:lnTo>
                      <a:lnTo>
                        <a:pt x="259" y="336"/>
                      </a:lnTo>
                      <a:lnTo>
                        <a:pt x="259" y="368"/>
                      </a:lnTo>
                      <a:lnTo>
                        <a:pt x="259" y="384"/>
                      </a:lnTo>
                      <a:lnTo>
                        <a:pt x="207" y="384"/>
                      </a:lnTo>
                      <a:lnTo>
                        <a:pt x="190" y="401"/>
                      </a:lnTo>
                      <a:lnTo>
                        <a:pt x="173" y="384"/>
                      </a:lnTo>
                      <a:lnTo>
                        <a:pt x="156" y="353"/>
                      </a:lnTo>
                      <a:lnTo>
                        <a:pt x="104" y="353"/>
                      </a:lnTo>
                      <a:lnTo>
                        <a:pt x="69" y="353"/>
                      </a:lnTo>
                      <a:lnTo>
                        <a:pt x="17" y="35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4" name="Line 530">
                  <a:extLst>
                    <a:ext uri="{FF2B5EF4-FFF2-40B4-BE49-F238E27FC236}">
                      <a16:creationId xmlns:a16="http://schemas.microsoft.com/office/drawing/2014/main" id="{7FF4AA70-6AF4-7F4F-9BBE-DA2C319CD36B}"/>
                    </a:ext>
                  </a:extLst>
                </p:cNvPr>
                <p:cNvSpPr>
                  <a:spLocks noChangeShapeType="1"/>
                </p:cNvSpPr>
                <p:nvPr/>
              </p:nvSpPr>
              <p:spPr bwMode="gray">
                <a:xfrm>
                  <a:off x="3495" y="2622"/>
                  <a:ext cx="8" cy="1"/>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5" name="Freeform 531">
                  <a:extLst>
                    <a:ext uri="{FF2B5EF4-FFF2-40B4-BE49-F238E27FC236}">
                      <a16:creationId xmlns:a16="http://schemas.microsoft.com/office/drawing/2014/main" id="{41D832C9-7F84-594A-9D1B-24A7208D034C}"/>
                    </a:ext>
                  </a:extLst>
                </p:cNvPr>
                <p:cNvSpPr>
                  <a:spLocks/>
                </p:cNvSpPr>
                <p:nvPr/>
              </p:nvSpPr>
              <p:spPr bwMode="gray">
                <a:xfrm>
                  <a:off x="3347" y="2177"/>
                  <a:ext cx="285" cy="247"/>
                </a:xfrm>
                <a:custGeom>
                  <a:avLst/>
                  <a:gdLst>
                    <a:gd name="T0" fmla="*/ 485 w 520"/>
                    <a:gd name="T1" fmla="*/ 449 h 449"/>
                    <a:gd name="T2" fmla="*/ 485 w 520"/>
                    <a:gd name="T3" fmla="*/ 449 h 449"/>
                    <a:gd name="T4" fmla="*/ 364 w 520"/>
                    <a:gd name="T5" fmla="*/ 432 h 449"/>
                    <a:gd name="T6" fmla="*/ 345 w 520"/>
                    <a:gd name="T7" fmla="*/ 401 h 449"/>
                    <a:gd name="T8" fmla="*/ 293 w 520"/>
                    <a:gd name="T9" fmla="*/ 416 h 449"/>
                    <a:gd name="T10" fmla="*/ 259 w 520"/>
                    <a:gd name="T11" fmla="*/ 416 h 449"/>
                    <a:gd name="T12" fmla="*/ 207 w 520"/>
                    <a:gd name="T13" fmla="*/ 368 h 449"/>
                    <a:gd name="T14" fmla="*/ 172 w 520"/>
                    <a:gd name="T15" fmla="*/ 320 h 449"/>
                    <a:gd name="T16" fmla="*/ 138 w 520"/>
                    <a:gd name="T17" fmla="*/ 305 h 449"/>
                    <a:gd name="T18" fmla="*/ 121 w 520"/>
                    <a:gd name="T19" fmla="*/ 305 h 449"/>
                    <a:gd name="T20" fmla="*/ 103 w 520"/>
                    <a:gd name="T21" fmla="*/ 288 h 449"/>
                    <a:gd name="T22" fmla="*/ 86 w 520"/>
                    <a:gd name="T23" fmla="*/ 240 h 449"/>
                    <a:gd name="T24" fmla="*/ 52 w 520"/>
                    <a:gd name="T25" fmla="*/ 224 h 449"/>
                    <a:gd name="T26" fmla="*/ 34 w 520"/>
                    <a:gd name="T27" fmla="*/ 192 h 449"/>
                    <a:gd name="T28" fmla="*/ 52 w 520"/>
                    <a:gd name="T29" fmla="*/ 161 h 449"/>
                    <a:gd name="T30" fmla="*/ 52 w 520"/>
                    <a:gd name="T31" fmla="*/ 128 h 449"/>
                    <a:gd name="T32" fmla="*/ 34 w 520"/>
                    <a:gd name="T33" fmla="*/ 128 h 449"/>
                    <a:gd name="T34" fmla="*/ 17 w 520"/>
                    <a:gd name="T35" fmla="*/ 96 h 449"/>
                    <a:gd name="T36" fmla="*/ 0 w 520"/>
                    <a:gd name="T37" fmla="*/ 17 h 449"/>
                    <a:gd name="T38" fmla="*/ 17 w 520"/>
                    <a:gd name="T39" fmla="*/ 0 h 449"/>
                    <a:gd name="T40" fmla="*/ 34 w 520"/>
                    <a:gd name="T41" fmla="*/ 33 h 449"/>
                    <a:gd name="T42" fmla="*/ 52 w 520"/>
                    <a:gd name="T43" fmla="*/ 33 h 449"/>
                    <a:gd name="T44" fmla="*/ 69 w 520"/>
                    <a:gd name="T45" fmla="*/ 33 h 449"/>
                    <a:gd name="T46" fmla="*/ 103 w 520"/>
                    <a:gd name="T47" fmla="*/ 17 h 449"/>
                    <a:gd name="T48" fmla="*/ 121 w 520"/>
                    <a:gd name="T49" fmla="*/ 17 h 449"/>
                    <a:gd name="T50" fmla="*/ 103 w 520"/>
                    <a:gd name="T51" fmla="*/ 33 h 449"/>
                    <a:gd name="T52" fmla="*/ 138 w 520"/>
                    <a:gd name="T53" fmla="*/ 48 h 449"/>
                    <a:gd name="T54" fmla="*/ 138 w 520"/>
                    <a:gd name="T55" fmla="*/ 80 h 449"/>
                    <a:gd name="T56" fmla="*/ 207 w 520"/>
                    <a:gd name="T57" fmla="*/ 113 h 449"/>
                    <a:gd name="T58" fmla="*/ 276 w 520"/>
                    <a:gd name="T59" fmla="*/ 113 h 449"/>
                    <a:gd name="T60" fmla="*/ 276 w 520"/>
                    <a:gd name="T61" fmla="*/ 80 h 449"/>
                    <a:gd name="T62" fmla="*/ 311 w 520"/>
                    <a:gd name="T63" fmla="*/ 65 h 449"/>
                    <a:gd name="T64" fmla="*/ 364 w 520"/>
                    <a:gd name="T65" fmla="*/ 65 h 449"/>
                    <a:gd name="T66" fmla="*/ 468 w 520"/>
                    <a:gd name="T67" fmla="*/ 113 h 449"/>
                    <a:gd name="T68" fmla="*/ 468 w 520"/>
                    <a:gd name="T69" fmla="*/ 128 h 449"/>
                    <a:gd name="T70" fmla="*/ 468 w 520"/>
                    <a:gd name="T71" fmla="*/ 144 h 449"/>
                    <a:gd name="T72" fmla="*/ 468 w 520"/>
                    <a:gd name="T73" fmla="*/ 161 h 449"/>
                    <a:gd name="T74" fmla="*/ 451 w 520"/>
                    <a:gd name="T75" fmla="*/ 192 h 449"/>
                    <a:gd name="T76" fmla="*/ 451 w 520"/>
                    <a:gd name="T77" fmla="*/ 257 h 449"/>
                    <a:gd name="T78" fmla="*/ 485 w 520"/>
                    <a:gd name="T79" fmla="*/ 272 h 449"/>
                    <a:gd name="T80" fmla="*/ 485 w 520"/>
                    <a:gd name="T81" fmla="*/ 288 h 449"/>
                    <a:gd name="T82" fmla="*/ 468 w 520"/>
                    <a:gd name="T83" fmla="*/ 320 h 449"/>
                    <a:gd name="T84" fmla="*/ 485 w 520"/>
                    <a:gd name="T85" fmla="*/ 353 h 449"/>
                    <a:gd name="T86" fmla="*/ 503 w 520"/>
                    <a:gd name="T87" fmla="*/ 368 h 449"/>
                    <a:gd name="T88" fmla="*/ 520 w 520"/>
                    <a:gd name="T89" fmla="*/ 401 h 449"/>
                    <a:gd name="T90" fmla="*/ 485 w 520"/>
                    <a:gd name="T91" fmla="*/ 416 h 449"/>
                    <a:gd name="T92" fmla="*/ 485 w 520"/>
                    <a:gd name="T93" fmla="*/ 449 h 4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0"/>
                    <a:gd name="T142" fmla="*/ 0 h 449"/>
                    <a:gd name="T143" fmla="*/ 520 w 520"/>
                    <a:gd name="T144" fmla="*/ 449 h 4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0" h="449">
                      <a:moveTo>
                        <a:pt x="485" y="449"/>
                      </a:moveTo>
                      <a:lnTo>
                        <a:pt x="485" y="449"/>
                      </a:lnTo>
                      <a:lnTo>
                        <a:pt x="364" y="432"/>
                      </a:lnTo>
                      <a:lnTo>
                        <a:pt x="345" y="401"/>
                      </a:lnTo>
                      <a:lnTo>
                        <a:pt x="293" y="416"/>
                      </a:lnTo>
                      <a:lnTo>
                        <a:pt x="259" y="416"/>
                      </a:lnTo>
                      <a:lnTo>
                        <a:pt x="207" y="368"/>
                      </a:lnTo>
                      <a:lnTo>
                        <a:pt x="172" y="320"/>
                      </a:lnTo>
                      <a:lnTo>
                        <a:pt x="138" y="305"/>
                      </a:lnTo>
                      <a:lnTo>
                        <a:pt x="121" y="305"/>
                      </a:lnTo>
                      <a:lnTo>
                        <a:pt x="103" y="288"/>
                      </a:lnTo>
                      <a:lnTo>
                        <a:pt x="86" y="240"/>
                      </a:lnTo>
                      <a:lnTo>
                        <a:pt x="52" y="224"/>
                      </a:lnTo>
                      <a:lnTo>
                        <a:pt x="34" y="192"/>
                      </a:lnTo>
                      <a:lnTo>
                        <a:pt x="52" y="161"/>
                      </a:lnTo>
                      <a:lnTo>
                        <a:pt x="52" y="128"/>
                      </a:lnTo>
                      <a:lnTo>
                        <a:pt x="34" y="128"/>
                      </a:lnTo>
                      <a:lnTo>
                        <a:pt x="17" y="96"/>
                      </a:lnTo>
                      <a:lnTo>
                        <a:pt x="0" y="17"/>
                      </a:lnTo>
                      <a:lnTo>
                        <a:pt x="17" y="0"/>
                      </a:lnTo>
                      <a:lnTo>
                        <a:pt x="34" y="33"/>
                      </a:lnTo>
                      <a:lnTo>
                        <a:pt x="52" y="33"/>
                      </a:lnTo>
                      <a:lnTo>
                        <a:pt x="69" y="33"/>
                      </a:lnTo>
                      <a:lnTo>
                        <a:pt x="103" y="17"/>
                      </a:lnTo>
                      <a:lnTo>
                        <a:pt x="121" y="17"/>
                      </a:lnTo>
                      <a:lnTo>
                        <a:pt x="103" y="33"/>
                      </a:lnTo>
                      <a:lnTo>
                        <a:pt x="138" y="48"/>
                      </a:lnTo>
                      <a:lnTo>
                        <a:pt x="138" y="80"/>
                      </a:lnTo>
                      <a:lnTo>
                        <a:pt x="207" y="113"/>
                      </a:lnTo>
                      <a:lnTo>
                        <a:pt x="276" y="113"/>
                      </a:lnTo>
                      <a:lnTo>
                        <a:pt x="276" y="80"/>
                      </a:lnTo>
                      <a:lnTo>
                        <a:pt x="311" y="65"/>
                      </a:lnTo>
                      <a:lnTo>
                        <a:pt x="364" y="65"/>
                      </a:lnTo>
                      <a:lnTo>
                        <a:pt x="468" y="113"/>
                      </a:lnTo>
                      <a:lnTo>
                        <a:pt x="468" y="128"/>
                      </a:lnTo>
                      <a:lnTo>
                        <a:pt x="468" y="144"/>
                      </a:lnTo>
                      <a:lnTo>
                        <a:pt x="468" y="161"/>
                      </a:lnTo>
                      <a:lnTo>
                        <a:pt x="451" y="192"/>
                      </a:lnTo>
                      <a:lnTo>
                        <a:pt x="451" y="257"/>
                      </a:lnTo>
                      <a:lnTo>
                        <a:pt x="485" y="272"/>
                      </a:lnTo>
                      <a:lnTo>
                        <a:pt x="485" y="288"/>
                      </a:lnTo>
                      <a:lnTo>
                        <a:pt x="468" y="320"/>
                      </a:lnTo>
                      <a:lnTo>
                        <a:pt x="485" y="353"/>
                      </a:lnTo>
                      <a:lnTo>
                        <a:pt x="503" y="368"/>
                      </a:lnTo>
                      <a:lnTo>
                        <a:pt x="520" y="401"/>
                      </a:lnTo>
                      <a:lnTo>
                        <a:pt x="485" y="416"/>
                      </a:lnTo>
                      <a:lnTo>
                        <a:pt x="485" y="449"/>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6" name="Freeform 532">
                  <a:extLst>
                    <a:ext uri="{FF2B5EF4-FFF2-40B4-BE49-F238E27FC236}">
                      <a16:creationId xmlns:a16="http://schemas.microsoft.com/office/drawing/2014/main" id="{AE9963A5-F202-7645-9F7E-37B95088E6C9}"/>
                    </a:ext>
                  </a:extLst>
                </p:cNvPr>
                <p:cNvSpPr>
                  <a:spLocks/>
                </p:cNvSpPr>
                <p:nvPr/>
              </p:nvSpPr>
              <p:spPr bwMode="gray">
                <a:xfrm>
                  <a:off x="3279" y="2115"/>
                  <a:ext cx="106" cy="35"/>
                </a:xfrm>
                <a:custGeom>
                  <a:avLst/>
                  <a:gdLst>
                    <a:gd name="T0" fmla="*/ 54 w 192"/>
                    <a:gd name="T1" fmla="*/ 63 h 63"/>
                    <a:gd name="T2" fmla="*/ 54 w 192"/>
                    <a:gd name="T3" fmla="*/ 63 h 63"/>
                    <a:gd name="T4" fmla="*/ 54 w 192"/>
                    <a:gd name="T5" fmla="*/ 48 h 63"/>
                    <a:gd name="T6" fmla="*/ 54 w 192"/>
                    <a:gd name="T7" fmla="*/ 32 h 63"/>
                    <a:gd name="T8" fmla="*/ 0 w 192"/>
                    <a:gd name="T9" fmla="*/ 0 h 63"/>
                    <a:gd name="T10" fmla="*/ 88 w 192"/>
                    <a:gd name="T11" fmla="*/ 0 h 63"/>
                    <a:gd name="T12" fmla="*/ 123 w 192"/>
                    <a:gd name="T13" fmla="*/ 15 h 63"/>
                    <a:gd name="T14" fmla="*/ 157 w 192"/>
                    <a:gd name="T15" fmla="*/ 15 h 63"/>
                    <a:gd name="T16" fmla="*/ 192 w 192"/>
                    <a:gd name="T17" fmla="*/ 48 h 63"/>
                    <a:gd name="T18" fmla="*/ 175 w 192"/>
                    <a:gd name="T19" fmla="*/ 48 h 63"/>
                    <a:gd name="T20" fmla="*/ 192 w 192"/>
                    <a:gd name="T21" fmla="*/ 63 h 63"/>
                    <a:gd name="T22" fmla="*/ 157 w 192"/>
                    <a:gd name="T23" fmla="*/ 63 h 63"/>
                    <a:gd name="T24" fmla="*/ 140 w 192"/>
                    <a:gd name="T25" fmla="*/ 63 h 63"/>
                    <a:gd name="T26" fmla="*/ 105 w 192"/>
                    <a:gd name="T27" fmla="*/ 63 h 63"/>
                    <a:gd name="T28" fmla="*/ 54 w 192"/>
                    <a:gd name="T29" fmla="*/ 63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63"/>
                    <a:gd name="T47" fmla="*/ 192 w 192"/>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63">
                      <a:moveTo>
                        <a:pt x="54" y="63"/>
                      </a:moveTo>
                      <a:lnTo>
                        <a:pt x="54" y="63"/>
                      </a:lnTo>
                      <a:lnTo>
                        <a:pt x="54" y="48"/>
                      </a:lnTo>
                      <a:lnTo>
                        <a:pt x="54" y="32"/>
                      </a:lnTo>
                      <a:lnTo>
                        <a:pt x="0" y="0"/>
                      </a:lnTo>
                      <a:lnTo>
                        <a:pt x="88" y="0"/>
                      </a:lnTo>
                      <a:lnTo>
                        <a:pt x="123" y="15"/>
                      </a:lnTo>
                      <a:lnTo>
                        <a:pt x="157" y="15"/>
                      </a:lnTo>
                      <a:lnTo>
                        <a:pt x="192" y="48"/>
                      </a:lnTo>
                      <a:lnTo>
                        <a:pt x="175" y="48"/>
                      </a:lnTo>
                      <a:lnTo>
                        <a:pt x="192" y="63"/>
                      </a:lnTo>
                      <a:lnTo>
                        <a:pt x="157" y="63"/>
                      </a:lnTo>
                      <a:lnTo>
                        <a:pt x="140" y="63"/>
                      </a:lnTo>
                      <a:lnTo>
                        <a:pt x="105" y="63"/>
                      </a:lnTo>
                      <a:lnTo>
                        <a:pt x="54" y="6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7" name="Freeform 533">
                  <a:extLst>
                    <a:ext uri="{FF2B5EF4-FFF2-40B4-BE49-F238E27FC236}">
                      <a16:creationId xmlns:a16="http://schemas.microsoft.com/office/drawing/2014/main" id="{5A7BB159-787A-604A-AFBB-034363E66969}"/>
                    </a:ext>
                  </a:extLst>
                </p:cNvPr>
                <p:cNvSpPr>
                  <a:spLocks/>
                </p:cNvSpPr>
                <p:nvPr/>
              </p:nvSpPr>
              <p:spPr bwMode="gray">
                <a:xfrm>
                  <a:off x="3337" y="2150"/>
                  <a:ext cx="48" cy="45"/>
                </a:xfrm>
                <a:custGeom>
                  <a:avLst/>
                  <a:gdLst>
                    <a:gd name="T0" fmla="*/ 87 w 87"/>
                    <a:gd name="T1" fmla="*/ 81 h 81"/>
                    <a:gd name="T2" fmla="*/ 87 w 87"/>
                    <a:gd name="T3" fmla="*/ 81 h 81"/>
                    <a:gd name="T4" fmla="*/ 87 w 87"/>
                    <a:gd name="T5" fmla="*/ 65 h 81"/>
                    <a:gd name="T6" fmla="*/ 70 w 87"/>
                    <a:gd name="T7" fmla="*/ 48 h 81"/>
                    <a:gd name="T8" fmla="*/ 70 w 87"/>
                    <a:gd name="T9" fmla="*/ 33 h 81"/>
                    <a:gd name="T10" fmla="*/ 35 w 87"/>
                    <a:gd name="T11" fmla="*/ 0 h 81"/>
                    <a:gd name="T12" fmla="*/ 0 w 87"/>
                    <a:gd name="T13" fmla="*/ 0 h 81"/>
                    <a:gd name="T14" fmla="*/ 18 w 87"/>
                    <a:gd name="T15" fmla="*/ 48 h 81"/>
                    <a:gd name="T16" fmla="*/ 35 w 87"/>
                    <a:gd name="T17" fmla="*/ 48 h 81"/>
                    <a:gd name="T18" fmla="*/ 70 w 87"/>
                    <a:gd name="T19" fmla="*/ 65 h 81"/>
                    <a:gd name="T20" fmla="*/ 70 w 87"/>
                    <a:gd name="T21" fmla="*/ 81 h 81"/>
                    <a:gd name="T22" fmla="*/ 87 w 87"/>
                    <a:gd name="T23" fmla="*/ 81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81"/>
                    <a:gd name="T38" fmla="*/ 87 w 87"/>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81">
                      <a:moveTo>
                        <a:pt x="87" y="81"/>
                      </a:moveTo>
                      <a:lnTo>
                        <a:pt x="87" y="81"/>
                      </a:lnTo>
                      <a:lnTo>
                        <a:pt x="87" y="65"/>
                      </a:lnTo>
                      <a:lnTo>
                        <a:pt x="70" y="48"/>
                      </a:lnTo>
                      <a:lnTo>
                        <a:pt x="70" y="33"/>
                      </a:lnTo>
                      <a:lnTo>
                        <a:pt x="35" y="0"/>
                      </a:lnTo>
                      <a:lnTo>
                        <a:pt x="0" y="0"/>
                      </a:lnTo>
                      <a:lnTo>
                        <a:pt x="18" y="48"/>
                      </a:lnTo>
                      <a:lnTo>
                        <a:pt x="35" y="48"/>
                      </a:lnTo>
                      <a:lnTo>
                        <a:pt x="70" y="65"/>
                      </a:lnTo>
                      <a:lnTo>
                        <a:pt x="70" y="81"/>
                      </a:lnTo>
                      <a:lnTo>
                        <a:pt x="87" y="8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8" name="Freeform 534">
                  <a:extLst>
                    <a:ext uri="{FF2B5EF4-FFF2-40B4-BE49-F238E27FC236}">
                      <a16:creationId xmlns:a16="http://schemas.microsoft.com/office/drawing/2014/main" id="{3F62DA9A-ECEB-8D49-8138-149A4725519B}"/>
                    </a:ext>
                  </a:extLst>
                </p:cNvPr>
                <p:cNvSpPr>
                  <a:spLocks/>
                </p:cNvSpPr>
                <p:nvPr/>
              </p:nvSpPr>
              <p:spPr bwMode="gray">
                <a:xfrm>
                  <a:off x="3356" y="2142"/>
                  <a:ext cx="88" cy="62"/>
                </a:xfrm>
                <a:custGeom>
                  <a:avLst/>
                  <a:gdLst>
                    <a:gd name="T0" fmla="*/ 52 w 157"/>
                    <a:gd name="T1" fmla="*/ 96 h 111"/>
                    <a:gd name="T2" fmla="*/ 52 w 157"/>
                    <a:gd name="T3" fmla="*/ 96 h 111"/>
                    <a:gd name="T4" fmla="*/ 86 w 157"/>
                    <a:gd name="T5" fmla="*/ 80 h 111"/>
                    <a:gd name="T6" fmla="*/ 104 w 157"/>
                    <a:gd name="T7" fmla="*/ 80 h 111"/>
                    <a:gd name="T8" fmla="*/ 86 w 157"/>
                    <a:gd name="T9" fmla="*/ 96 h 111"/>
                    <a:gd name="T10" fmla="*/ 121 w 157"/>
                    <a:gd name="T11" fmla="*/ 111 h 111"/>
                    <a:gd name="T12" fmla="*/ 104 w 157"/>
                    <a:gd name="T13" fmla="*/ 96 h 111"/>
                    <a:gd name="T14" fmla="*/ 121 w 157"/>
                    <a:gd name="T15" fmla="*/ 96 h 111"/>
                    <a:gd name="T16" fmla="*/ 121 w 157"/>
                    <a:gd name="T17" fmla="*/ 63 h 111"/>
                    <a:gd name="T18" fmla="*/ 157 w 157"/>
                    <a:gd name="T19" fmla="*/ 48 h 111"/>
                    <a:gd name="T20" fmla="*/ 121 w 157"/>
                    <a:gd name="T21" fmla="*/ 32 h 111"/>
                    <a:gd name="T22" fmla="*/ 104 w 157"/>
                    <a:gd name="T23" fmla="*/ 0 h 111"/>
                    <a:gd name="T24" fmla="*/ 86 w 157"/>
                    <a:gd name="T25" fmla="*/ 15 h 111"/>
                    <a:gd name="T26" fmla="*/ 69 w 157"/>
                    <a:gd name="T27" fmla="*/ 15 h 111"/>
                    <a:gd name="T28" fmla="*/ 52 w 157"/>
                    <a:gd name="T29" fmla="*/ 0 h 111"/>
                    <a:gd name="T30" fmla="*/ 35 w 157"/>
                    <a:gd name="T31" fmla="*/ 0 h 111"/>
                    <a:gd name="T32" fmla="*/ 52 w 157"/>
                    <a:gd name="T33" fmla="*/ 15 h 111"/>
                    <a:gd name="T34" fmla="*/ 17 w 157"/>
                    <a:gd name="T35" fmla="*/ 15 h 111"/>
                    <a:gd name="T36" fmla="*/ 0 w 157"/>
                    <a:gd name="T37" fmla="*/ 15 h 111"/>
                    <a:gd name="T38" fmla="*/ 35 w 157"/>
                    <a:gd name="T39" fmla="*/ 48 h 111"/>
                    <a:gd name="T40" fmla="*/ 35 w 157"/>
                    <a:gd name="T41" fmla="*/ 63 h 111"/>
                    <a:gd name="T42" fmla="*/ 52 w 157"/>
                    <a:gd name="T43" fmla="*/ 80 h 111"/>
                    <a:gd name="T44" fmla="*/ 52 w 157"/>
                    <a:gd name="T45" fmla="*/ 96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7"/>
                    <a:gd name="T70" fmla="*/ 0 h 111"/>
                    <a:gd name="T71" fmla="*/ 157 w 157"/>
                    <a:gd name="T72" fmla="*/ 111 h 1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7" h="111">
                      <a:moveTo>
                        <a:pt x="52" y="96"/>
                      </a:moveTo>
                      <a:lnTo>
                        <a:pt x="52" y="96"/>
                      </a:lnTo>
                      <a:lnTo>
                        <a:pt x="86" y="80"/>
                      </a:lnTo>
                      <a:lnTo>
                        <a:pt x="104" y="80"/>
                      </a:lnTo>
                      <a:lnTo>
                        <a:pt x="86" y="96"/>
                      </a:lnTo>
                      <a:lnTo>
                        <a:pt x="121" y="111"/>
                      </a:lnTo>
                      <a:lnTo>
                        <a:pt x="104" y="96"/>
                      </a:lnTo>
                      <a:lnTo>
                        <a:pt x="121" y="96"/>
                      </a:lnTo>
                      <a:lnTo>
                        <a:pt x="121" y="63"/>
                      </a:lnTo>
                      <a:lnTo>
                        <a:pt x="157" y="48"/>
                      </a:lnTo>
                      <a:lnTo>
                        <a:pt x="121" y="32"/>
                      </a:lnTo>
                      <a:lnTo>
                        <a:pt x="104" y="0"/>
                      </a:lnTo>
                      <a:lnTo>
                        <a:pt x="86" y="15"/>
                      </a:lnTo>
                      <a:lnTo>
                        <a:pt x="69" y="15"/>
                      </a:lnTo>
                      <a:lnTo>
                        <a:pt x="52" y="0"/>
                      </a:lnTo>
                      <a:lnTo>
                        <a:pt x="35" y="0"/>
                      </a:lnTo>
                      <a:lnTo>
                        <a:pt x="52" y="15"/>
                      </a:lnTo>
                      <a:lnTo>
                        <a:pt x="17" y="15"/>
                      </a:lnTo>
                      <a:lnTo>
                        <a:pt x="0" y="15"/>
                      </a:lnTo>
                      <a:lnTo>
                        <a:pt x="35" y="48"/>
                      </a:lnTo>
                      <a:lnTo>
                        <a:pt x="35" y="63"/>
                      </a:lnTo>
                      <a:lnTo>
                        <a:pt x="52" y="80"/>
                      </a:lnTo>
                      <a:lnTo>
                        <a:pt x="52" y="9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9" name="Freeform 535">
                  <a:extLst>
                    <a:ext uri="{FF2B5EF4-FFF2-40B4-BE49-F238E27FC236}">
                      <a16:creationId xmlns:a16="http://schemas.microsoft.com/office/drawing/2014/main" id="{C142C67C-68D5-1447-AA97-8DC25F8533F7}"/>
                    </a:ext>
                  </a:extLst>
                </p:cNvPr>
                <p:cNvSpPr>
                  <a:spLocks/>
                </p:cNvSpPr>
                <p:nvPr/>
              </p:nvSpPr>
              <p:spPr bwMode="gray">
                <a:xfrm>
                  <a:off x="3355" y="2354"/>
                  <a:ext cx="29" cy="17"/>
                </a:xfrm>
                <a:custGeom>
                  <a:avLst/>
                  <a:gdLst>
                    <a:gd name="T0" fmla="*/ 0 w 52"/>
                    <a:gd name="T1" fmla="*/ 16 h 33"/>
                    <a:gd name="T2" fmla="*/ 0 w 52"/>
                    <a:gd name="T3" fmla="*/ 16 h 33"/>
                    <a:gd name="T4" fmla="*/ 17 w 52"/>
                    <a:gd name="T5" fmla="*/ 0 h 33"/>
                    <a:gd name="T6" fmla="*/ 52 w 52"/>
                    <a:gd name="T7" fmla="*/ 16 h 33"/>
                    <a:gd name="T8" fmla="*/ 17 w 52"/>
                    <a:gd name="T9" fmla="*/ 33 h 33"/>
                    <a:gd name="T10" fmla="*/ 0 w 52"/>
                    <a:gd name="T11" fmla="*/ 16 h 33"/>
                    <a:gd name="T12" fmla="*/ 0 60000 65536"/>
                    <a:gd name="T13" fmla="*/ 0 60000 65536"/>
                    <a:gd name="T14" fmla="*/ 0 60000 65536"/>
                    <a:gd name="T15" fmla="*/ 0 60000 65536"/>
                    <a:gd name="T16" fmla="*/ 0 60000 65536"/>
                    <a:gd name="T17" fmla="*/ 0 60000 65536"/>
                    <a:gd name="T18" fmla="*/ 0 w 52"/>
                    <a:gd name="T19" fmla="*/ 0 h 33"/>
                    <a:gd name="T20" fmla="*/ 52 w 5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52" h="33">
                      <a:moveTo>
                        <a:pt x="0" y="16"/>
                      </a:moveTo>
                      <a:lnTo>
                        <a:pt x="0" y="16"/>
                      </a:lnTo>
                      <a:lnTo>
                        <a:pt x="17" y="0"/>
                      </a:lnTo>
                      <a:lnTo>
                        <a:pt x="52" y="16"/>
                      </a:lnTo>
                      <a:lnTo>
                        <a:pt x="17" y="33"/>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0" name="Freeform 536">
                  <a:extLst>
                    <a:ext uri="{FF2B5EF4-FFF2-40B4-BE49-F238E27FC236}">
                      <a16:creationId xmlns:a16="http://schemas.microsoft.com/office/drawing/2014/main" id="{50EFB964-8A21-6145-AFFF-BD56878CAED7}"/>
                    </a:ext>
                  </a:extLst>
                </p:cNvPr>
                <p:cNvSpPr>
                  <a:spLocks/>
                </p:cNvSpPr>
                <p:nvPr/>
              </p:nvSpPr>
              <p:spPr bwMode="gray">
                <a:xfrm>
                  <a:off x="3204" y="2309"/>
                  <a:ext cx="332" cy="282"/>
                </a:xfrm>
                <a:custGeom>
                  <a:avLst/>
                  <a:gdLst>
                    <a:gd name="T0" fmla="*/ 501 w 604"/>
                    <a:gd name="T1" fmla="*/ 416 h 512"/>
                    <a:gd name="T2" fmla="*/ 501 w 604"/>
                    <a:gd name="T3" fmla="*/ 416 h 512"/>
                    <a:gd name="T4" fmla="*/ 518 w 604"/>
                    <a:gd name="T5" fmla="*/ 401 h 512"/>
                    <a:gd name="T6" fmla="*/ 535 w 604"/>
                    <a:gd name="T7" fmla="*/ 384 h 512"/>
                    <a:gd name="T8" fmla="*/ 552 w 604"/>
                    <a:gd name="T9" fmla="*/ 368 h 512"/>
                    <a:gd name="T10" fmla="*/ 570 w 604"/>
                    <a:gd name="T11" fmla="*/ 353 h 512"/>
                    <a:gd name="T12" fmla="*/ 587 w 604"/>
                    <a:gd name="T13" fmla="*/ 336 h 512"/>
                    <a:gd name="T14" fmla="*/ 604 w 604"/>
                    <a:gd name="T15" fmla="*/ 336 h 512"/>
                    <a:gd name="T16" fmla="*/ 604 w 604"/>
                    <a:gd name="T17" fmla="*/ 320 h 512"/>
                    <a:gd name="T18" fmla="*/ 604 w 604"/>
                    <a:gd name="T19" fmla="*/ 305 h 512"/>
                    <a:gd name="T20" fmla="*/ 604 w 604"/>
                    <a:gd name="T21" fmla="*/ 288 h 512"/>
                    <a:gd name="T22" fmla="*/ 587 w 604"/>
                    <a:gd name="T23" fmla="*/ 272 h 512"/>
                    <a:gd name="T24" fmla="*/ 570 w 604"/>
                    <a:gd name="T25" fmla="*/ 257 h 512"/>
                    <a:gd name="T26" fmla="*/ 552 w 604"/>
                    <a:gd name="T27" fmla="*/ 257 h 512"/>
                    <a:gd name="T28" fmla="*/ 535 w 604"/>
                    <a:gd name="T29" fmla="*/ 257 h 512"/>
                    <a:gd name="T30" fmla="*/ 535 w 604"/>
                    <a:gd name="T31" fmla="*/ 272 h 512"/>
                    <a:gd name="T32" fmla="*/ 518 w 604"/>
                    <a:gd name="T33" fmla="*/ 272 h 512"/>
                    <a:gd name="T34" fmla="*/ 501 w 604"/>
                    <a:gd name="T35" fmla="*/ 272 h 512"/>
                    <a:gd name="T36" fmla="*/ 483 w 604"/>
                    <a:gd name="T37" fmla="*/ 272 h 512"/>
                    <a:gd name="T38" fmla="*/ 466 w 604"/>
                    <a:gd name="T39" fmla="*/ 272 h 512"/>
                    <a:gd name="T40" fmla="*/ 449 w 604"/>
                    <a:gd name="T41" fmla="*/ 272 h 512"/>
                    <a:gd name="T42" fmla="*/ 431 w 604"/>
                    <a:gd name="T43" fmla="*/ 257 h 512"/>
                    <a:gd name="T44" fmla="*/ 449 w 604"/>
                    <a:gd name="T45" fmla="*/ 240 h 512"/>
                    <a:gd name="T46" fmla="*/ 431 w 604"/>
                    <a:gd name="T47" fmla="*/ 209 h 512"/>
                    <a:gd name="T48" fmla="*/ 431 w 604"/>
                    <a:gd name="T49" fmla="*/ 161 h 512"/>
                    <a:gd name="T50" fmla="*/ 380 w 604"/>
                    <a:gd name="T51" fmla="*/ 113 h 512"/>
                    <a:gd name="T52" fmla="*/ 328 w 604"/>
                    <a:gd name="T53" fmla="*/ 96 h 512"/>
                    <a:gd name="T54" fmla="*/ 293 w 604"/>
                    <a:gd name="T55" fmla="*/ 113 h 512"/>
                    <a:gd name="T56" fmla="*/ 276 w 604"/>
                    <a:gd name="T57" fmla="*/ 96 h 512"/>
                    <a:gd name="T58" fmla="*/ 241 w 604"/>
                    <a:gd name="T59" fmla="*/ 80 h 512"/>
                    <a:gd name="T60" fmla="*/ 241 w 604"/>
                    <a:gd name="T61" fmla="*/ 65 h 512"/>
                    <a:gd name="T62" fmla="*/ 224 w 604"/>
                    <a:gd name="T63" fmla="*/ 48 h 512"/>
                    <a:gd name="T64" fmla="*/ 172 w 604"/>
                    <a:gd name="T65" fmla="*/ 17 h 512"/>
                    <a:gd name="T66" fmla="*/ 120 w 604"/>
                    <a:gd name="T67" fmla="*/ 0 h 512"/>
                    <a:gd name="T68" fmla="*/ 69 w 604"/>
                    <a:gd name="T69" fmla="*/ 32 h 512"/>
                    <a:gd name="T70" fmla="*/ 86 w 604"/>
                    <a:gd name="T71" fmla="*/ 48 h 512"/>
                    <a:gd name="T72" fmla="*/ 69 w 604"/>
                    <a:gd name="T73" fmla="*/ 80 h 512"/>
                    <a:gd name="T74" fmla="*/ 51 w 604"/>
                    <a:gd name="T75" fmla="*/ 80 h 512"/>
                    <a:gd name="T76" fmla="*/ 34 w 604"/>
                    <a:gd name="T77" fmla="*/ 96 h 512"/>
                    <a:gd name="T78" fmla="*/ 0 w 604"/>
                    <a:gd name="T79" fmla="*/ 96 h 512"/>
                    <a:gd name="T80" fmla="*/ 0 w 604"/>
                    <a:gd name="T81" fmla="*/ 128 h 512"/>
                    <a:gd name="T82" fmla="*/ 17 w 604"/>
                    <a:gd name="T83" fmla="*/ 128 h 512"/>
                    <a:gd name="T84" fmla="*/ 86 w 604"/>
                    <a:gd name="T85" fmla="*/ 224 h 512"/>
                    <a:gd name="T86" fmla="*/ 103 w 604"/>
                    <a:gd name="T87" fmla="*/ 240 h 512"/>
                    <a:gd name="T88" fmla="*/ 120 w 604"/>
                    <a:gd name="T89" fmla="*/ 272 h 512"/>
                    <a:gd name="T90" fmla="*/ 120 w 604"/>
                    <a:gd name="T91" fmla="*/ 320 h 512"/>
                    <a:gd name="T92" fmla="*/ 172 w 604"/>
                    <a:gd name="T93" fmla="*/ 353 h 512"/>
                    <a:gd name="T94" fmla="*/ 207 w 604"/>
                    <a:gd name="T95" fmla="*/ 432 h 512"/>
                    <a:gd name="T96" fmla="*/ 224 w 604"/>
                    <a:gd name="T97" fmla="*/ 449 h 512"/>
                    <a:gd name="T98" fmla="*/ 241 w 604"/>
                    <a:gd name="T99" fmla="*/ 432 h 512"/>
                    <a:gd name="T100" fmla="*/ 293 w 604"/>
                    <a:gd name="T101" fmla="*/ 479 h 512"/>
                    <a:gd name="T102" fmla="*/ 311 w 604"/>
                    <a:gd name="T103" fmla="*/ 512 h 512"/>
                    <a:gd name="T104" fmla="*/ 431 w 604"/>
                    <a:gd name="T105" fmla="*/ 432 h 512"/>
                    <a:gd name="T106" fmla="*/ 501 w 604"/>
                    <a:gd name="T107" fmla="*/ 416 h 5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4"/>
                    <a:gd name="T163" fmla="*/ 0 h 512"/>
                    <a:gd name="T164" fmla="*/ 604 w 604"/>
                    <a:gd name="T165" fmla="*/ 512 h 5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4" h="512">
                      <a:moveTo>
                        <a:pt x="501" y="416"/>
                      </a:moveTo>
                      <a:lnTo>
                        <a:pt x="501" y="416"/>
                      </a:lnTo>
                      <a:lnTo>
                        <a:pt x="518" y="401"/>
                      </a:lnTo>
                      <a:lnTo>
                        <a:pt x="535" y="384"/>
                      </a:lnTo>
                      <a:lnTo>
                        <a:pt x="552" y="368"/>
                      </a:lnTo>
                      <a:lnTo>
                        <a:pt x="570" y="353"/>
                      </a:lnTo>
                      <a:lnTo>
                        <a:pt x="587" y="336"/>
                      </a:lnTo>
                      <a:lnTo>
                        <a:pt x="604" y="336"/>
                      </a:lnTo>
                      <a:lnTo>
                        <a:pt x="604" y="320"/>
                      </a:lnTo>
                      <a:lnTo>
                        <a:pt x="604" y="305"/>
                      </a:lnTo>
                      <a:lnTo>
                        <a:pt x="604" y="288"/>
                      </a:lnTo>
                      <a:lnTo>
                        <a:pt x="587" y="272"/>
                      </a:lnTo>
                      <a:lnTo>
                        <a:pt x="570" y="257"/>
                      </a:lnTo>
                      <a:lnTo>
                        <a:pt x="552" y="257"/>
                      </a:lnTo>
                      <a:lnTo>
                        <a:pt x="535" y="257"/>
                      </a:lnTo>
                      <a:lnTo>
                        <a:pt x="535" y="272"/>
                      </a:lnTo>
                      <a:lnTo>
                        <a:pt x="518" y="272"/>
                      </a:lnTo>
                      <a:lnTo>
                        <a:pt x="501" y="272"/>
                      </a:lnTo>
                      <a:lnTo>
                        <a:pt x="483" y="272"/>
                      </a:lnTo>
                      <a:lnTo>
                        <a:pt x="466" y="272"/>
                      </a:lnTo>
                      <a:lnTo>
                        <a:pt x="449" y="272"/>
                      </a:lnTo>
                      <a:lnTo>
                        <a:pt x="431" y="257"/>
                      </a:lnTo>
                      <a:lnTo>
                        <a:pt x="449" y="240"/>
                      </a:lnTo>
                      <a:lnTo>
                        <a:pt x="431" y="209"/>
                      </a:lnTo>
                      <a:lnTo>
                        <a:pt x="431" y="161"/>
                      </a:lnTo>
                      <a:lnTo>
                        <a:pt x="380" y="113"/>
                      </a:lnTo>
                      <a:lnTo>
                        <a:pt x="328" y="96"/>
                      </a:lnTo>
                      <a:lnTo>
                        <a:pt x="293" y="113"/>
                      </a:lnTo>
                      <a:lnTo>
                        <a:pt x="276" y="96"/>
                      </a:lnTo>
                      <a:lnTo>
                        <a:pt x="241" y="80"/>
                      </a:lnTo>
                      <a:lnTo>
                        <a:pt x="241" y="65"/>
                      </a:lnTo>
                      <a:lnTo>
                        <a:pt x="224" y="48"/>
                      </a:lnTo>
                      <a:lnTo>
                        <a:pt x="172" y="17"/>
                      </a:lnTo>
                      <a:lnTo>
                        <a:pt x="120" y="0"/>
                      </a:lnTo>
                      <a:lnTo>
                        <a:pt x="69" y="32"/>
                      </a:lnTo>
                      <a:lnTo>
                        <a:pt x="86" y="48"/>
                      </a:lnTo>
                      <a:lnTo>
                        <a:pt x="69" y="80"/>
                      </a:lnTo>
                      <a:lnTo>
                        <a:pt x="51" y="80"/>
                      </a:lnTo>
                      <a:lnTo>
                        <a:pt x="34" y="96"/>
                      </a:lnTo>
                      <a:lnTo>
                        <a:pt x="0" y="96"/>
                      </a:lnTo>
                      <a:lnTo>
                        <a:pt x="0" y="128"/>
                      </a:lnTo>
                      <a:lnTo>
                        <a:pt x="17" y="128"/>
                      </a:lnTo>
                      <a:lnTo>
                        <a:pt x="86" y="224"/>
                      </a:lnTo>
                      <a:lnTo>
                        <a:pt x="103" y="240"/>
                      </a:lnTo>
                      <a:lnTo>
                        <a:pt x="120" y="272"/>
                      </a:lnTo>
                      <a:lnTo>
                        <a:pt x="120" y="320"/>
                      </a:lnTo>
                      <a:lnTo>
                        <a:pt x="172" y="353"/>
                      </a:lnTo>
                      <a:lnTo>
                        <a:pt x="207" y="432"/>
                      </a:lnTo>
                      <a:lnTo>
                        <a:pt x="224" y="449"/>
                      </a:lnTo>
                      <a:lnTo>
                        <a:pt x="241" y="432"/>
                      </a:lnTo>
                      <a:lnTo>
                        <a:pt x="293" y="479"/>
                      </a:lnTo>
                      <a:lnTo>
                        <a:pt x="311" y="512"/>
                      </a:lnTo>
                      <a:lnTo>
                        <a:pt x="431" y="432"/>
                      </a:lnTo>
                      <a:lnTo>
                        <a:pt x="501" y="4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1" name="Freeform 537">
                  <a:extLst>
                    <a:ext uri="{FF2B5EF4-FFF2-40B4-BE49-F238E27FC236}">
                      <a16:creationId xmlns:a16="http://schemas.microsoft.com/office/drawing/2014/main" id="{4A4F28C8-3BD4-4B48-BDE1-4CF5F1B26552}"/>
                    </a:ext>
                  </a:extLst>
                </p:cNvPr>
                <p:cNvSpPr>
                  <a:spLocks/>
                </p:cNvSpPr>
                <p:nvPr/>
              </p:nvSpPr>
              <p:spPr bwMode="gray">
                <a:xfrm>
                  <a:off x="3441" y="2414"/>
                  <a:ext cx="20" cy="27"/>
                </a:xfrm>
                <a:custGeom>
                  <a:avLst/>
                  <a:gdLst>
                    <a:gd name="T0" fmla="*/ 18 w 35"/>
                    <a:gd name="T1" fmla="*/ 48 h 48"/>
                    <a:gd name="T2" fmla="*/ 18 w 35"/>
                    <a:gd name="T3" fmla="*/ 48 h 48"/>
                    <a:gd name="T4" fmla="*/ 0 w 35"/>
                    <a:gd name="T5" fmla="*/ 17 h 48"/>
                    <a:gd name="T6" fmla="*/ 18 w 35"/>
                    <a:gd name="T7" fmla="*/ 0 h 48"/>
                    <a:gd name="T8" fmla="*/ 35 w 35"/>
                    <a:gd name="T9" fmla="*/ 0 h 48"/>
                    <a:gd name="T10" fmla="*/ 18 w 35"/>
                    <a:gd name="T11" fmla="*/ 48 h 48"/>
                    <a:gd name="T12" fmla="*/ 0 60000 65536"/>
                    <a:gd name="T13" fmla="*/ 0 60000 65536"/>
                    <a:gd name="T14" fmla="*/ 0 60000 65536"/>
                    <a:gd name="T15" fmla="*/ 0 60000 65536"/>
                    <a:gd name="T16" fmla="*/ 0 60000 65536"/>
                    <a:gd name="T17" fmla="*/ 0 60000 65536"/>
                    <a:gd name="T18" fmla="*/ 0 w 35"/>
                    <a:gd name="T19" fmla="*/ 0 h 48"/>
                    <a:gd name="T20" fmla="*/ 35 w 3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5" h="48">
                      <a:moveTo>
                        <a:pt x="18" y="48"/>
                      </a:moveTo>
                      <a:lnTo>
                        <a:pt x="18" y="48"/>
                      </a:lnTo>
                      <a:lnTo>
                        <a:pt x="0" y="17"/>
                      </a:lnTo>
                      <a:lnTo>
                        <a:pt x="18" y="0"/>
                      </a:lnTo>
                      <a:lnTo>
                        <a:pt x="35" y="0"/>
                      </a:lnTo>
                      <a:lnTo>
                        <a:pt x="18"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2" name="Freeform 538">
                  <a:extLst>
                    <a:ext uri="{FF2B5EF4-FFF2-40B4-BE49-F238E27FC236}">
                      <a16:creationId xmlns:a16="http://schemas.microsoft.com/office/drawing/2014/main" id="{F513AEBD-A6D7-884A-8BA9-D78F3144F4E2}"/>
                    </a:ext>
                  </a:extLst>
                </p:cNvPr>
                <p:cNvSpPr>
                  <a:spLocks/>
                </p:cNvSpPr>
                <p:nvPr/>
              </p:nvSpPr>
              <p:spPr bwMode="gray">
                <a:xfrm>
                  <a:off x="3480" y="2432"/>
                  <a:ext cx="104" cy="115"/>
                </a:xfrm>
                <a:custGeom>
                  <a:avLst/>
                  <a:gdLst>
                    <a:gd name="T0" fmla="*/ 0 w 190"/>
                    <a:gd name="T1" fmla="*/ 208 h 208"/>
                    <a:gd name="T2" fmla="*/ 0 w 190"/>
                    <a:gd name="T3" fmla="*/ 208 h 208"/>
                    <a:gd name="T4" fmla="*/ 51 w 190"/>
                    <a:gd name="T5" fmla="*/ 208 h 208"/>
                    <a:gd name="T6" fmla="*/ 69 w 190"/>
                    <a:gd name="T7" fmla="*/ 192 h 208"/>
                    <a:gd name="T8" fmla="*/ 86 w 190"/>
                    <a:gd name="T9" fmla="*/ 177 h 208"/>
                    <a:gd name="T10" fmla="*/ 121 w 190"/>
                    <a:gd name="T11" fmla="*/ 160 h 208"/>
                    <a:gd name="T12" fmla="*/ 138 w 190"/>
                    <a:gd name="T13" fmla="*/ 144 h 208"/>
                    <a:gd name="T14" fmla="*/ 138 w 190"/>
                    <a:gd name="T15" fmla="*/ 129 h 208"/>
                    <a:gd name="T16" fmla="*/ 172 w 190"/>
                    <a:gd name="T17" fmla="*/ 81 h 208"/>
                    <a:gd name="T18" fmla="*/ 190 w 190"/>
                    <a:gd name="T19" fmla="*/ 64 h 208"/>
                    <a:gd name="T20" fmla="*/ 155 w 190"/>
                    <a:gd name="T21" fmla="*/ 33 h 208"/>
                    <a:gd name="T22" fmla="*/ 121 w 190"/>
                    <a:gd name="T23" fmla="*/ 16 h 208"/>
                    <a:gd name="T24" fmla="*/ 103 w 190"/>
                    <a:gd name="T25" fmla="*/ 0 h 208"/>
                    <a:gd name="T26" fmla="*/ 69 w 190"/>
                    <a:gd name="T27" fmla="*/ 33 h 208"/>
                    <a:gd name="T28" fmla="*/ 86 w 190"/>
                    <a:gd name="T29" fmla="*/ 48 h 208"/>
                    <a:gd name="T30" fmla="*/ 103 w 190"/>
                    <a:gd name="T31" fmla="*/ 64 h 208"/>
                    <a:gd name="T32" fmla="*/ 103 w 190"/>
                    <a:gd name="T33" fmla="*/ 81 h 208"/>
                    <a:gd name="T34" fmla="*/ 103 w 190"/>
                    <a:gd name="T35" fmla="*/ 96 h 208"/>
                    <a:gd name="T36" fmla="*/ 103 w 190"/>
                    <a:gd name="T37" fmla="*/ 112 h 208"/>
                    <a:gd name="T38" fmla="*/ 86 w 190"/>
                    <a:gd name="T39" fmla="*/ 112 h 208"/>
                    <a:gd name="T40" fmla="*/ 69 w 190"/>
                    <a:gd name="T41" fmla="*/ 129 h 208"/>
                    <a:gd name="T42" fmla="*/ 51 w 190"/>
                    <a:gd name="T43" fmla="*/ 144 h 208"/>
                    <a:gd name="T44" fmla="*/ 34 w 190"/>
                    <a:gd name="T45" fmla="*/ 160 h 208"/>
                    <a:gd name="T46" fmla="*/ 17 w 190"/>
                    <a:gd name="T47" fmla="*/ 177 h 208"/>
                    <a:gd name="T48" fmla="*/ 0 w 190"/>
                    <a:gd name="T49" fmla="*/ 192 h 208"/>
                    <a:gd name="T50" fmla="*/ 0 w 190"/>
                    <a:gd name="T51" fmla="*/ 208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0"/>
                    <a:gd name="T79" fmla="*/ 0 h 208"/>
                    <a:gd name="T80" fmla="*/ 190 w 190"/>
                    <a:gd name="T81" fmla="*/ 208 h 2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0" h="208">
                      <a:moveTo>
                        <a:pt x="0" y="208"/>
                      </a:moveTo>
                      <a:lnTo>
                        <a:pt x="0" y="208"/>
                      </a:lnTo>
                      <a:lnTo>
                        <a:pt x="51" y="208"/>
                      </a:lnTo>
                      <a:lnTo>
                        <a:pt x="69" y="192"/>
                      </a:lnTo>
                      <a:lnTo>
                        <a:pt x="86" y="177"/>
                      </a:lnTo>
                      <a:lnTo>
                        <a:pt x="121" y="160"/>
                      </a:lnTo>
                      <a:lnTo>
                        <a:pt x="138" y="144"/>
                      </a:lnTo>
                      <a:lnTo>
                        <a:pt x="138" y="129"/>
                      </a:lnTo>
                      <a:lnTo>
                        <a:pt x="172" y="81"/>
                      </a:lnTo>
                      <a:lnTo>
                        <a:pt x="190" y="64"/>
                      </a:lnTo>
                      <a:lnTo>
                        <a:pt x="155" y="33"/>
                      </a:lnTo>
                      <a:lnTo>
                        <a:pt x="121" y="16"/>
                      </a:lnTo>
                      <a:lnTo>
                        <a:pt x="103" y="0"/>
                      </a:lnTo>
                      <a:lnTo>
                        <a:pt x="69" y="33"/>
                      </a:lnTo>
                      <a:lnTo>
                        <a:pt x="86" y="48"/>
                      </a:lnTo>
                      <a:lnTo>
                        <a:pt x="103" y="64"/>
                      </a:lnTo>
                      <a:lnTo>
                        <a:pt x="103" y="81"/>
                      </a:lnTo>
                      <a:lnTo>
                        <a:pt x="103" y="96"/>
                      </a:lnTo>
                      <a:lnTo>
                        <a:pt x="103" y="112"/>
                      </a:lnTo>
                      <a:lnTo>
                        <a:pt x="86" y="112"/>
                      </a:lnTo>
                      <a:lnTo>
                        <a:pt x="69" y="129"/>
                      </a:lnTo>
                      <a:lnTo>
                        <a:pt x="51" y="144"/>
                      </a:lnTo>
                      <a:lnTo>
                        <a:pt x="34" y="160"/>
                      </a:lnTo>
                      <a:lnTo>
                        <a:pt x="17" y="177"/>
                      </a:lnTo>
                      <a:lnTo>
                        <a:pt x="0" y="192"/>
                      </a:lnTo>
                      <a:lnTo>
                        <a:pt x="0" y="20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3" name="Freeform 539">
                  <a:extLst>
                    <a:ext uri="{FF2B5EF4-FFF2-40B4-BE49-F238E27FC236}">
                      <a16:creationId xmlns:a16="http://schemas.microsoft.com/office/drawing/2014/main" id="{AB6CD7D3-23B0-A947-A584-4D2409046FA6}"/>
                    </a:ext>
                  </a:extLst>
                </p:cNvPr>
                <p:cNvSpPr>
                  <a:spLocks/>
                </p:cNvSpPr>
                <p:nvPr/>
              </p:nvSpPr>
              <p:spPr bwMode="gray">
                <a:xfrm>
                  <a:off x="3593" y="2204"/>
                  <a:ext cx="221" cy="158"/>
                </a:xfrm>
                <a:custGeom>
                  <a:avLst/>
                  <a:gdLst>
                    <a:gd name="T0" fmla="*/ 382 w 399"/>
                    <a:gd name="T1" fmla="*/ 48 h 288"/>
                    <a:gd name="T2" fmla="*/ 382 w 399"/>
                    <a:gd name="T3" fmla="*/ 48 h 288"/>
                    <a:gd name="T4" fmla="*/ 365 w 399"/>
                    <a:gd name="T5" fmla="*/ 48 h 288"/>
                    <a:gd name="T6" fmla="*/ 330 w 399"/>
                    <a:gd name="T7" fmla="*/ 65 h 288"/>
                    <a:gd name="T8" fmla="*/ 296 w 399"/>
                    <a:gd name="T9" fmla="*/ 80 h 288"/>
                    <a:gd name="T10" fmla="*/ 296 w 399"/>
                    <a:gd name="T11" fmla="*/ 113 h 288"/>
                    <a:gd name="T12" fmla="*/ 278 w 399"/>
                    <a:gd name="T13" fmla="*/ 144 h 288"/>
                    <a:gd name="T14" fmla="*/ 261 w 399"/>
                    <a:gd name="T15" fmla="*/ 144 h 288"/>
                    <a:gd name="T16" fmla="*/ 261 w 399"/>
                    <a:gd name="T17" fmla="*/ 161 h 288"/>
                    <a:gd name="T18" fmla="*/ 244 w 399"/>
                    <a:gd name="T19" fmla="*/ 176 h 288"/>
                    <a:gd name="T20" fmla="*/ 244 w 399"/>
                    <a:gd name="T21" fmla="*/ 209 h 288"/>
                    <a:gd name="T22" fmla="*/ 175 w 399"/>
                    <a:gd name="T23" fmla="*/ 224 h 288"/>
                    <a:gd name="T24" fmla="*/ 157 w 399"/>
                    <a:gd name="T25" fmla="*/ 240 h 288"/>
                    <a:gd name="T26" fmla="*/ 157 w 399"/>
                    <a:gd name="T27" fmla="*/ 272 h 288"/>
                    <a:gd name="T28" fmla="*/ 54 w 399"/>
                    <a:gd name="T29" fmla="*/ 288 h 288"/>
                    <a:gd name="T30" fmla="*/ 19 w 399"/>
                    <a:gd name="T31" fmla="*/ 272 h 288"/>
                    <a:gd name="T32" fmla="*/ 36 w 399"/>
                    <a:gd name="T33" fmla="*/ 240 h 288"/>
                    <a:gd name="T34" fmla="*/ 36 w 399"/>
                    <a:gd name="T35" fmla="*/ 224 h 288"/>
                    <a:gd name="T36" fmla="*/ 0 w 399"/>
                    <a:gd name="T37" fmla="*/ 209 h 288"/>
                    <a:gd name="T38" fmla="*/ 0 w 399"/>
                    <a:gd name="T39" fmla="*/ 144 h 288"/>
                    <a:gd name="T40" fmla="*/ 19 w 399"/>
                    <a:gd name="T41" fmla="*/ 113 h 288"/>
                    <a:gd name="T42" fmla="*/ 19 w 399"/>
                    <a:gd name="T43" fmla="*/ 96 h 288"/>
                    <a:gd name="T44" fmla="*/ 71 w 399"/>
                    <a:gd name="T45" fmla="*/ 96 h 288"/>
                    <a:gd name="T46" fmla="*/ 71 w 399"/>
                    <a:gd name="T47" fmla="*/ 80 h 288"/>
                    <a:gd name="T48" fmla="*/ 105 w 399"/>
                    <a:gd name="T49" fmla="*/ 80 h 288"/>
                    <a:gd name="T50" fmla="*/ 123 w 399"/>
                    <a:gd name="T51" fmla="*/ 48 h 288"/>
                    <a:gd name="T52" fmla="*/ 140 w 399"/>
                    <a:gd name="T53" fmla="*/ 48 h 288"/>
                    <a:gd name="T54" fmla="*/ 140 w 399"/>
                    <a:gd name="T55" fmla="*/ 32 h 288"/>
                    <a:gd name="T56" fmla="*/ 209 w 399"/>
                    <a:gd name="T57" fmla="*/ 48 h 288"/>
                    <a:gd name="T58" fmla="*/ 244 w 399"/>
                    <a:gd name="T59" fmla="*/ 48 h 288"/>
                    <a:gd name="T60" fmla="*/ 244 w 399"/>
                    <a:gd name="T61" fmla="*/ 32 h 288"/>
                    <a:gd name="T62" fmla="*/ 261 w 399"/>
                    <a:gd name="T63" fmla="*/ 32 h 288"/>
                    <a:gd name="T64" fmla="*/ 278 w 399"/>
                    <a:gd name="T65" fmla="*/ 0 h 288"/>
                    <a:gd name="T66" fmla="*/ 296 w 399"/>
                    <a:gd name="T67" fmla="*/ 17 h 288"/>
                    <a:gd name="T68" fmla="*/ 313 w 399"/>
                    <a:gd name="T69" fmla="*/ 65 h 288"/>
                    <a:gd name="T70" fmla="*/ 347 w 399"/>
                    <a:gd name="T71" fmla="*/ 32 h 288"/>
                    <a:gd name="T72" fmla="*/ 399 w 399"/>
                    <a:gd name="T73" fmla="*/ 48 h 288"/>
                    <a:gd name="T74" fmla="*/ 382 w 399"/>
                    <a:gd name="T75" fmla="*/ 48 h 2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9"/>
                    <a:gd name="T115" fmla="*/ 0 h 288"/>
                    <a:gd name="T116" fmla="*/ 399 w 399"/>
                    <a:gd name="T117" fmla="*/ 288 h 2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9" h="288">
                      <a:moveTo>
                        <a:pt x="382" y="48"/>
                      </a:moveTo>
                      <a:lnTo>
                        <a:pt x="382" y="48"/>
                      </a:lnTo>
                      <a:lnTo>
                        <a:pt x="365" y="48"/>
                      </a:lnTo>
                      <a:lnTo>
                        <a:pt x="330" y="65"/>
                      </a:lnTo>
                      <a:lnTo>
                        <a:pt x="296" y="80"/>
                      </a:lnTo>
                      <a:lnTo>
                        <a:pt x="296" y="113"/>
                      </a:lnTo>
                      <a:lnTo>
                        <a:pt x="278" y="144"/>
                      </a:lnTo>
                      <a:lnTo>
                        <a:pt x="261" y="144"/>
                      </a:lnTo>
                      <a:lnTo>
                        <a:pt x="261" y="161"/>
                      </a:lnTo>
                      <a:lnTo>
                        <a:pt x="244" y="176"/>
                      </a:lnTo>
                      <a:lnTo>
                        <a:pt x="244" y="209"/>
                      </a:lnTo>
                      <a:lnTo>
                        <a:pt x="175" y="224"/>
                      </a:lnTo>
                      <a:lnTo>
                        <a:pt x="157" y="240"/>
                      </a:lnTo>
                      <a:lnTo>
                        <a:pt x="157" y="272"/>
                      </a:lnTo>
                      <a:lnTo>
                        <a:pt x="54" y="288"/>
                      </a:lnTo>
                      <a:lnTo>
                        <a:pt x="19" y="272"/>
                      </a:lnTo>
                      <a:lnTo>
                        <a:pt x="36" y="240"/>
                      </a:lnTo>
                      <a:lnTo>
                        <a:pt x="36" y="224"/>
                      </a:lnTo>
                      <a:lnTo>
                        <a:pt x="0" y="209"/>
                      </a:lnTo>
                      <a:lnTo>
                        <a:pt x="0" y="144"/>
                      </a:lnTo>
                      <a:lnTo>
                        <a:pt x="19" y="113"/>
                      </a:lnTo>
                      <a:lnTo>
                        <a:pt x="19" y="96"/>
                      </a:lnTo>
                      <a:lnTo>
                        <a:pt x="71" y="96"/>
                      </a:lnTo>
                      <a:lnTo>
                        <a:pt x="71" y="80"/>
                      </a:lnTo>
                      <a:lnTo>
                        <a:pt x="105" y="80"/>
                      </a:lnTo>
                      <a:lnTo>
                        <a:pt x="123" y="48"/>
                      </a:lnTo>
                      <a:lnTo>
                        <a:pt x="140" y="48"/>
                      </a:lnTo>
                      <a:lnTo>
                        <a:pt x="140" y="32"/>
                      </a:lnTo>
                      <a:lnTo>
                        <a:pt x="209" y="48"/>
                      </a:lnTo>
                      <a:lnTo>
                        <a:pt x="244" y="48"/>
                      </a:lnTo>
                      <a:lnTo>
                        <a:pt x="244" y="32"/>
                      </a:lnTo>
                      <a:lnTo>
                        <a:pt x="261" y="32"/>
                      </a:lnTo>
                      <a:lnTo>
                        <a:pt x="278" y="0"/>
                      </a:lnTo>
                      <a:lnTo>
                        <a:pt x="296" y="17"/>
                      </a:lnTo>
                      <a:lnTo>
                        <a:pt x="313" y="65"/>
                      </a:lnTo>
                      <a:lnTo>
                        <a:pt x="347" y="32"/>
                      </a:lnTo>
                      <a:lnTo>
                        <a:pt x="399" y="48"/>
                      </a:lnTo>
                      <a:lnTo>
                        <a:pt x="382" y="4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4" name="Freeform 540">
                  <a:extLst>
                    <a:ext uri="{FF2B5EF4-FFF2-40B4-BE49-F238E27FC236}">
                      <a16:creationId xmlns:a16="http://schemas.microsoft.com/office/drawing/2014/main" id="{D488599A-A5B7-084D-9564-5B70183BBBBA}"/>
                    </a:ext>
                  </a:extLst>
                </p:cNvPr>
                <p:cNvSpPr>
                  <a:spLocks/>
                </p:cNvSpPr>
                <p:nvPr/>
              </p:nvSpPr>
              <p:spPr bwMode="gray">
                <a:xfrm>
                  <a:off x="3279" y="2115"/>
                  <a:ext cx="106" cy="35"/>
                </a:xfrm>
                <a:custGeom>
                  <a:avLst/>
                  <a:gdLst>
                    <a:gd name="T0" fmla="*/ 54 w 192"/>
                    <a:gd name="T1" fmla="*/ 63 h 63"/>
                    <a:gd name="T2" fmla="*/ 54 w 192"/>
                    <a:gd name="T3" fmla="*/ 63 h 63"/>
                    <a:gd name="T4" fmla="*/ 54 w 192"/>
                    <a:gd name="T5" fmla="*/ 48 h 63"/>
                    <a:gd name="T6" fmla="*/ 54 w 192"/>
                    <a:gd name="T7" fmla="*/ 32 h 63"/>
                    <a:gd name="T8" fmla="*/ 0 w 192"/>
                    <a:gd name="T9" fmla="*/ 0 h 63"/>
                    <a:gd name="T10" fmla="*/ 88 w 192"/>
                    <a:gd name="T11" fmla="*/ 0 h 63"/>
                    <a:gd name="T12" fmla="*/ 123 w 192"/>
                    <a:gd name="T13" fmla="*/ 15 h 63"/>
                    <a:gd name="T14" fmla="*/ 157 w 192"/>
                    <a:gd name="T15" fmla="*/ 15 h 63"/>
                    <a:gd name="T16" fmla="*/ 192 w 192"/>
                    <a:gd name="T17" fmla="*/ 48 h 63"/>
                    <a:gd name="T18" fmla="*/ 175 w 192"/>
                    <a:gd name="T19" fmla="*/ 48 h 63"/>
                    <a:gd name="T20" fmla="*/ 192 w 192"/>
                    <a:gd name="T21" fmla="*/ 63 h 63"/>
                    <a:gd name="T22" fmla="*/ 157 w 192"/>
                    <a:gd name="T23" fmla="*/ 63 h 63"/>
                    <a:gd name="T24" fmla="*/ 140 w 192"/>
                    <a:gd name="T25" fmla="*/ 63 h 63"/>
                    <a:gd name="T26" fmla="*/ 105 w 192"/>
                    <a:gd name="T27" fmla="*/ 63 h 63"/>
                    <a:gd name="T28" fmla="*/ 54 w 192"/>
                    <a:gd name="T29" fmla="*/ 63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63"/>
                    <a:gd name="T47" fmla="*/ 192 w 192"/>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63">
                      <a:moveTo>
                        <a:pt x="54" y="63"/>
                      </a:moveTo>
                      <a:lnTo>
                        <a:pt x="54" y="63"/>
                      </a:lnTo>
                      <a:lnTo>
                        <a:pt x="54" y="48"/>
                      </a:lnTo>
                      <a:lnTo>
                        <a:pt x="54" y="32"/>
                      </a:lnTo>
                      <a:lnTo>
                        <a:pt x="0" y="0"/>
                      </a:lnTo>
                      <a:lnTo>
                        <a:pt x="88" y="0"/>
                      </a:lnTo>
                      <a:lnTo>
                        <a:pt x="123" y="15"/>
                      </a:lnTo>
                      <a:lnTo>
                        <a:pt x="157" y="15"/>
                      </a:lnTo>
                      <a:lnTo>
                        <a:pt x="192" y="48"/>
                      </a:lnTo>
                      <a:lnTo>
                        <a:pt x="175" y="48"/>
                      </a:lnTo>
                      <a:lnTo>
                        <a:pt x="192" y="63"/>
                      </a:lnTo>
                      <a:lnTo>
                        <a:pt x="157" y="63"/>
                      </a:lnTo>
                      <a:lnTo>
                        <a:pt x="140" y="63"/>
                      </a:lnTo>
                      <a:lnTo>
                        <a:pt x="105" y="63"/>
                      </a:lnTo>
                      <a:lnTo>
                        <a:pt x="54" y="6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5" name="Freeform 541">
                  <a:extLst>
                    <a:ext uri="{FF2B5EF4-FFF2-40B4-BE49-F238E27FC236}">
                      <a16:creationId xmlns:a16="http://schemas.microsoft.com/office/drawing/2014/main" id="{1617CF42-F842-1C40-8A2B-FC916B15810B}"/>
                    </a:ext>
                  </a:extLst>
                </p:cNvPr>
                <p:cNvSpPr>
                  <a:spLocks/>
                </p:cNvSpPr>
                <p:nvPr/>
              </p:nvSpPr>
              <p:spPr bwMode="gray">
                <a:xfrm>
                  <a:off x="3069" y="2142"/>
                  <a:ext cx="286" cy="105"/>
                </a:xfrm>
                <a:custGeom>
                  <a:avLst/>
                  <a:gdLst>
                    <a:gd name="T0" fmla="*/ 520 w 520"/>
                    <a:gd name="T1" fmla="*/ 63 h 191"/>
                    <a:gd name="T2" fmla="*/ 520 w 520"/>
                    <a:gd name="T3" fmla="*/ 63 h 191"/>
                    <a:gd name="T4" fmla="*/ 503 w 520"/>
                    <a:gd name="T5" fmla="*/ 63 h 191"/>
                    <a:gd name="T6" fmla="*/ 485 w 520"/>
                    <a:gd name="T7" fmla="*/ 15 h 191"/>
                    <a:gd name="T8" fmla="*/ 434 w 520"/>
                    <a:gd name="T9" fmla="*/ 15 h 191"/>
                    <a:gd name="T10" fmla="*/ 382 w 520"/>
                    <a:gd name="T11" fmla="*/ 32 h 191"/>
                    <a:gd name="T12" fmla="*/ 313 w 520"/>
                    <a:gd name="T13" fmla="*/ 32 h 191"/>
                    <a:gd name="T14" fmla="*/ 261 w 520"/>
                    <a:gd name="T15" fmla="*/ 0 h 191"/>
                    <a:gd name="T16" fmla="*/ 209 w 520"/>
                    <a:gd name="T17" fmla="*/ 0 h 191"/>
                    <a:gd name="T18" fmla="*/ 157 w 520"/>
                    <a:gd name="T19" fmla="*/ 32 h 191"/>
                    <a:gd name="T20" fmla="*/ 123 w 520"/>
                    <a:gd name="T21" fmla="*/ 32 h 191"/>
                    <a:gd name="T22" fmla="*/ 88 w 520"/>
                    <a:gd name="T23" fmla="*/ 32 h 191"/>
                    <a:gd name="T24" fmla="*/ 71 w 520"/>
                    <a:gd name="T25" fmla="*/ 0 h 191"/>
                    <a:gd name="T26" fmla="*/ 36 w 520"/>
                    <a:gd name="T27" fmla="*/ 0 h 191"/>
                    <a:gd name="T28" fmla="*/ 19 w 520"/>
                    <a:gd name="T29" fmla="*/ 15 h 191"/>
                    <a:gd name="T30" fmla="*/ 0 w 520"/>
                    <a:gd name="T31" fmla="*/ 48 h 191"/>
                    <a:gd name="T32" fmla="*/ 19 w 520"/>
                    <a:gd name="T33" fmla="*/ 48 h 191"/>
                    <a:gd name="T34" fmla="*/ 19 w 520"/>
                    <a:gd name="T35" fmla="*/ 63 h 191"/>
                    <a:gd name="T36" fmla="*/ 54 w 520"/>
                    <a:gd name="T37" fmla="*/ 32 h 191"/>
                    <a:gd name="T38" fmla="*/ 88 w 520"/>
                    <a:gd name="T39" fmla="*/ 32 h 191"/>
                    <a:gd name="T40" fmla="*/ 105 w 520"/>
                    <a:gd name="T41" fmla="*/ 48 h 191"/>
                    <a:gd name="T42" fmla="*/ 88 w 520"/>
                    <a:gd name="T43" fmla="*/ 48 h 191"/>
                    <a:gd name="T44" fmla="*/ 88 w 520"/>
                    <a:gd name="T45" fmla="*/ 63 h 191"/>
                    <a:gd name="T46" fmla="*/ 36 w 520"/>
                    <a:gd name="T47" fmla="*/ 63 h 191"/>
                    <a:gd name="T48" fmla="*/ 19 w 520"/>
                    <a:gd name="T49" fmla="*/ 63 h 191"/>
                    <a:gd name="T50" fmla="*/ 19 w 520"/>
                    <a:gd name="T51" fmla="*/ 96 h 191"/>
                    <a:gd name="T52" fmla="*/ 36 w 520"/>
                    <a:gd name="T53" fmla="*/ 80 h 191"/>
                    <a:gd name="T54" fmla="*/ 36 w 520"/>
                    <a:gd name="T55" fmla="*/ 111 h 191"/>
                    <a:gd name="T56" fmla="*/ 19 w 520"/>
                    <a:gd name="T57" fmla="*/ 111 h 191"/>
                    <a:gd name="T58" fmla="*/ 19 w 520"/>
                    <a:gd name="T59" fmla="*/ 128 h 191"/>
                    <a:gd name="T60" fmla="*/ 36 w 520"/>
                    <a:gd name="T61" fmla="*/ 128 h 191"/>
                    <a:gd name="T62" fmla="*/ 36 w 520"/>
                    <a:gd name="T63" fmla="*/ 143 h 191"/>
                    <a:gd name="T64" fmla="*/ 54 w 520"/>
                    <a:gd name="T65" fmla="*/ 159 h 191"/>
                    <a:gd name="T66" fmla="*/ 36 w 520"/>
                    <a:gd name="T67" fmla="*/ 159 h 191"/>
                    <a:gd name="T68" fmla="*/ 71 w 520"/>
                    <a:gd name="T69" fmla="*/ 159 h 191"/>
                    <a:gd name="T70" fmla="*/ 71 w 520"/>
                    <a:gd name="T71" fmla="*/ 176 h 191"/>
                    <a:gd name="T72" fmla="*/ 105 w 520"/>
                    <a:gd name="T73" fmla="*/ 191 h 191"/>
                    <a:gd name="T74" fmla="*/ 140 w 520"/>
                    <a:gd name="T75" fmla="*/ 176 h 191"/>
                    <a:gd name="T76" fmla="*/ 157 w 520"/>
                    <a:gd name="T77" fmla="*/ 176 h 191"/>
                    <a:gd name="T78" fmla="*/ 192 w 520"/>
                    <a:gd name="T79" fmla="*/ 191 h 191"/>
                    <a:gd name="T80" fmla="*/ 209 w 520"/>
                    <a:gd name="T81" fmla="*/ 191 h 191"/>
                    <a:gd name="T82" fmla="*/ 244 w 520"/>
                    <a:gd name="T83" fmla="*/ 176 h 191"/>
                    <a:gd name="T84" fmla="*/ 278 w 520"/>
                    <a:gd name="T85" fmla="*/ 176 h 191"/>
                    <a:gd name="T86" fmla="*/ 278 w 520"/>
                    <a:gd name="T87" fmla="*/ 159 h 191"/>
                    <a:gd name="T88" fmla="*/ 278 w 520"/>
                    <a:gd name="T89" fmla="*/ 191 h 191"/>
                    <a:gd name="T90" fmla="*/ 295 w 520"/>
                    <a:gd name="T91" fmla="*/ 191 h 191"/>
                    <a:gd name="T92" fmla="*/ 295 w 520"/>
                    <a:gd name="T93" fmla="*/ 176 h 191"/>
                    <a:gd name="T94" fmla="*/ 347 w 520"/>
                    <a:gd name="T95" fmla="*/ 159 h 191"/>
                    <a:gd name="T96" fmla="*/ 365 w 520"/>
                    <a:gd name="T97" fmla="*/ 176 h 191"/>
                    <a:gd name="T98" fmla="*/ 416 w 520"/>
                    <a:gd name="T99" fmla="*/ 159 h 191"/>
                    <a:gd name="T100" fmla="*/ 468 w 520"/>
                    <a:gd name="T101" fmla="*/ 159 h 191"/>
                    <a:gd name="T102" fmla="*/ 468 w 520"/>
                    <a:gd name="T103" fmla="*/ 143 h 191"/>
                    <a:gd name="T104" fmla="*/ 520 w 520"/>
                    <a:gd name="T105" fmla="*/ 159 h 191"/>
                    <a:gd name="T106" fmla="*/ 503 w 520"/>
                    <a:gd name="T107" fmla="*/ 80 h 191"/>
                    <a:gd name="T108" fmla="*/ 520 w 520"/>
                    <a:gd name="T109" fmla="*/ 63 h 1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0"/>
                    <a:gd name="T166" fmla="*/ 0 h 191"/>
                    <a:gd name="T167" fmla="*/ 520 w 520"/>
                    <a:gd name="T168" fmla="*/ 191 h 1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0" h="191">
                      <a:moveTo>
                        <a:pt x="520" y="63"/>
                      </a:moveTo>
                      <a:lnTo>
                        <a:pt x="520" y="63"/>
                      </a:lnTo>
                      <a:lnTo>
                        <a:pt x="503" y="63"/>
                      </a:lnTo>
                      <a:lnTo>
                        <a:pt x="485" y="15"/>
                      </a:lnTo>
                      <a:lnTo>
                        <a:pt x="434" y="15"/>
                      </a:lnTo>
                      <a:lnTo>
                        <a:pt x="382" y="32"/>
                      </a:lnTo>
                      <a:lnTo>
                        <a:pt x="313" y="32"/>
                      </a:lnTo>
                      <a:lnTo>
                        <a:pt x="261" y="0"/>
                      </a:lnTo>
                      <a:lnTo>
                        <a:pt x="209" y="0"/>
                      </a:lnTo>
                      <a:lnTo>
                        <a:pt x="157" y="32"/>
                      </a:lnTo>
                      <a:lnTo>
                        <a:pt x="123" y="32"/>
                      </a:lnTo>
                      <a:lnTo>
                        <a:pt x="88" y="32"/>
                      </a:lnTo>
                      <a:lnTo>
                        <a:pt x="71" y="0"/>
                      </a:lnTo>
                      <a:lnTo>
                        <a:pt x="36" y="0"/>
                      </a:lnTo>
                      <a:lnTo>
                        <a:pt x="19" y="15"/>
                      </a:lnTo>
                      <a:lnTo>
                        <a:pt x="0" y="48"/>
                      </a:lnTo>
                      <a:lnTo>
                        <a:pt x="19" y="48"/>
                      </a:lnTo>
                      <a:lnTo>
                        <a:pt x="19" y="63"/>
                      </a:lnTo>
                      <a:lnTo>
                        <a:pt x="54" y="32"/>
                      </a:lnTo>
                      <a:lnTo>
                        <a:pt x="88" y="32"/>
                      </a:lnTo>
                      <a:lnTo>
                        <a:pt x="105" y="48"/>
                      </a:lnTo>
                      <a:lnTo>
                        <a:pt x="88" y="48"/>
                      </a:lnTo>
                      <a:lnTo>
                        <a:pt x="88" y="63"/>
                      </a:lnTo>
                      <a:lnTo>
                        <a:pt x="36" y="63"/>
                      </a:lnTo>
                      <a:lnTo>
                        <a:pt x="19" y="63"/>
                      </a:lnTo>
                      <a:lnTo>
                        <a:pt x="19" y="96"/>
                      </a:lnTo>
                      <a:lnTo>
                        <a:pt x="36" y="80"/>
                      </a:lnTo>
                      <a:lnTo>
                        <a:pt x="36" y="111"/>
                      </a:lnTo>
                      <a:lnTo>
                        <a:pt x="19" y="111"/>
                      </a:lnTo>
                      <a:lnTo>
                        <a:pt x="19" y="128"/>
                      </a:lnTo>
                      <a:lnTo>
                        <a:pt x="36" y="128"/>
                      </a:lnTo>
                      <a:lnTo>
                        <a:pt x="36" y="143"/>
                      </a:lnTo>
                      <a:lnTo>
                        <a:pt x="54" y="159"/>
                      </a:lnTo>
                      <a:lnTo>
                        <a:pt x="36" y="159"/>
                      </a:lnTo>
                      <a:lnTo>
                        <a:pt x="71" y="159"/>
                      </a:lnTo>
                      <a:lnTo>
                        <a:pt x="71" y="176"/>
                      </a:lnTo>
                      <a:lnTo>
                        <a:pt x="105" y="191"/>
                      </a:lnTo>
                      <a:lnTo>
                        <a:pt x="140" y="176"/>
                      </a:lnTo>
                      <a:lnTo>
                        <a:pt x="157" y="176"/>
                      </a:lnTo>
                      <a:lnTo>
                        <a:pt x="192" y="191"/>
                      </a:lnTo>
                      <a:lnTo>
                        <a:pt x="209" y="191"/>
                      </a:lnTo>
                      <a:lnTo>
                        <a:pt x="244" y="176"/>
                      </a:lnTo>
                      <a:lnTo>
                        <a:pt x="278" y="176"/>
                      </a:lnTo>
                      <a:lnTo>
                        <a:pt x="278" y="159"/>
                      </a:lnTo>
                      <a:lnTo>
                        <a:pt x="278" y="191"/>
                      </a:lnTo>
                      <a:lnTo>
                        <a:pt x="295" y="191"/>
                      </a:lnTo>
                      <a:lnTo>
                        <a:pt x="295" y="176"/>
                      </a:lnTo>
                      <a:lnTo>
                        <a:pt x="347" y="159"/>
                      </a:lnTo>
                      <a:lnTo>
                        <a:pt x="365" y="176"/>
                      </a:lnTo>
                      <a:lnTo>
                        <a:pt x="416" y="159"/>
                      </a:lnTo>
                      <a:lnTo>
                        <a:pt x="468" y="159"/>
                      </a:lnTo>
                      <a:lnTo>
                        <a:pt x="468" y="143"/>
                      </a:lnTo>
                      <a:lnTo>
                        <a:pt x="520" y="159"/>
                      </a:lnTo>
                      <a:lnTo>
                        <a:pt x="503" y="80"/>
                      </a:lnTo>
                      <a:lnTo>
                        <a:pt x="520" y="6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6" name="Freeform 542">
                  <a:extLst>
                    <a:ext uri="{FF2B5EF4-FFF2-40B4-BE49-F238E27FC236}">
                      <a16:creationId xmlns:a16="http://schemas.microsoft.com/office/drawing/2014/main" id="{240B8A91-9EB6-9947-A1CA-0AA07D9D2966}"/>
                    </a:ext>
                  </a:extLst>
                </p:cNvPr>
                <p:cNvSpPr>
                  <a:spLocks/>
                </p:cNvSpPr>
                <p:nvPr/>
              </p:nvSpPr>
              <p:spPr bwMode="gray">
                <a:xfrm>
                  <a:off x="3204" y="2293"/>
                  <a:ext cx="65" cy="69"/>
                </a:xfrm>
                <a:custGeom>
                  <a:avLst/>
                  <a:gdLst>
                    <a:gd name="T0" fmla="*/ 119 w 119"/>
                    <a:gd name="T1" fmla="*/ 31 h 127"/>
                    <a:gd name="T2" fmla="*/ 119 w 119"/>
                    <a:gd name="T3" fmla="*/ 31 h 127"/>
                    <a:gd name="T4" fmla="*/ 119 w 119"/>
                    <a:gd name="T5" fmla="*/ 0 h 127"/>
                    <a:gd name="T6" fmla="*/ 101 w 119"/>
                    <a:gd name="T7" fmla="*/ 0 h 127"/>
                    <a:gd name="T8" fmla="*/ 49 w 119"/>
                    <a:gd name="T9" fmla="*/ 31 h 127"/>
                    <a:gd name="T10" fmla="*/ 15 w 119"/>
                    <a:gd name="T11" fmla="*/ 31 h 127"/>
                    <a:gd name="T12" fmla="*/ 15 w 119"/>
                    <a:gd name="T13" fmla="*/ 48 h 127"/>
                    <a:gd name="T14" fmla="*/ 15 w 119"/>
                    <a:gd name="T15" fmla="*/ 79 h 127"/>
                    <a:gd name="T16" fmla="*/ 0 w 119"/>
                    <a:gd name="T17" fmla="*/ 127 h 127"/>
                    <a:gd name="T18" fmla="*/ 32 w 119"/>
                    <a:gd name="T19" fmla="*/ 127 h 127"/>
                    <a:gd name="T20" fmla="*/ 49 w 119"/>
                    <a:gd name="T21" fmla="*/ 111 h 127"/>
                    <a:gd name="T22" fmla="*/ 67 w 119"/>
                    <a:gd name="T23" fmla="*/ 111 h 127"/>
                    <a:gd name="T24" fmla="*/ 84 w 119"/>
                    <a:gd name="T25" fmla="*/ 79 h 127"/>
                    <a:gd name="T26" fmla="*/ 67 w 119"/>
                    <a:gd name="T27" fmla="*/ 63 h 127"/>
                    <a:gd name="T28" fmla="*/ 119 w 119"/>
                    <a:gd name="T29" fmla="*/ 31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27"/>
                    <a:gd name="T47" fmla="*/ 119 w 119"/>
                    <a:gd name="T48" fmla="*/ 127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27">
                      <a:moveTo>
                        <a:pt x="119" y="31"/>
                      </a:moveTo>
                      <a:lnTo>
                        <a:pt x="119" y="31"/>
                      </a:lnTo>
                      <a:lnTo>
                        <a:pt x="119" y="0"/>
                      </a:lnTo>
                      <a:lnTo>
                        <a:pt x="101" y="0"/>
                      </a:lnTo>
                      <a:lnTo>
                        <a:pt x="49" y="31"/>
                      </a:lnTo>
                      <a:lnTo>
                        <a:pt x="15" y="31"/>
                      </a:lnTo>
                      <a:lnTo>
                        <a:pt x="15" y="48"/>
                      </a:lnTo>
                      <a:lnTo>
                        <a:pt x="15" y="79"/>
                      </a:lnTo>
                      <a:lnTo>
                        <a:pt x="0" y="127"/>
                      </a:lnTo>
                      <a:lnTo>
                        <a:pt x="32" y="127"/>
                      </a:lnTo>
                      <a:lnTo>
                        <a:pt x="49" y="111"/>
                      </a:lnTo>
                      <a:lnTo>
                        <a:pt x="67" y="111"/>
                      </a:lnTo>
                      <a:lnTo>
                        <a:pt x="84" y="79"/>
                      </a:lnTo>
                      <a:lnTo>
                        <a:pt x="67" y="63"/>
                      </a:lnTo>
                      <a:lnTo>
                        <a:pt x="119" y="3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7" name="Freeform 543">
                  <a:extLst>
                    <a:ext uri="{FF2B5EF4-FFF2-40B4-BE49-F238E27FC236}">
                      <a16:creationId xmlns:a16="http://schemas.microsoft.com/office/drawing/2014/main" id="{D617898B-C6D4-B345-A96D-C9445B071336}"/>
                    </a:ext>
                  </a:extLst>
                </p:cNvPr>
                <p:cNvSpPr>
                  <a:spLocks/>
                </p:cNvSpPr>
                <p:nvPr/>
              </p:nvSpPr>
              <p:spPr bwMode="gray">
                <a:xfrm>
                  <a:off x="3441" y="2414"/>
                  <a:ext cx="95" cy="45"/>
                </a:xfrm>
                <a:custGeom>
                  <a:avLst/>
                  <a:gdLst>
                    <a:gd name="T0" fmla="*/ 139 w 173"/>
                    <a:gd name="T1" fmla="*/ 65 h 80"/>
                    <a:gd name="T2" fmla="*/ 139 w 173"/>
                    <a:gd name="T3" fmla="*/ 65 h 80"/>
                    <a:gd name="T4" fmla="*/ 173 w 173"/>
                    <a:gd name="T5" fmla="*/ 32 h 80"/>
                    <a:gd name="T6" fmla="*/ 173 w 173"/>
                    <a:gd name="T7" fmla="*/ 17 h 80"/>
                    <a:gd name="T8" fmla="*/ 156 w 173"/>
                    <a:gd name="T9" fmla="*/ 0 h 80"/>
                    <a:gd name="T10" fmla="*/ 104 w 173"/>
                    <a:gd name="T11" fmla="*/ 48 h 80"/>
                    <a:gd name="T12" fmla="*/ 52 w 173"/>
                    <a:gd name="T13" fmla="*/ 48 h 80"/>
                    <a:gd name="T14" fmla="*/ 18 w 173"/>
                    <a:gd name="T15" fmla="*/ 48 h 80"/>
                    <a:gd name="T16" fmla="*/ 0 w 173"/>
                    <a:gd name="T17" fmla="*/ 65 h 80"/>
                    <a:gd name="T18" fmla="*/ 18 w 173"/>
                    <a:gd name="T19" fmla="*/ 80 h 80"/>
                    <a:gd name="T20" fmla="*/ 35 w 173"/>
                    <a:gd name="T21" fmla="*/ 80 h 80"/>
                    <a:gd name="T22" fmla="*/ 52 w 173"/>
                    <a:gd name="T23" fmla="*/ 80 h 80"/>
                    <a:gd name="T24" fmla="*/ 70 w 173"/>
                    <a:gd name="T25" fmla="*/ 80 h 80"/>
                    <a:gd name="T26" fmla="*/ 87 w 173"/>
                    <a:gd name="T27" fmla="*/ 80 h 80"/>
                    <a:gd name="T28" fmla="*/ 104 w 173"/>
                    <a:gd name="T29" fmla="*/ 80 h 80"/>
                    <a:gd name="T30" fmla="*/ 104 w 173"/>
                    <a:gd name="T31" fmla="*/ 65 h 80"/>
                    <a:gd name="T32" fmla="*/ 121 w 173"/>
                    <a:gd name="T33" fmla="*/ 65 h 80"/>
                    <a:gd name="T34" fmla="*/ 139 w 173"/>
                    <a:gd name="T35" fmla="*/ 65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80"/>
                    <a:gd name="T56" fmla="*/ 173 w 173"/>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80">
                      <a:moveTo>
                        <a:pt x="139" y="65"/>
                      </a:moveTo>
                      <a:lnTo>
                        <a:pt x="139" y="65"/>
                      </a:lnTo>
                      <a:lnTo>
                        <a:pt x="173" y="32"/>
                      </a:lnTo>
                      <a:lnTo>
                        <a:pt x="173" y="17"/>
                      </a:lnTo>
                      <a:lnTo>
                        <a:pt x="156" y="0"/>
                      </a:lnTo>
                      <a:lnTo>
                        <a:pt x="104" y="48"/>
                      </a:lnTo>
                      <a:lnTo>
                        <a:pt x="52" y="48"/>
                      </a:lnTo>
                      <a:lnTo>
                        <a:pt x="18" y="48"/>
                      </a:lnTo>
                      <a:lnTo>
                        <a:pt x="0" y="65"/>
                      </a:lnTo>
                      <a:lnTo>
                        <a:pt x="18" y="80"/>
                      </a:lnTo>
                      <a:lnTo>
                        <a:pt x="35" y="80"/>
                      </a:lnTo>
                      <a:lnTo>
                        <a:pt x="52" y="80"/>
                      </a:lnTo>
                      <a:lnTo>
                        <a:pt x="70" y="80"/>
                      </a:lnTo>
                      <a:lnTo>
                        <a:pt x="87" y="80"/>
                      </a:lnTo>
                      <a:lnTo>
                        <a:pt x="104" y="80"/>
                      </a:lnTo>
                      <a:lnTo>
                        <a:pt x="104" y="65"/>
                      </a:lnTo>
                      <a:lnTo>
                        <a:pt x="121" y="65"/>
                      </a:lnTo>
                      <a:lnTo>
                        <a:pt x="139" y="6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8" name="Freeform 544">
                  <a:extLst>
                    <a:ext uri="{FF2B5EF4-FFF2-40B4-BE49-F238E27FC236}">
                      <a16:creationId xmlns:a16="http://schemas.microsoft.com/office/drawing/2014/main" id="{74324F5B-588B-8140-AA8D-7801865A6592}"/>
                    </a:ext>
                  </a:extLst>
                </p:cNvPr>
                <p:cNvSpPr>
                  <a:spLocks/>
                </p:cNvSpPr>
                <p:nvPr/>
              </p:nvSpPr>
              <p:spPr bwMode="gray">
                <a:xfrm>
                  <a:off x="3526" y="2406"/>
                  <a:ext cx="10" cy="18"/>
                </a:xfrm>
                <a:custGeom>
                  <a:avLst/>
                  <a:gdLst>
                    <a:gd name="T0" fmla="*/ 17 w 17"/>
                    <a:gd name="T1" fmla="*/ 33 h 33"/>
                    <a:gd name="T2" fmla="*/ 17 w 17"/>
                    <a:gd name="T3" fmla="*/ 33 h 33"/>
                    <a:gd name="T4" fmla="*/ 0 w 17"/>
                    <a:gd name="T5" fmla="*/ 16 h 33"/>
                    <a:gd name="T6" fmla="*/ 0 w 17"/>
                    <a:gd name="T7" fmla="*/ 0 h 33"/>
                    <a:gd name="T8" fmla="*/ 17 w 17"/>
                    <a:gd name="T9" fmla="*/ 0 h 33"/>
                    <a:gd name="T10" fmla="*/ 17 w 17"/>
                    <a:gd name="T11" fmla="*/ 33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17" y="33"/>
                      </a:moveTo>
                      <a:lnTo>
                        <a:pt x="17" y="33"/>
                      </a:lnTo>
                      <a:lnTo>
                        <a:pt x="0" y="16"/>
                      </a:lnTo>
                      <a:lnTo>
                        <a:pt x="0" y="0"/>
                      </a:lnTo>
                      <a:lnTo>
                        <a:pt x="17" y="0"/>
                      </a:lnTo>
                      <a:lnTo>
                        <a:pt x="17"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9" name="Freeform 545">
                  <a:extLst>
                    <a:ext uri="{FF2B5EF4-FFF2-40B4-BE49-F238E27FC236}">
                      <a16:creationId xmlns:a16="http://schemas.microsoft.com/office/drawing/2014/main" id="{203F5C3D-B62D-2341-AC34-2C56F4761F4F}"/>
                    </a:ext>
                  </a:extLst>
                </p:cNvPr>
                <p:cNvSpPr>
                  <a:spLocks/>
                </p:cNvSpPr>
                <p:nvPr/>
              </p:nvSpPr>
              <p:spPr bwMode="gray">
                <a:xfrm>
                  <a:off x="3327" y="2538"/>
                  <a:ext cx="153" cy="70"/>
                </a:xfrm>
                <a:custGeom>
                  <a:avLst/>
                  <a:gdLst>
                    <a:gd name="T0" fmla="*/ 0 w 279"/>
                    <a:gd name="T1" fmla="*/ 33 h 129"/>
                    <a:gd name="T2" fmla="*/ 0 w 279"/>
                    <a:gd name="T3" fmla="*/ 33 h 129"/>
                    <a:gd name="T4" fmla="*/ 17 w 279"/>
                    <a:gd name="T5" fmla="*/ 16 h 129"/>
                    <a:gd name="T6" fmla="*/ 69 w 279"/>
                    <a:gd name="T7" fmla="*/ 63 h 129"/>
                    <a:gd name="T8" fmla="*/ 87 w 279"/>
                    <a:gd name="T9" fmla="*/ 96 h 129"/>
                    <a:gd name="T10" fmla="*/ 209 w 279"/>
                    <a:gd name="T11" fmla="*/ 16 h 129"/>
                    <a:gd name="T12" fmla="*/ 279 w 279"/>
                    <a:gd name="T13" fmla="*/ 0 h 129"/>
                    <a:gd name="T14" fmla="*/ 279 w 279"/>
                    <a:gd name="T15" fmla="*/ 16 h 129"/>
                    <a:gd name="T16" fmla="*/ 261 w 279"/>
                    <a:gd name="T17" fmla="*/ 33 h 129"/>
                    <a:gd name="T18" fmla="*/ 261 w 279"/>
                    <a:gd name="T19" fmla="*/ 48 h 129"/>
                    <a:gd name="T20" fmla="*/ 192 w 279"/>
                    <a:gd name="T21" fmla="*/ 63 h 129"/>
                    <a:gd name="T22" fmla="*/ 123 w 279"/>
                    <a:gd name="T23" fmla="*/ 111 h 129"/>
                    <a:gd name="T24" fmla="*/ 87 w 279"/>
                    <a:gd name="T25" fmla="*/ 111 h 129"/>
                    <a:gd name="T26" fmla="*/ 52 w 279"/>
                    <a:gd name="T27" fmla="*/ 129 h 129"/>
                    <a:gd name="T28" fmla="*/ 17 w 279"/>
                    <a:gd name="T29" fmla="*/ 129 h 129"/>
                    <a:gd name="T30" fmla="*/ 0 w 279"/>
                    <a:gd name="T31" fmla="*/ 33 h 1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29"/>
                    <a:gd name="T50" fmla="*/ 279 w 279"/>
                    <a:gd name="T51" fmla="*/ 129 h 1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29">
                      <a:moveTo>
                        <a:pt x="0" y="33"/>
                      </a:moveTo>
                      <a:lnTo>
                        <a:pt x="0" y="33"/>
                      </a:lnTo>
                      <a:lnTo>
                        <a:pt x="17" y="16"/>
                      </a:lnTo>
                      <a:lnTo>
                        <a:pt x="69" y="63"/>
                      </a:lnTo>
                      <a:lnTo>
                        <a:pt x="87" y="96"/>
                      </a:lnTo>
                      <a:lnTo>
                        <a:pt x="209" y="16"/>
                      </a:lnTo>
                      <a:lnTo>
                        <a:pt x="279" y="0"/>
                      </a:lnTo>
                      <a:lnTo>
                        <a:pt x="279" y="16"/>
                      </a:lnTo>
                      <a:lnTo>
                        <a:pt x="261" y="33"/>
                      </a:lnTo>
                      <a:lnTo>
                        <a:pt x="261" y="48"/>
                      </a:lnTo>
                      <a:lnTo>
                        <a:pt x="192" y="63"/>
                      </a:lnTo>
                      <a:lnTo>
                        <a:pt x="123" y="111"/>
                      </a:lnTo>
                      <a:lnTo>
                        <a:pt x="87" y="111"/>
                      </a:lnTo>
                      <a:lnTo>
                        <a:pt x="52" y="129"/>
                      </a:lnTo>
                      <a:lnTo>
                        <a:pt x="17" y="129"/>
                      </a:lnTo>
                      <a:lnTo>
                        <a:pt x="0" y="3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0" name="Freeform 546">
                  <a:extLst>
                    <a:ext uri="{FF2B5EF4-FFF2-40B4-BE49-F238E27FC236}">
                      <a16:creationId xmlns:a16="http://schemas.microsoft.com/office/drawing/2014/main" id="{A4164940-32B5-EE4A-8BD0-3BB77CDCCEBA}"/>
                    </a:ext>
                  </a:extLst>
                </p:cNvPr>
                <p:cNvSpPr>
                  <a:spLocks/>
                </p:cNvSpPr>
                <p:nvPr/>
              </p:nvSpPr>
              <p:spPr bwMode="gray">
                <a:xfrm>
                  <a:off x="2812" y="2124"/>
                  <a:ext cx="8" cy="37"/>
                </a:xfrm>
                <a:custGeom>
                  <a:avLst/>
                  <a:gdLst>
                    <a:gd name="T0" fmla="*/ 0 w 18"/>
                    <a:gd name="T1" fmla="*/ 17 h 65"/>
                    <a:gd name="T2" fmla="*/ 0 w 18"/>
                    <a:gd name="T3" fmla="*/ 17 h 65"/>
                    <a:gd name="T4" fmla="*/ 0 w 18"/>
                    <a:gd name="T5" fmla="*/ 48 h 65"/>
                    <a:gd name="T6" fmla="*/ 18 w 18"/>
                    <a:gd name="T7" fmla="*/ 65 h 65"/>
                    <a:gd name="T8" fmla="*/ 18 w 18"/>
                    <a:gd name="T9" fmla="*/ 0 h 65"/>
                    <a:gd name="T10" fmla="*/ 0 w 18"/>
                    <a:gd name="T11" fmla="*/ 17 h 65"/>
                    <a:gd name="T12" fmla="*/ 0 60000 65536"/>
                    <a:gd name="T13" fmla="*/ 0 60000 65536"/>
                    <a:gd name="T14" fmla="*/ 0 60000 65536"/>
                    <a:gd name="T15" fmla="*/ 0 60000 65536"/>
                    <a:gd name="T16" fmla="*/ 0 60000 65536"/>
                    <a:gd name="T17" fmla="*/ 0 60000 65536"/>
                    <a:gd name="T18" fmla="*/ 0 w 18"/>
                    <a:gd name="T19" fmla="*/ 0 h 65"/>
                    <a:gd name="T20" fmla="*/ 18 w 18"/>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8" h="65">
                      <a:moveTo>
                        <a:pt x="0" y="17"/>
                      </a:moveTo>
                      <a:lnTo>
                        <a:pt x="0" y="17"/>
                      </a:lnTo>
                      <a:lnTo>
                        <a:pt x="0" y="48"/>
                      </a:lnTo>
                      <a:lnTo>
                        <a:pt x="18" y="65"/>
                      </a:lnTo>
                      <a:lnTo>
                        <a:pt x="18"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1" name="Freeform 547">
                  <a:extLst>
                    <a:ext uri="{FF2B5EF4-FFF2-40B4-BE49-F238E27FC236}">
                      <a16:creationId xmlns:a16="http://schemas.microsoft.com/office/drawing/2014/main" id="{D45D7FC6-1008-7D48-BF62-9133047DFE9A}"/>
                    </a:ext>
                  </a:extLst>
                </p:cNvPr>
                <p:cNvSpPr>
                  <a:spLocks/>
                </p:cNvSpPr>
                <p:nvPr/>
              </p:nvSpPr>
              <p:spPr bwMode="gray">
                <a:xfrm>
                  <a:off x="2802" y="2161"/>
                  <a:ext cx="28" cy="43"/>
                </a:xfrm>
                <a:custGeom>
                  <a:avLst/>
                  <a:gdLst>
                    <a:gd name="T0" fmla="*/ 0 w 52"/>
                    <a:gd name="T1" fmla="*/ 0 h 79"/>
                    <a:gd name="T2" fmla="*/ 0 w 52"/>
                    <a:gd name="T3" fmla="*/ 0 h 79"/>
                    <a:gd name="T4" fmla="*/ 17 w 52"/>
                    <a:gd name="T5" fmla="*/ 64 h 79"/>
                    <a:gd name="T6" fmla="*/ 17 w 52"/>
                    <a:gd name="T7" fmla="*/ 79 h 79"/>
                    <a:gd name="T8" fmla="*/ 35 w 52"/>
                    <a:gd name="T9" fmla="*/ 64 h 79"/>
                    <a:gd name="T10" fmla="*/ 52 w 52"/>
                    <a:gd name="T11" fmla="*/ 16 h 79"/>
                    <a:gd name="T12" fmla="*/ 35 w 52"/>
                    <a:gd name="T13" fmla="*/ 0 h 79"/>
                    <a:gd name="T14" fmla="*/ 0 w 52"/>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79"/>
                    <a:gd name="T26" fmla="*/ 52 w 52"/>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79">
                      <a:moveTo>
                        <a:pt x="0" y="0"/>
                      </a:moveTo>
                      <a:lnTo>
                        <a:pt x="0" y="0"/>
                      </a:lnTo>
                      <a:lnTo>
                        <a:pt x="17" y="64"/>
                      </a:lnTo>
                      <a:lnTo>
                        <a:pt x="17" y="79"/>
                      </a:lnTo>
                      <a:lnTo>
                        <a:pt x="35" y="64"/>
                      </a:lnTo>
                      <a:lnTo>
                        <a:pt x="52" y="16"/>
                      </a:lnTo>
                      <a:lnTo>
                        <a:pt x="35"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2" name="Freeform 548">
                  <a:extLst>
                    <a:ext uri="{FF2B5EF4-FFF2-40B4-BE49-F238E27FC236}">
                      <a16:creationId xmlns:a16="http://schemas.microsoft.com/office/drawing/2014/main" id="{8DE54528-A58A-4240-AB2D-8EA7C6704D9A}"/>
                    </a:ext>
                  </a:extLst>
                </p:cNvPr>
                <p:cNvSpPr>
                  <a:spLocks/>
                </p:cNvSpPr>
                <p:nvPr/>
              </p:nvSpPr>
              <p:spPr bwMode="gray">
                <a:xfrm>
                  <a:off x="2869" y="2213"/>
                  <a:ext cx="49" cy="27"/>
                </a:xfrm>
                <a:custGeom>
                  <a:avLst/>
                  <a:gdLst>
                    <a:gd name="T0" fmla="*/ 0 w 88"/>
                    <a:gd name="T1" fmla="*/ 0 h 48"/>
                    <a:gd name="T2" fmla="*/ 0 w 88"/>
                    <a:gd name="T3" fmla="*/ 0 h 48"/>
                    <a:gd name="T4" fmla="*/ 0 w 88"/>
                    <a:gd name="T5" fmla="*/ 15 h 48"/>
                    <a:gd name="T6" fmla="*/ 69 w 88"/>
                    <a:gd name="T7" fmla="*/ 48 h 48"/>
                    <a:gd name="T8" fmla="*/ 88 w 88"/>
                    <a:gd name="T9" fmla="*/ 0 h 48"/>
                    <a:gd name="T10" fmla="*/ 52 w 88"/>
                    <a:gd name="T11" fmla="*/ 0 h 48"/>
                    <a:gd name="T12" fmla="*/ 17 w 88"/>
                    <a:gd name="T13" fmla="*/ 0 h 48"/>
                    <a:gd name="T14" fmla="*/ 0 w 88"/>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48"/>
                    <a:gd name="T26" fmla="*/ 88 w 88"/>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48">
                      <a:moveTo>
                        <a:pt x="0" y="0"/>
                      </a:moveTo>
                      <a:lnTo>
                        <a:pt x="0" y="0"/>
                      </a:lnTo>
                      <a:lnTo>
                        <a:pt x="0" y="15"/>
                      </a:lnTo>
                      <a:lnTo>
                        <a:pt x="69" y="48"/>
                      </a:lnTo>
                      <a:lnTo>
                        <a:pt x="88" y="0"/>
                      </a:lnTo>
                      <a:lnTo>
                        <a:pt x="52" y="0"/>
                      </a:lnTo>
                      <a:lnTo>
                        <a:pt x="17"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3" name="Freeform 549">
                  <a:extLst>
                    <a:ext uri="{FF2B5EF4-FFF2-40B4-BE49-F238E27FC236}">
                      <a16:creationId xmlns:a16="http://schemas.microsoft.com/office/drawing/2014/main" id="{56F6C6B4-407D-2547-8553-56E4F96C5112}"/>
                    </a:ext>
                  </a:extLst>
                </p:cNvPr>
                <p:cNvSpPr>
                  <a:spLocks/>
                </p:cNvSpPr>
                <p:nvPr/>
              </p:nvSpPr>
              <p:spPr bwMode="gray">
                <a:xfrm>
                  <a:off x="3003" y="2213"/>
                  <a:ext cx="29" cy="27"/>
                </a:xfrm>
                <a:custGeom>
                  <a:avLst/>
                  <a:gdLst>
                    <a:gd name="T0" fmla="*/ 0 w 52"/>
                    <a:gd name="T1" fmla="*/ 15 h 48"/>
                    <a:gd name="T2" fmla="*/ 0 w 52"/>
                    <a:gd name="T3" fmla="*/ 15 h 48"/>
                    <a:gd name="T4" fmla="*/ 17 w 52"/>
                    <a:gd name="T5" fmla="*/ 15 h 48"/>
                    <a:gd name="T6" fmla="*/ 17 w 52"/>
                    <a:gd name="T7" fmla="*/ 48 h 48"/>
                    <a:gd name="T8" fmla="*/ 34 w 52"/>
                    <a:gd name="T9" fmla="*/ 48 h 48"/>
                    <a:gd name="T10" fmla="*/ 52 w 52"/>
                    <a:gd name="T11" fmla="*/ 48 h 48"/>
                    <a:gd name="T12" fmla="*/ 34 w 52"/>
                    <a:gd name="T13" fmla="*/ 15 h 48"/>
                    <a:gd name="T14" fmla="*/ 52 w 52"/>
                    <a:gd name="T15" fmla="*/ 31 h 48"/>
                    <a:gd name="T16" fmla="*/ 52 w 52"/>
                    <a:gd name="T17" fmla="*/ 15 h 48"/>
                    <a:gd name="T18" fmla="*/ 17 w 52"/>
                    <a:gd name="T19" fmla="*/ 0 h 48"/>
                    <a:gd name="T20" fmla="*/ 0 w 52"/>
                    <a:gd name="T21" fmla="*/ 15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48"/>
                    <a:gd name="T35" fmla="*/ 52 w 5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48">
                      <a:moveTo>
                        <a:pt x="0" y="15"/>
                      </a:moveTo>
                      <a:lnTo>
                        <a:pt x="0" y="15"/>
                      </a:lnTo>
                      <a:lnTo>
                        <a:pt x="17" y="15"/>
                      </a:lnTo>
                      <a:lnTo>
                        <a:pt x="17" y="48"/>
                      </a:lnTo>
                      <a:lnTo>
                        <a:pt x="34" y="48"/>
                      </a:lnTo>
                      <a:lnTo>
                        <a:pt x="52" y="48"/>
                      </a:lnTo>
                      <a:lnTo>
                        <a:pt x="34" y="15"/>
                      </a:lnTo>
                      <a:lnTo>
                        <a:pt x="52" y="31"/>
                      </a:lnTo>
                      <a:lnTo>
                        <a:pt x="52" y="15"/>
                      </a:lnTo>
                      <a:lnTo>
                        <a:pt x="17"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4" name="Freeform 550">
                  <a:extLst>
                    <a:ext uri="{FF2B5EF4-FFF2-40B4-BE49-F238E27FC236}">
                      <a16:creationId xmlns:a16="http://schemas.microsoft.com/office/drawing/2014/main" id="{3D210BEF-A621-A54C-AA64-67A950802DA8}"/>
                    </a:ext>
                  </a:extLst>
                </p:cNvPr>
                <p:cNvSpPr>
                  <a:spLocks/>
                </p:cNvSpPr>
                <p:nvPr/>
              </p:nvSpPr>
              <p:spPr bwMode="gray">
                <a:xfrm>
                  <a:off x="3040" y="2256"/>
                  <a:ext cx="39" cy="10"/>
                </a:xfrm>
                <a:custGeom>
                  <a:avLst/>
                  <a:gdLst>
                    <a:gd name="T0" fmla="*/ 0 w 71"/>
                    <a:gd name="T1" fmla="*/ 17 h 17"/>
                    <a:gd name="T2" fmla="*/ 0 w 71"/>
                    <a:gd name="T3" fmla="*/ 17 h 17"/>
                    <a:gd name="T4" fmla="*/ 36 w 71"/>
                    <a:gd name="T5" fmla="*/ 17 h 17"/>
                    <a:gd name="T6" fmla="*/ 71 w 71"/>
                    <a:gd name="T7" fmla="*/ 17 h 17"/>
                    <a:gd name="T8" fmla="*/ 54 w 71"/>
                    <a:gd name="T9" fmla="*/ 17 h 17"/>
                    <a:gd name="T10" fmla="*/ 0 w 71"/>
                    <a:gd name="T11" fmla="*/ 0 h 17"/>
                    <a:gd name="T12" fmla="*/ 0 w 71"/>
                    <a:gd name="T13" fmla="*/ 17 h 17"/>
                    <a:gd name="T14" fmla="*/ 0 60000 65536"/>
                    <a:gd name="T15" fmla="*/ 0 60000 65536"/>
                    <a:gd name="T16" fmla="*/ 0 60000 65536"/>
                    <a:gd name="T17" fmla="*/ 0 60000 65536"/>
                    <a:gd name="T18" fmla="*/ 0 60000 65536"/>
                    <a:gd name="T19" fmla="*/ 0 60000 65536"/>
                    <a:gd name="T20" fmla="*/ 0 60000 65536"/>
                    <a:gd name="T21" fmla="*/ 0 w 71"/>
                    <a:gd name="T22" fmla="*/ 0 h 17"/>
                    <a:gd name="T23" fmla="*/ 71 w 7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7">
                      <a:moveTo>
                        <a:pt x="0" y="17"/>
                      </a:moveTo>
                      <a:lnTo>
                        <a:pt x="0" y="17"/>
                      </a:lnTo>
                      <a:lnTo>
                        <a:pt x="36" y="17"/>
                      </a:lnTo>
                      <a:lnTo>
                        <a:pt x="71" y="17"/>
                      </a:lnTo>
                      <a:lnTo>
                        <a:pt x="54" y="17"/>
                      </a:lnTo>
                      <a:lnTo>
                        <a:pt x="0"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5" name="Freeform 551">
                  <a:extLst>
                    <a:ext uri="{FF2B5EF4-FFF2-40B4-BE49-F238E27FC236}">
                      <a16:creationId xmlns:a16="http://schemas.microsoft.com/office/drawing/2014/main" id="{6C007753-D417-524C-BA74-64185E972BAC}"/>
                    </a:ext>
                  </a:extLst>
                </p:cNvPr>
                <p:cNvSpPr>
                  <a:spLocks/>
                </p:cNvSpPr>
                <p:nvPr/>
              </p:nvSpPr>
              <p:spPr bwMode="gray">
                <a:xfrm>
                  <a:off x="3165" y="2256"/>
                  <a:ext cx="38" cy="18"/>
                </a:xfrm>
                <a:custGeom>
                  <a:avLst/>
                  <a:gdLst>
                    <a:gd name="T0" fmla="*/ 0 w 70"/>
                    <a:gd name="T1" fmla="*/ 17 h 32"/>
                    <a:gd name="T2" fmla="*/ 0 w 70"/>
                    <a:gd name="T3" fmla="*/ 17 h 32"/>
                    <a:gd name="T4" fmla="*/ 18 w 70"/>
                    <a:gd name="T5" fmla="*/ 32 h 32"/>
                    <a:gd name="T6" fmla="*/ 35 w 70"/>
                    <a:gd name="T7" fmla="*/ 32 h 32"/>
                    <a:gd name="T8" fmla="*/ 52 w 70"/>
                    <a:gd name="T9" fmla="*/ 17 h 32"/>
                    <a:gd name="T10" fmla="*/ 70 w 70"/>
                    <a:gd name="T11" fmla="*/ 0 h 32"/>
                    <a:gd name="T12" fmla="*/ 0 w 70"/>
                    <a:gd name="T13" fmla="*/ 17 h 32"/>
                    <a:gd name="T14" fmla="*/ 0 60000 65536"/>
                    <a:gd name="T15" fmla="*/ 0 60000 65536"/>
                    <a:gd name="T16" fmla="*/ 0 60000 65536"/>
                    <a:gd name="T17" fmla="*/ 0 60000 65536"/>
                    <a:gd name="T18" fmla="*/ 0 60000 65536"/>
                    <a:gd name="T19" fmla="*/ 0 60000 65536"/>
                    <a:gd name="T20" fmla="*/ 0 60000 65536"/>
                    <a:gd name="T21" fmla="*/ 0 w 70"/>
                    <a:gd name="T22" fmla="*/ 0 h 32"/>
                    <a:gd name="T23" fmla="*/ 70 w 7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2">
                      <a:moveTo>
                        <a:pt x="0" y="17"/>
                      </a:moveTo>
                      <a:lnTo>
                        <a:pt x="0" y="17"/>
                      </a:lnTo>
                      <a:lnTo>
                        <a:pt x="18" y="32"/>
                      </a:lnTo>
                      <a:lnTo>
                        <a:pt x="35" y="32"/>
                      </a:lnTo>
                      <a:lnTo>
                        <a:pt x="52" y="17"/>
                      </a:lnTo>
                      <a:lnTo>
                        <a:pt x="70"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6" name="Line 552">
                  <a:extLst>
                    <a:ext uri="{FF2B5EF4-FFF2-40B4-BE49-F238E27FC236}">
                      <a16:creationId xmlns:a16="http://schemas.microsoft.com/office/drawing/2014/main" id="{A656CA83-8E73-774C-8B25-12FD31B6F3B1}"/>
                    </a:ext>
                  </a:extLst>
                </p:cNvPr>
                <p:cNvSpPr>
                  <a:spLocks noChangeShapeType="1"/>
                </p:cNvSpPr>
                <p:nvPr/>
              </p:nvSpPr>
              <p:spPr bwMode="gray">
                <a:xfrm flipV="1">
                  <a:off x="3104" y="2243"/>
                  <a:ext cx="8" cy="26"/>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7" name="Freeform 553">
                  <a:extLst>
                    <a:ext uri="{FF2B5EF4-FFF2-40B4-BE49-F238E27FC236}">
                      <a16:creationId xmlns:a16="http://schemas.microsoft.com/office/drawing/2014/main" id="{9CDE8B40-1DA7-DC45-AA7C-B67CC79EF3AD}"/>
                    </a:ext>
                  </a:extLst>
                </p:cNvPr>
                <p:cNvSpPr>
                  <a:spLocks/>
                </p:cNvSpPr>
                <p:nvPr/>
              </p:nvSpPr>
              <p:spPr bwMode="gray">
                <a:xfrm>
                  <a:off x="3356" y="2177"/>
                  <a:ext cx="18" cy="18"/>
                </a:xfrm>
                <a:custGeom>
                  <a:avLst/>
                  <a:gdLst>
                    <a:gd name="T0" fmla="*/ 35 w 35"/>
                    <a:gd name="T1" fmla="*/ 33 h 33"/>
                    <a:gd name="T2" fmla="*/ 35 w 35"/>
                    <a:gd name="T3" fmla="*/ 33 h 33"/>
                    <a:gd name="T4" fmla="*/ 17 w 35"/>
                    <a:gd name="T5" fmla="*/ 33 h 33"/>
                    <a:gd name="T6" fmla="*/ 0 w 35"/>
                    <a:gd name="T7" fmla="*/ 0 h 33"/>
                    <a:gd name="T8" fmla="*/ 35 w 35"/>
                    <a:gd name="T9" fmla="*/ 17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35" y="33"/>
                      </a:lnTo>
                      <a:lnTo>
                        <a:pt x="17" y="33"/>
                      </a:lnTo>
                      <a:lnTo>
                        <a:pt x="0" y="0"/>
                      </a:lnTo>
                      <a:lnTo>
                        <a:pt x="35" y="17"/>
                      </a:lnTo>
                      <a:lnTo>
                        <a:pt x="35"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8" name="Freeform 554">
                  <a:extLst>
                    <a:ext uri="{FF2B5EF4-FFF2-40B4-BE49-F238E27FC236}">
                      <a16:creationId xmlns:a16="http://schemas.microsoft.com/office/drawing/2014/main" id="{E52BF5BB-D695-CD4E-9DD2-3A5BCC4FEE20}"/>
                    </a:ext>
                  </a:extLst>
                </p:cNvPr>
                <p:cNvSpPr>
                  <a:spLocks/>
                </p:cNvSpPr>
                <p:nvPr/>
              </p:nvSpPr>
              <p:spPr bwMode="gray">
                <a:xfrm>
                  <a:off x="3212" y="2230"/>
                  <a:ext cx="115" cy="79"/>
                </a:xfrm>
                <a:custGeom>
                  <a:avLst/>
                  <a:gdLst>
                    <a:gd name="T0" fmla="*/ 0 w 207"/>
                    <a:gd name="T1" fmla="*/ 144 h 144"/>
                    <a:gd name="T2" fmla="*/ 0 w 207"/>
                    <a:gd name="T3" fmla="*/ 144 h 144"/>
                    <a:gd name="T4" fmla="*/ 17 w 207"/>
                    <a:gd name="T5" fmla="*/ 128 h 144"/>
                    <a:gd name="T6" fmla="*/ 34 w 207"/>
                    <a:gd name="T7" fmla="*/ 96 h 144"/>
                    <a:gd name="T8" fmla="*/ 17 w 207"/>
                    <a:gd name="T9" fmla="*/ 80 h 144"/>
                    <a:gd name="T10" fmla="*/ 17 w 207"/>
                    <a:gd name="T11" fmla="*/ 32 h 144"/>
                    <a:gd name="T12" fmla="*/ 34 w 207"/>
                    <a:gd name="T13" fmla="*/ 32 h 144"/>
                    <a:gd name="T14" fmla="*/ 34 w 207"/>
                    <a:gd name="T15" fmla="*/ 17 h 144"/>
                    <a:gd name="T16" fmla="*/ 86 w 207"/>
                    <a:gd name="T17" fmla="*/ 0 h 144"/>
                    <a:gd name="T18" fmla="*/ 104 w 207"/>
                    <a:gd name="T19" fmla="*/ 17 h 144"/>
                    <a:gd name="T20" fmla="*/ 155 w 207"/>
                    <a:gd name="T21" fmla="*/ 0 h 144"/>
                    <a:gd name="T22" fmla="*/ 207 w 207"/>
                    <a:gd name="T23" fmla="*/ 0 h 144"/>
                    <a:gd name="T24" fmla="*/ 173 w 207"/>
                    <a:gd name="T25" fmla="*/ 17 h 144"/>
                    <a:gd name="T26" fmla="*/ 155 w 207"/>
                    <a:gd name="T27" fmla="*/ 80 h 144"/>
                    <a:gd name="T28" fmla="*/ 104 w 207"/>
                    <a:gd name="T29" fmla="*/ 113 h 144"/>
                    <a:gd name="T30" fmla="*/ 86 w 207"/>
                    <a:gd name="T31" fmla="*/ 113 h 144"/>
                    <a:gd name="T32" fmla="*/ 34 w 207"/>
                    <a:gd name="T33" fmla="*/ 144 h 144"/>
                    <a:gd name="T34" fmla="*/ 0 w 20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144"/>
                    <a:gd name="T56" fmla="*/ 207 w 20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144">
                      <a:moveTo>
                        <a:pt x="0" y="144"/>
                      </a:moveTo>
                      <a:lnTo>
                        <a:pt x="0" y="144"/>
                      </a:lnTo>
                      <a:lnTo>
                        <a:pt x="17" y="128"/>
                      </a:lnTo>
                      <a:lnTo>
                        <a:pt x="34" y="96"/>
                      </a:lnTo>
                      <a:lnTo>
                        <a:pt x="17" y="80"/>
                      </a:lnTo>
                      <a:lnTo>
                        <a:pt x="17" y="32"/>
                      </a:lnTo>
                      <a:lnTo>
                        <a:pt x="34" y="32"/>
                      </a:lnTo>
                      <a:lnTo>
                        <a:pt x="34" y="17"/>
                      </a:lnTo>
                      <a:lnTo>
                        <a:pt x="86" y="0"/>
                      </a:lnTo>
                      <a:lnTo>
                        <a:pt x="104" y="17"/>
                      </a:lnTo>
                      <a:lnTo>
                        <a:pt x="155" y="0"/>
                      </a:lnTo>
                      <a:lnTo>
                        <a:pt x="207" y="0"/>
                      </a:lnTo>
                      <a:lnTo>
                        <a:pt x="173" y="17"/>
                      </a:lnTo>
                      <a:lnTo>
                        <a:pt x="155" y="80"/>
                      </a:lnTo>
                      <a:lnTo>
                        <a:pt x="104" y="113"/>
                      </a:lnTo>
                      <a:lnTo>
                        <a:pt x="86" y="113"/>
                      </a:lnTo>
                      <a:lnTo>
                        <a:pt x="34" y="144"/>
                      </a:lnTo>
                      <a:lnTo>
                        <a:pt x="0" y="14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9" name="Freeform 555">
                  <a:extLst>
                    <a:ext uri="{FF2B5EF4-FFF2-40B4-BE49-F238E27FC236}">
                      <a16:creationId xmlns:a16="http://schemas.microsoft.com/office/drawing/2014/main" id="{754C2A81-4665-A147-8138-FE912C2E0670}"/>
                    </a:ext>
                  </a:extLst>
                </p:cNvPr>
                <p:cNvSpPr>
                  <a:spLocks/>
                </p:cNvSpPr>
                <p:nvPr/>
              </p:nvSpPr>
              <p:spPr bwMode="gray">
                <a:xfrm>
                  <a:off x="3194" y="2300"/>
                  <a:ext cx="28" cy="62"/>
                </a:xfrm>
                <a:custGeom>
                  <a:avLst/>
                  <a:gdLst>
                    <a:gd name="T0" fmla="*/ 35 w 52"/>
                    <a:gd name="T1" fmla="*/ 16 h 112"/>
                    <a:gd name="T2" fmla="*/ 35 w 52"/>
                    <a:gd name="T3" fmla="*/ 16 h 112"/>
                    <a:gd name="T4" fmla="*/ 35 w 52"/>
                    <a:gd name="T5" fmla="*/ 33 h 112"/>
                    <a:gd name="T6" fmla="*/ 35 w 52"/>
                    <a:gd name="T7" fmla="*/ 64 h 112"/>
                    <a:gd name="T8" fmla="*/ 18 w 52"/>
                    <a:gd name="T9" fmla="*/ 112 h 112"/>
                    <a:gd name="T10" fmla="*/ 0 w 52"/>
                    <a:gd name="T11" fmla="*/ 48 h 112"/>
                    <a:gd name="T12" fmla="*/ 18 w 52"/>
                    <a:gd name="T13" fmla="*/ 33 h 112"/>
                    <a:gd name="T14" fmla="*/ 35 w 52"/>
                    <a:gd name="T15" fmla="*/ 0 h 112"/>
                    <a:gd name="T16" fmla="*/ 52 w 52"/>
                    <a:gd name="T17" fmla="*/ 0 h 112"/>
                    <a:gd name="T18" fmla="*/ 35 w 52"/>
                    <a:gd name="T19" fmla="*/ 1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12"/>
                    <a:gd name="T32" fmla="*/ 52 w 5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12">
                      <a:moveTo>
                        <a:pt x="35" y="16"/>
                      </a:moveTo>
                      <a:lnTo>
                        <a:pt x="35" y="16"/>
                      </a:lnTo>
                      <a:lnTo>
                        <a:pt x="35" y="33"/>
                      </a:lnTo>
                      <a:lnTo>
                        <a:pt x="35" y="64"/>
                      </a:lnTo>
                      <a:lnTo>
                        <a:pt x="18" y="112"/>
                      </a:lnTo>
                      <a:lnTo>
                        <a:pt x="0" y="48"/>
                      </a:lnTo>
                      <a:lnTo>
                        <a:pt x="18" y="33"/>
                      </a:lnTo>
                      <a:lnTo>
                        <a:pt x="35" y="0"/>
                      </a:lnTo>
                      <a:lnTo>
                        <a:pt x="52" y="0"/>
                      </a:lnTo>
                      <a:lnTo>
                        <a:pt x="35"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0" name="Freeform 556">
                  <a:extLst>
                    <a:ext uri="{FF2B5EF4-FFF2-40B4-BE49-F238E27FC236}">
                      <a16:creationId xmlns:a16="http://schemas.microsoft.com/office/drawing/2014/main" id="{B16EECD7-17FC-4C49-AA23-4A8F94A9EB4C}"/>
                    </a:ext>
                  </a:extLst>
                </p:cNvPr>
                <p:cNvSpPr>
                  <a:spLocks/>
                </p:cNvSpPr>
                <p:nvPr/>
              </p:nvSpPr>
              <p:spPr bwMode="gray">
                <a:xfrm>
                  <a:off x="3269" y="2221"/>
                  <a:ext cx="144" cy="141"/>
                </a:xfrm>
                <a:custGeom>
                  <a:avLst/>
                  <a:gdLst>
                    <a:gd name="T0" fmla="*/ 155 w 259"/>
                    <a:gd name="T1" fmla="*/ 16 h 256"/>
                    <a:gd name="T2" fmla="*/ 155 w 259"/>
                    <a:gd name="T3" fmla="*/ 16 h 256"/>
                    <a:gd name="T4" fmla="*/ 172 w 259"/>
                    <a:gd name="T5" fmla="*/ 48 h 256"/>
                    <a:gd name="T6" fmla="*/ 190 w 259"/>
                    <a:gd name="T7" fmla="*/ 48 h 256"/>
                    <a:gd name="T8" fmla="*/ 190 w 259"/>
                    <a:gd name="T9" fmla="*/ 81 h 256"/>
                    <a:gd name="T10" fmla="*/ 172 w 259"/>
                    <a:gd name="T11" fmla="*/ 112 h 256"/>
                    <a:gd name="T12" fmla="*/ 190 w 259"/>
                    <a:gd name="T13" fmla="*/ 144 h 256"/>
                    <a:gd name="T14" fmla="*/ 224 w 259"/>
                    <a:gd name="T15" fmla="*/ 160 h 256"/>
                    <a:gd name="T16" fmla="*/ 241 w 259"/>
                    <a:gd name="T17" fmla="*/ 208 h 256"/>
                    <a:gd name="T18" fmla="*/ 259 w 259"/>
                    <a:gd name="T19" fmla="*/ 225 h 256"/>
                    <a:gd name="T20" fmla="*/ 259 w 259"/>
                    <a:gd name="T21" fmla="*/ 240 h 256"/>
                    <a:gd name="T22" fmla="*/ 224 w 259"/>
                    <a:gd name="T23" fmla="*/ 240 h 256"/>
                    <a:gd name="T24" fmla="*/ 207 w 259"/>
                    <a:gd name="T25" fmla="*/ 256 h 256"/>
                    <a:gd name="T26" fmla="*/ 172 w 259"/>
                    <a:gd name="T27" fmla="*/ 240 h 256"/>
                    <a:gd name="T28" fmla="*/ 155 w 259"/>
                    <a:gd name="T29" fmla="*/ 256 h 256"/>
                    <a:gd name="T30" fmla="*/ 120 w 259"/>
                    <a:gd name="T31" fmla="*/ 240 h 256"/>
                    <a:gd name="T32" fmla="*/ 120 w 259"/>
                    <a:gd name="T33" fmla="*/ 225 h 256"/>
                    <a:gd name="T34" fmla="*/ 103 w 259"/>
                    <a:gd name="T35" fmla="*/ 208 h 256"/>
                    <a:gd name="T36" fmla="*/ 51 w 259"/>
                    <a:gd name="T37" fmla="*/ 177 h 256"/>
                    <a:gd name="T38" fmla="*/ 0 w 259"/>
                    <a:gd name="T39" fmla="*/ 160 h 256"/>
                    <a:gd name="T40" fmla="*/ 0 w 259"/>
                    <a:gd name="T41" fmla="*/ 129 h 256"/>
                    <a:gd name="T42" fmla="*/ 51 w 259"/>
                    <a:gd name="T43" fmla="*/ 96 h 256"/>
                    <a:gd name="T44" fmla="*/ 69 w 259"/>
                    <a:gd name="T45" fmla="*/ 33 h 256"/>
                    <a:gd name="T46" fmla="*/ 103 w 259"/>
                    <a:gd name="T47" fmla="*/ 16 h 256"/>
                    <a:gd name="T48" fmla="*/ 103 w 259"/>
                    <a:gd name="T49" fmla="*/ 0 h 256"/>
                    <a:gd name="T50" fmla="*/ 155 w 259"/>
                    <a:gd name="T51" fmla="*/ 1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9"/>
                    <a:gd name="T79" fmla="*/ 0 h 256"/>
                    <a:gd name="T80" fmla="*/ 259 w 259"/>
                    <a:gd name="T81" fmla="*/ 256 h 2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9" h="256">
                      <a:moveTo>
                        <a:pt x="155" y="16"/>
                      </a:moveTo>
                      <a:lnTo>
                        <a:pt x="155" y="16"/>
                      </a:lnTo>
                      <a:lnTo>
                        <a:pt x="172" y="48"/>
                      </a:lnTo>
                      <a:lnTo>
                        <a:pt x="190" y="48"/>
                      </a:lnTo>
                      <a:lnTo>
                        <a:pt x="190" y="81"/>
                      </a:lnTo>
                      <a:lnTo>
                        <a:pt x="172" y="112"/>
                      </a:lnTo>
                      <a:lnTo>
                        <a:pt x="190" y="144"/>
                      </a:lnTo>
                      <a:lnTo>
                        <a:pt x="224" y="160"/>
                      </a:lnTo>
                      <a:lnTo>
                        <a:pt x="241" y="208"/>
                      </a:lnTo>
                      <a:lnTo>
                        <a:pt x="259" y="225"/>
                      </a:lnTo>
                      <a:lnTo>
                        <a:pt x="259" y="240"/>
                      </a:lnTo>
                      <a:lnTo>
                        <a:pt x="224" y="240"/>
                      </a:lnTo>
                      <a:lnTo>
                        <a:pt x="207" y="256"/>
                      </a:lnTo>
                      <a:lnTo>
                        <a:pt x="172" y="240"/>
                      </a:lnTo>
                      <a:lnTo>
                        <a:pt x="155" y="256"/>
                      </a:lnTo>
                      <a:lnTo>
                        <a:pt x="120" y="240"/>
                      </a:lnTo>
                      <a:lnTo>
                        <a:pt x="120" y="225"/>
                      </a:lnTo>
                      <a:lnTo>
                        <a:pt x="103" y="208"/>
                      </a:lnTo>
                      <a:lnTo>
                        <a:pt x="51" y="177"/>
                      </a:lnTo>
                      <a:lnTo>
                        <a:pt x="0" y="160"/>
                      </a:lnTo>
                      <a:lnTo>
                        <a:pt x="0" y="129"/>
                      </a:lnTo>
                      <a:lnTo>
                        <a:pt x="51" y="96"/>
                      </a:lnTo>
                      <a:lnTo>
                        <a:pt x="69" y="33"/>
                      </a:lnTo>
                      <a:lnTo>
                        <a:pt x="103" y="16"/>
                      </a:lnTo>
                      <a:lnTo>
                        <a:pt x="103" y="0"/>
                      </a:lnTo>
                      <a:lnTo>
                        <a:pt x="155"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1" name="Freeform 557">
                  <a:extLst>
                    <a:ext uri="{FF2B5EF4-FFF2-40B4-BE49-F238E27FC236}">
                      <a16:creationId xmlns:a16="http://schemas.microsoft.com/office/drawing/2014/main" id="{AC1E933A-7330-8B4A-927E-00EAD340735E}"/>
                    </a:ext>
                  </a:extLst>
                </p:cNvPr>
                <p:cNvSpPr>
                  <a:spLocks/>
                </p:cNvSpPr>
                <p:nvPr/>
              </p:nvSpPr>
              <p:spPr bwMode="gray">
                <a:xfrm>
                  <a:off x="3212" y="2274"/>
                  <a:ext cx="21" cy="26"/>
                </a:xfrm>
                <a:custGeom>
                  <a:avLst/>
                  <a:gdLst>
                    <a:gd name="T0" fmla="*/ 17 w 36"/>
                    <a:gd name="T1" fmla="*/ 48 h 48"/>
                    <a:gd name="T2" fmla="*/ 17 w 36"/>
                    <a:gd name="T3" fmla="*/ 48 h 48"/>
                    <a:gd name="T4" fmla="*/ 0 w 36"/>
                    <a:gd name="T5" fmla="*/ 48 h 48"/>
                    <a:gd name="T6" fmla="*/ 17 w 36"/>
                    <a:gd name="T7" fmla="*/ 0 h 48"/>
                    <a:gd name="T8" fmla="*/ 36 w 36"/>
                    <a:gd name="T9" fmla="*/ 16 h 48"/>
                    <a:gd name="T10" fmla="*/ 17 w 36"/>
                    <a:gd name="T11" fmla="*/ 48 h 48"/>
                    <a:gd name="T12" fmla="*/ 0 60000 65536"/>
                    <a:gd name="T13" fmla="*/ 0 60000 65536"/>
                    <a:gd name="T14" fmla="*/ 0 60000 65536"/>
                    <a:gd name="T15" fmla="*/ 0 60000 65536"/>
                    <a:gd name="T16" fmla="*/ 0 60000 65536"/>
                    <a:gd name="T17" fmla="*/ 0 60000 65536"/>
                    <a:gd name="T18" fmla="*/ 0 w 36"/>
                    <a:gd name="T19" fmla="*/ 0 h 48"/>
                    <a:gd name="T20" fmla="*/ 36 w 3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6" h="48">
                      <a:moveTo>
                        <a:pt x="17" y="48"/>
                      </a:moveTo>
                      <a:lnTo>
                        <a:pt x="17" y="48"/>
                      </a:lnTo>
                      <a:lnTo>
                        <a:pt x="0" y="48"/>
                      </a:lnTo>
                      <a:lnTo>
                        <a:pt x="17" y="0"/>
                      </a:lnTo>
                      <a:lnTo>
                        <a:pt x="36" y="16"/>
                      </a:lnTo>
                      <a:lnTo>
                        <a:pt x="17"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2" name="Freeform 558">
                  <a:extLst>
                    <a:ext uri="{FF2B5EF4-FFF2-40B4-BE49-F238E27FC236}">
                      <a16:creationId xmlns:a16="http://schemas.microsoft.com/office/drawing/2014/main" id="{B25483A7-8946-244C-9951-8F657A55D4DB}"/>
                    </a:ext>
                  </a:extLst>
                </p:cNvPr>
                <p:cNvSpPr>
                  <a:spLocks/>
                </p:cNvSpPr>
                <p:nvPr/>
              </p:nvSpPr>
              <p:spPr bwMode="gray">
                <a:xfrm>
                  <a:off x="3384" y="2354"/>
                  <a:ext cx="29" cy="17"/>
                </a:xfrm>
                <a:custGeom>
                  <a:avLst/>
                  <a:gdLst>
                    <a:gd name="T0" fmla="*/ 0 w 52"/>
                    <a:gd name="T1" fmla="*/ 16 h 33"/>
                    <a:gd name="T2" fmla="*/ 0 w 52"/>
                    <a:gd name="T3" fmla="*/ 16 h 33"/>
                    <a:gd name="T4" fmla="*/ 17 w 52"/>
                    <a:gd name="T5" fmla="*/ 0 h 33"/>
                    <a:gd name="T6" fmla="*/ 52 w 52"/>
                    <a:gd name="T7" fmla="*/ 0 h 33"/>
                    <a:gd name="T8" fmla="*/ 34 w 52"/>
                    <a:gd name="T9" fmla="*/ 16 h 33"/>
                    <a:gd name="T10" fmla="*/ 52 w 52"/>
                    <a:gd name="T11" fmla="*/ 33 h 33"/>
                    <a:gd name="T12" fmla="*/ 0 w 52"/>
                    <a:gd name="T13" fmla="*/ 16 h 33"/>
                    <a:gd name="T14" fmla="*/ 0 60000 65536"/>
                    <a:gd name="T15" fmla="*/ 0 60000 65536"/>
                    <a:gd name="T16" fmla="*/ 0 60000 65536"/>
                    <a:gd name="T17" fmla="*/ 0 60000 65536"/>
                    <a:gd name="T18" fmla="*/ 0 60000 65536"/>
                    <a:gd name="T19" fmla="*/ 0 60000 65536"/>
                    <a:gd name="T20" fmla="*/ 0 60000 65536"/>
                    <a:gd name="T21" fmla="*/ 0 w 52"/>
                    <a:gd name="T22" fmla="*/ 0 h 33"/>
                    <a:gd name="T23" fmla="*/ 52 w 5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3">
                      <a:moveTo>
                        <a:pt x="0" y="16"/>
                      </a:moveTo>
                      <a:lnTo>
                        <a:pt x="0" y="16"/>
                      </a:lnTo>
                      <a:lnTo>
                        <a:pt x="17" y="0"/>
                      </a:lnTo>
                      <a:lnTo>
                        <a:pt x="52" y="0"/>
                      </a:lnTo>
                      <a:lnTo>
                        <a:pt x="34" y="16"/>
                      </a:lnTo>
                      <a:lnTo>
                        <a:pt x="52" y="33"/>
                      </a:lnTo>
                      <a:lnTo>
                        <a:pt x="0" y="1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3" name="Freeform 559">
                  <a:extLst>
                    <a:ext uri="{FF2B5EF4-FFF2-40B4-BE49-F238E27FC236}">
                      <a16:creationId xmlns:a16="http://schemas.microsoft.com/office/drawing/2014/main" id="{BD3DCD89-C9F3-7249-A5AE-A27740F6C73E}"/>
                    </a:ext>
                  </a:extLst>
                </p:cNvPr>
                <p:cNvSpPr>
                  <a:spLocks/>
                </p:cNvSpPr>
                <p:nvPr/>
              </p:nvSpPr>
              <p:spPr bwMode="gray">
                <a:xfrm>
                  <a:off x="3034" y="1833"/>
                  <a:ext cx="143" cy="116"/>
                </a:xfrm>
                <a:custGeom>
                  <a:avLst/>
                  <a:gdLst>
                    <a:gd name="T0" fmla="*/ 241 w 259"/>
                    <a:gd name="T1" fmla="*/ 177 h 209"/>
                    <a:gd name="T2" fmla="*/ 241 w 259"/>
                    <a:gd name="T3" fmla="*/ 177 h 209"/>
                    <a:gd name="T4" fmla="*/ 224 w 259"/>
                    <a:gd name="T5" fmla="*/ 144 h 209"/>
                    <a:gd name="T6" fmla="*/ 224 w 259"/>
                    <a:gd name="T7" fmla="*/ 129 h 209"/>
                    <a:gd name="T8" fmla="*/ 241 w 259"/>
                    <a:gd name="T9" fmla="*/ 144 h 209"/>
                    <a:gd name="T10" fmla="*/ 259 w 259"/>
                    <a:gd name="T11" fmla="*/ 113 h 209"/>
                    <a:gd name="T12" fmla="*/ 241 w 259"/>
                    <a:gd name="T13" fmla="*/ 113 h 209"/>
                    <a:gd name="T14" fmla="*/ 207 w 259"/>
                    <a:gd name="T15" fmla="*/ 66 h 209"/>
                    <a:gd name="T16" fmla="*/ 207 w 259"/>
                    <a:gd name="T17" fmla="*/ 33 h 209"/>
                    <a:gd name="T18" fmla="*/ 190 w 259"/>
                    <a:gd name="T19" fmla="*/ 18 h 209"/>
                    <a:gd name="T20" fmla="*/ 138 w 259"/>
                    <a:gd name="T21" fmla="*/ 0 h 209"/>
                    <a:gd name="T22" fmla="*/ 103 w 259"/>
                    <a:gd name="T23" fmla="*/ 33 h 209"/>
                    <a:gd name="T24" fmla="*/ 103 w 259"/>
                    <a:gd name="T25" fmla="*/ 48 h 209"/>
                    <a:gd name="T26" fmla="*/ 69 w 259"/>
                    <a:gd name="T27" fmla="*/ 66 h 209"/>
                    <a:gd name="T28" fmla="*/ 69 w 259"/>
                    <a:gd name="T29" fmla="*/ 96 h 209"/>
                    <a:gd name="T30" fmla="*/ 51 w 259"/>
                    <a:gd name="T31" fmla="*/ 96 h 209"/>
                    <a:gd name="T32" fmla="*/ 17 w 259"/>
                    <a:gd name="T33" fmla="*/ 113 h 209"/>
                    <a:gd name="T34" fmla="*/ 0 w 259"/>
                    <a:gd name="T35" fmla="*/ 113 h 209"/>
                    <a:gd name="T36" fmla="*/ 17 w 259"/>
                    <a:gd name="T37" fmla="*/ 144 h 209"/>
                    <a:gd name="T38" fmla="*/ 0 w 259"/>
                    <a:gd name="T39" fmla="*/ 177 h 209"/>
                    <a:gd name="T40" fmla="*/ 0 w 259"/>
                    <a:gd name="T41" fmla="*/ 209 h 209"/>
                    <a:gd name="T42" fmla="*/ 34 w 259"/>
                    <a:gd name="T43" fmla="*/ 192 h 209"/>
                    <a:gd name="T44" fmla="*/ 69 w 259"/>
                    <a:gd name="T45" fmla="*/ 192 h 209"/>
                    <a:gd name="T46" fmla="*/ 121 w 259"/>
                    <a:gd name="T47" fmla="*/ 209 h 209"/>
                    <a:gd name="T48" fmla="*/ 138 w 259"/>
                    <a:gd name="T49" fmla="*/ 209 h 209"/>
                    <a:gd name="T50" fmla="*/ 155 w 259"/>
                    <a:gd name="T51" fmla="*/ 209 h 209"/>
                    <a:gd name="T52" fmla="*/ 172 w 259"/>
                    <a:gd name="T53" fmla="*/ 209 h 209"/>
                    <a:gd name="T54" fmla="*/ 207 w 259"/>
                    <a:gd name="T55" fmla="*/ 209 h 209"/>
                    <a:gd name="T56" fmla="*/ 224 w 259"/>
                    <a:gd name="T57" fmla="*/ 177 h 209"/>
                    <a:gd name="T58" fmla="*/ 241 w 259"/>
                    <a:gd name="T59" fmla="*/ 177 h 2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
                    <a:gd name="T91" fmla="*/ 0 h 209"/>
                    <a:gd name="T92" fmla="*/ 259 w 259"/>
                    <a:gd name="T93" fmla="*/ 209 h 2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 h="209">
                      <a:moveTo>
                        <a:pt x="241" y="177"/>
                      </a:moveTo>
                      <a:lnTo>
                        <a:pt x="241" y="177"/>
                      </a:lnTo>
                      <a:lnTo>
                        <a:pt x="224" y="144"/>
                      </a:lnTo>
                      <a:lnTo>
                        <a:pt x="224" y="129"/>
                      </a:lnTo>
                      <a:lnTo>
                        <a:pt x="241" y="144"/>
                      </a:lnTo>
                      <a:lnTo>
                        <a:pt x="259" y="113"/>
                      </a:lnTo>
                      <a:lnTo>
                        <a:pt x="241" y="113"/>
                      </a:lnTo>
                      <a:lnTo>
                        <a:pt x="207" y="66"/>
                      </a:lnTo>
                      <a:lnTo>
                        <a:pt x="207" y="33"/>
                      </a:lnTo>
                      <a:lnTo>
                        <a:pt x="190" y="18"/>
                      </a:lnTo>
                      <a:lnTo>
                        <a:pt x="138" y="0"/>
                      </a:lnTo>
                      <a:lnTo>
                        <a:pt x="103" y="33"/>
                      </a:lnTo>
                      <a:lnTo>
                        <a:pt x="103" y="48"/>
                      </a:lnTo>
                      <a:lnTo>
                        <a:pt x="69" y="66"/>
                      </a:lnTo>
                      <a:lnTo>
                        <a:pt x="69" y="96"/>
                      </a:lnTo>
                      <a:lnTo>
                        <a:pt x="51" y="96"/>
                      </a:lnTo>
                      <a:lnTo>
                        <a:pt x="17" y="113"/>
                      </a:lnTo>
                      <a:lnTo>
                        <a:pt x="0" y="113"/>
                      </a:lnTo>
                      <a:lnTo>
                        <a:pt x="17" y="144"/>
                      </a:lnTo>
                      <a:lnTo>
                        <a:pt x="0" y="177"/>
                      </a:lnTo>
                      <a:lnTo>
                        <a:pt x="0" y="209"/>
                      </a:lnTo>
                      <a:lnTo>
                        <a:pt x="34" y="192"/>
                      </a:lnTo>
                      <a:lnTo>
                        <a:pt x="69" y="192"/>
                      </a:lnTo>
                      <a:lnTo>
                        <a:pt x="121" y="209"/>
                      </a:lnTo>
                      <a:lnTo>
                        <a:pt x="138" y="209"/>
                      </a:lnTo>
                      <a:lnTo>
                        <a:pt x="155" y="209"/>
                      </a:lnTo>
                      <a:lnTo>
                        <a:pt x="172" y="209"/>
                      </a:lnTo>
                      <a:lnTo>
                        <a:pt x="207" y="209"/>
                      </a:lnTo>
                      <a:lnTo>
                        <a:pt x="224" y="177"/>
                      </a:lnTo>
                      <a:lnTo>
                        <a:pt x="241" y="17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4" name="Freeform 560">
                  <a:extLst>
                    <a:ext uri="{FF2B5EF4-FFF2-40B4-BE49-F238E27FC236}">
                      <a16:creationId xmlns:a16="http://schemas.microsoft.com/office/drawing/2014/main" id="{A4B1F316-9C51-BA49-B3D1-E086D5D020F2}"/>
                    </a:ext>
                  </a:extLst>
                </p:cNvPr>
                <p:cNvSpPr>
                  <a:spLocks/>
                </p:cNvSpPr>
                <p:nvPr/>
              </p:nvSpPr>
              <p:spPr bwMode="gray">
                <a:xfrm>
                  <a:off x="3013" y="1930"/>
                  <a:ext cx="277" cy="168"/>
                </a:xfrm>
                <a:custGeom>
                  <a:avLst/>
                  <a:gdLst>
                    <a:gd name="T0" fmla="*/ 209 w 503"/>
                    <a:gd name="T1" fmla="*/ 272 h 303"/>
                    <a:gd name="T2" fmla="*/ 209 w 503"/>
                    <a:gd name="T3" fmla="*/ 272 h 303"/>
                    <a:gd name="T4" fmla="*/ 173 w 503"/>
                    <a:gd name="T5" fmla="*/ 272 h 303"/>
                    <a:gd name="T6" fmla="*/ 173 w 503"/>
                    <a:gd name="T7" fmla="*/ 255 h 303"/>
                    <a:gd name="T8" fmla="*/ 192 w 503"/>
                    <a:gd name="T9" fmla="*/ 224 h 303"/>
                    <a:gd name="T10" fmla="*/ 227 w 503"/>
                    <a:gd name="T11" fmla="*/ 224 h 303"/>
                    <a:gd name="T12" fmla="*/ 227 w 503"/>
                    <a:gd name="T13" fmla="*/ 207 h 303"/>
                    <a:gd name="T14" fmla="*/ 209 w 503"/>
                    <a:gd name="T15" fmla="*/ 176 h 303"/>
                    <a:gd name="T16" fmla="*/ 209 w 503"/>
                    <a:gd name="T17" fmla="*/ 159 h 303"/>
                    <a:gd name="T18" fmla="*/ 156 w 503"/>
                    <a:gd name="T19" fmla="*/ 144 h 303"/>
                    <a:gd name="T20" fmla="*/ 121 w 503"/>
                    <a:gd name="T21" fmla="*/ 159 h 303"/>
                    <a:gd name="T22" fmla="*/ 86 w 503"/>
                    <a:gd name="T23" fmla="*/ 176 h 303"/>
                    <a:gd name="T24" fmla="*/ 69 w 503"/>
                    <a:gd name="T25" fmla="*/ 176 h 303"/>
                    <a:gd name="T26" fmla="*/ 17 w 503"/>
                    <a:gd name="T27" fmla="*/ 176 h 303"/>
                    <a:gd name="T28" fmla="*/ 0 w 503"/>
                    <a:gd name="T29" fmla="*/ 159 h 303"/>
                    <a:gd name="T30" fmla="*/ 17 w 503"/>
                    <a:gd name="T31" fmla="*/ 128 h 303"/>
                    <a:gd name="T32" fmla="*/ 35 w 503"/>
                    <a:gd name="T33" fmla="*/ 96 h 303"/>
                    <a:gd name="T34" fmla="*/ 52 w 503"/>
                    <a:gd name="T35" fmla="*/ 80 h 303"/>
                    <a:gd name="T36" fmla="*/ 35 w 503"/>
                    <a:gd name="T37" fmla="*/ 32 h 303"/>
                    <a:gd name="T38" fmla="*/ 69 w 503"/>
                    <a:gd name="T39" fmla="*/ 15 h 303"/>
                    <a:gd name="T40" fmla="*/ 104 w 503"/>
                    <a:gd name="T41" fmla="*/ 15 h 303"/>
                    <a:gd name="T42" fmla="*/ 156 w 503"/>
                    <a:gd name="T43" fmla="*/ 32 h 303"/>
                    <a:gd name="T44" fmla="*/ 173 w 503"/>
                    <a:gd name="T45" fmla="*/ 32 h 303"/>
                    <a:gd name="T46" fmla="*/ 192 w 503"/>
                    <a:gd name="T47" fmla="*/ 32 h 303"/>
                    <a:gd name="T48" fmla="*/ 209 w 503"/>
                    <a:gd name="T49" fmla="*/ 32 h 303"/>
                    <a:gd name="T50" fmla="*/ 244 w 503"/>
                    <a:gd name="T51" fmla="*/ 32 h 303"/>
                    <a:gd name="T52" fmla="*/ 261 w 503"/>
                    <a:gd name="T53" fmla="*/ 0 h 303"/>
                    <a:gd name="T54" fmla="*/ 278 w 503"/>
                    <a:gd name="T55" fmla="*/ 0 h 303"/>
                    <a:gd name="T56" fmla="*/ 330 w 503"/>
                    <a:gd name="T57" fmla="*/ 0 h 303"/>
                    <a:gd name="T58" fmla="*/ 348 w 503"/>
                    <a:gd name="T59" fmla="*/ 15 h 303"/>
                    <a:gd name="T60" fmla="*/ 330 w 503"/>
                    <a:gd name="T61" fmla="*/ 15 h 303"/>
                    <a:gd name="T62" fmla="*/ 348 w 503"/>
                    <a:gd name="T63" fmla="*/ 32 h 303"/>
                    <a:gd name="T64" fmla="*/ 365 w 503"/>
                    <a:gd name="T65" fmla="*/ 32 h 303"/>
                    <a:gd name="T66" fmla="*/ 382 w 503"/>
                    <a:gd name="T67" fmla="*/ 63 h 303"/>
                    <a:gd name="T68" fmla="*/ 399 w 503"/>
                    <a:gd name="T69" fmla="*/ 80 h 303"/>
                    <a:gd name="T70" fmla="*/ 417 w 503"/>
                    <a:gd name="T71" fmla="*/ 63 h 303"/>
                    <a:gd name="T72" fmla="*/ 503 w 503"/>
                    <a:gd name="T73" fmla="*/ 111 h 303"/>
                    <a:gd name="T74" fmla="*/ 486 w 503"/>
                    <a:gd name="T75" fmla="*/ 176 h 303"/>
                    <a:gd name="T76" fmla="*/ 468 w 503"/>
                    <a:gd name="T77" fmla="*/ 159 h 303"/>
                    <a:gd name="T78" fmla="*/ 451 w 503"/>
                    <a:gd name="T79" fmla="*/ 176 h 303"/>
                    <a:gd name="T80" fmla="*/ 451 w 503"/>
                    <a:gd name="T81" fmla="*/ 207 h 303"/>
                    <a:gd name="T82" fmla="*/ 434 w 503"/>
                    <a:gd name="T83" fmla="*/ 207 h 303"/>
                    <a:gd name="T84" fmla="*/ 348 w 503"/>
                    <a:gd name="T85" fmla="*/ 255 h 303"/>
                    <a:gd name="T86" fmla="*/ 382 w 503"/>
                    <a:gd name="T87" fmla="*/ 272 h 303"/>
                    <a:gd name="T88" fmla="*/ 399 w 503"/>
                    <a:gd name="T89" fmla="*/ 272 h 303"/>
                    <a:gd name="T90" fmla="*/ 382 w 503"/>
                    <a:gd name="T91" fmla="*/ 272 h 303"/>
                    <a:gd name="T92" fmla="*/ 330 w 503"/>
                    <a:gd name="T93" fmla="*/ 303 h 303"/>
                    <a:gd name="T94" fmla="*/ 313 w 503"/>
                    <a:gd name="T95" fmla="*/ 303 h 303"/>
                    <a:gd name="T96" fmla="*/ 313 w 503"/>
                    <a:gd name="T97" fmla="*/ 288 h 303"/>
                    <a:gd name="T98" fmla="*/ 296 w 503"/>
                    <a:gd name="T99" fmla="*/ 272 h 303"/>
                    <a:gd name="T100" fmla="*/ 330 w 503"/>
                    <a:gd name="T101" fmla="*/ 255 h 303"/>
                    <a:gd name="T102" fmla="*/ 278 w 503"/>
                    <a:gd name="T103" fmla="*/ 240 h 303"/>
                    <a:gd name="T104" fmla="*/ 278 w 503"/>
                    <a:gd name="T105" fmla="*/ 224 h 303"/>
                    <a:gd name="T106" fmla="*/ 244 w 503"/>
                    <a:gd name="T107" fmla="*/ 224 h 303"/>
                    <a:gd name="T108" fmla="*/ 227 w 503"/>
                    <a:gd name="T109" fmla="*/ 255 h 303"/>
                    <a:gd name="T110" fmla="*/ 209 w 503"/>
                    <a:gd name="T111" fmla="*/ 255 h 303"/>
                    <a:gd name="T112" fmla="*/ 209 w 503"/>
                    <a:gd name="T113" fmla="*/ 272 h 3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3"/>
                    <a:gd name="T172" fmla="*/ 0 h 303"/>
                    <a:gd name="T173" fmla="*/ 503 w 503"/>
                    <a:gd name="T174" fmla="*/ 303 h 3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3" h="303">
                      <a:moveTo>
                        <a:pt x="209" y="272"/>
                      </a:moveTo>
                      <a:lnTo>
                        <a:pt x="209" y="272"/>
                      </a:lnTo>
                      <a:lnTo>
                        <a:pt x="173" y="272"/>
                      </a:lnTo>
                      <a:lnTo>
                        <a:pt x="173" y="255"/>
                      </a:lnTo>
                      <a:lnTo>
                        <a:pt x="192" y="224"/>
                      </a:lnTo>
                      <a:lnTo>
                        <a:pt x="227" y="224"/>
                      </a:lnTo>
                      <a:lnTo>
                        <a:pt x="227" y="207"/>
                      </a:lnTo>
                      <a:lnTo>
                        <a:pt x="209" y="176"/>
                      </a:lnTo>
                      <a:lnTo>
                        <a:pt x="209" y="159"/>
                      </a:lnTo>
                      <a:lnTo>
                        <a:pt x="156" y="144"/>
                      </a:lnTo>
                      <a:lnTo>
                        <a:pt x="121" y="159"/>
                      </a:lnTo>
                      <a:lnTo>
                        <a:pt x="86" y="176"/>
                      </a:lnTo>
                      <a:lnTo>
                        <a:pt x="69" y="176"/>
                      </a:lnTo>
                      <a:lnTo>
                        <a:pt x="17" y="176"/>
                      </a:lnTo>
                      <a:lnTo>
                        <a:pt x="0" y="159"/>
                      </a:lnTo>
                      <a:lnTo>
                        <a:pt x="17" y="128"/>
                      </a:lnTo>
                      <a:lnTo>
                        <a:pt x="35" y="96"/>
                      </a:lnTo>
                      <a:lnTo>
                        <a:pt x="52" y="80"/>
                      </a:lnTo>
                      <a:lnTo>
                        <a:pt x="35" y="32"/>
                      </a:lnTo>
                      <a:lnTo>
                        <a:pt x="69" y="15"/>
                      </a:lnTo>
                      <a:lnTo>
                        <a:pt x="104" y="15"/>
                      </a:lnTo>
                      <a:lnTo>
                        <a:pt x="156" y="32"/>
                      </a:lnTo>
                      <a:lnTo>
                        <a:pt x="173" y="32"/>
                      </a:lnTo>
                      <a:lnTo>
                        <a:pt x="192" y="32"/>
                      </a:lnTo>
                      <a:lnTo>
                        <a:pt x="209" y="32"/>
                      </a:lnTo>
                      <a:lnTo>
                        <a:pt x="244" y="32"/>
                      </a:lnTo>
                      <a:lnTo>
                        <a:pt x="261" y="0"/>
                      </a:lnTo>
                      <a:lnTo>
                        <a:pt x="278" y="0"/>
                      </a:lnTo>
                      <a:lnTo>
                        <a:pt x="330" y="0"/>
                      </a:lnTo>
                      <a:lnTo>
                        <a:pt x="348" y="15"/>
                      </a:lnTo>
                      <a:lnTo>
                        <a:pt x="330" y="15"/>
                      </a:lnTo>
                      <a:lnTo>
                        <a:pt x="348" y="32"/>
                      </a:lnTo>
                      <a:lnTo>
                        <a:pt x="365" y="32"/>
                      </a:lnTo>
                      <a:lnTo>
                        <a:pt x="382" y="63"/>
                      </a:lnTo>
                      <a:lnTo>
                        <a:pt x="399" y="80"/>
                      </a:lnTo>
                      <a:lnTo>
                        <a:pt x="417" y="63"/>
                      </a:lnTo>
                      <a:lnTo>
                        <a:pt x="503" y="111"/>
                      </a:lnTo>
                      <a:lnTo>
                        <a:pt x="486" y="176"/>
                      </a:lnTo>
                      <a:lnTo>
                        <a:pt x="468" y="159"/>
                      </a:lnTo>
                      <a:lnTo>
                        <a:pt x="451" y="176"/>
                      </a:lnTo>
                      <a:lnTo>
                        <a:pt x="451" y="207"/>
                      </a:lnTo>
                      <a:lnTo>
                        <a:pt x="434" y="207"/>
                      </a:lnTo>
                      <a:lnTo>
                        <a:pt x="348" y="255"/>
                      </a:lnTo>
                      <a:lnTo>
                        <a:pt x="382" y="272"/>
                      </a:lnTo>
                      <a:lnTo>
                        <a:pt x="399" y="272"/>
                      </a:lnTo>
                      <a:lnTo>
                        <a:pt x="382" y="272"/>
                      </a:lnTo>
                      <a:lnTo>
                        <a:pt x="330" y="303"/>
                      </a:lnTo>
                      <a:lnTo>
                        <a:pt x="313" y="303"/>
                      </a:lnTo>
                      <a:lnTo>
                        <a:pt x="313" y="288"/>
                      </a:lnTo>
                      <a:lnTo>
                        <a:pt x="296" y="272"/>
                      </a:lnTo>
                      <a:lnTo>
                        <a:pt x="330" y="255"/>
                      </a:lnTo>
                      <a:lnTo>
                        <a:pt x="278" y="240"/>
                      </a:lnTo>
                      <a:lnTo>
                        <a:pt x="278" y="224"/>
                      </a:lnTo>
                      <a:lnTo>
                        <a:pt x="244" y="224"/>
                      </a:lnTo>
                      <a:lnTo>
                        <a:pt x="227" y="255"/>
                      </a:lnTo>
                      <a:lnTo>
                        <a:pt x="209" y="255"/>
                      </a:lnTo>
                      <a:lnTo>
                        <a:pt x="209" y="27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5" name="Freeform 561">
                  <a:extLst>
                    <a:ext uri="{FF2B5EF4-FFF2-40B4-BE49-F238E27FC236}">
                      <a16:creationId xmlns:a16="http://schemas.microsoft.com/office/drawing/2014/main" id="{36257E5C-8041-5843-BCD4-F75169C45BE2}"/>
                    </a:ext>
                  </a:extLst>
                </p:cNvPr>
                <p:cNvSpPr>
                  <a:spLocks/>
                </p:cNvSpPr>
                <p:nvPr/>
              </p:nvSpPr>
              <p:spPr bwMode="gray">
                <a:xfrm>
                  <a:off x="3006" y="1791"/>
                  <a:ext cx="105" cy="61"/>
                </a:xfrm>
                <a:custGeom>
                  <a:avLst/>
                  <a:gdLst>
                    <a:gd name="T0" fmla="*/ 86 w 190"/>
                    <a:gd name="T1" fmla="*/ 0 h 111"/>
                    <a:gd name="T2" fmla="*/ 86 w 190"/>
                    <a:gd name="T3" fmla="*/ 0 h 111"/>
                    <a:gd name="T4" fmla="*/ 86 w 190"/>
                    <a:gd name="T5" fmla="*/ 48 h 111"/>
                    <a:gd name="T6" fmla="*/ 69 w 190"/>
                    <a:gd name="T7" fmla="*/ 48 h 111"/>
                    <a:gd name="T8" fmla="*/ 52 w 190"/>
                    <a:gd name="T9" fmla="*/ 48 h 111"/>
                    <a:gd name="T10" fmla="*/ 34 w 190"/>
                    <a:gd name="T11" fmla="*/ 15 h 111"/>
                    <a:gd name="T12" fmla="*/ 17 w 190"/>
                    <a:gd name="T13" fmla="*/ 30 h 111"/>
                    <a:gd name="T14" fmla="*/ 0 w 190"/>
                    <a:gd name="T15" fmla="*/ 63 h 111"/>
                    <a:gd name="T16" fmla="*/ 0 w 190"/>
                    <a:gd name="T17" fmla="*/ 96 h 111"/>
                    <a:gd name="T18" fmla="*/ 17 w 190"/>
                    <a:gd name="T19" fmla="*/ 78 h 111"/>
                    <a:gd name="T20" fmla="*/ 86 w 190"/>
                    <a:gd name="T21" fmla="*/ 78 h 111"/>
                    <a:gd name="T22" fmla="*/ 103 w 190"/>
                    <a:gd name="T23" fmla="*/ 78 h 111"/>
                    <a:gd name="T24" fmla="*/ 155 w 190"/>
                    <a:gd name="T25" fmla="*/ 111 h 111"/>
                    <a:gd name="T26" fmla="*/ 190 w 190"/>
                    <a:gd name="T27" fmla="*/ 78 h 111"/>
                    <a:gd name="T28" fmla="*/ 173 w 190"/>
                    <a:gd name="T29" fmla="*/ 48 h 111"/>
                    <a:gd name="T30" fmla="*/ 173 w 190"/>
                    <a:gd name="T31" fmla="*/ 30 h 111"/>
                    <a:gd name="T32" fmla="*/ 173 w 190"/>
                    <a:gd name="T33" fmla="*/ 15 h 111"/>
                    <a:gd name="T34" fmla="*/ 138 w 190"/>
                    <a:gd name="T35" fmla="*/ 15 h 111"/>
                    <a:gd name="T36" fmla="*/ 103 w 190"/>
                    <a:gd name="T37" fmla="*/ 0 h 111"/>
                    <a:gd name="T38" fmla="*/ 86 w 190"/>
                    <a:gd name="T39" fmla="*/ 0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0"/>
                    <a:gd name="T61" fmla="*/ 0 h 111"/>
                    <a:gd name="T62" fmla="*/ 190 w 190"/>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0" h="111">
                      <a:moveTo>
                        <a:pt x="86" y="0"/>
                      </a:moveTo>
                      <a:lnTo>
                        <a:pt x="86" y="0"/>
                      </a:lnTo>
                      <a:lnTo>
                        <a:pt x="86" y="48"/>
                      </a:lnTo>
                      <a:lnTo>
                        <a:pt x="69" y="48"/>
                      </a:lnTo>
                      <a:lnTo>
                        <a:pt x="52" y="48"/>
                      </a:lnTo>
                      <a:lnTo>
                        <a:pt x="34" y="15"/>
                      </a:lnTo>
                      <a:lnTo>
                        <a:pt x="17" y="30"/>
                      </a:lnTo>
                      <a:lnTo>
                        <a:pt x="0" y="63"/>
                      </a:lnTo>
                      <a:lnTo>
                        <a:pt x="0" y="96"/>
                      </a:lnTo>
                      <a:lnTo>
                        <a:pt x="17" y="78"/>
                      </a:lnTo>
                      <a:lnTo>
                        <a:pt x="86" y="78"/>
                      </a:lnTo>
                      <a:lnTo>
                        <a:pt x="103" y="78"/>
                      </a:lnTo>
                      <a:lnTo>
                        <a:pt x="155" y="111"/>
                      </a:lnTo>
                      <a:lnTo>
                        <a:pt x="190" y="78"/>
                      </a:lnTo>
                      <a:lnTo>
                        <a:pt x="173" y="48"/>
                      </a:lnTo>
                      <a:lnTo>
                        <a:pt x="173" y="30"/>
                      </a:lnTo>
                      <a:lnTo>
                        <a:pt x="173" y="15"/>
                      </a:lnTo>
                      <a:lnTo>
                        <a:pt x="138" y="15"/>
                      </a:lnTo>
                      <a:lnTo>
                        <a:pt x="103" y="0"/>
                      </a:lnTo>
                      <a:lnTo>
                        <a:pt x="86"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6" name="Freeform 562">
                  <a:extLst>
                    <a:ext uri="{FF2B5EF4-FFF2-40B4-BE49-F238E27FC236}">
                      <a16:creationId xmlns:a16="http://schemas.microsoft.com/office/drawing/2014/main" id="{5AA19A0D-C3C0-1247-A9E9-5FC4B94D4F6F}"/>
                    </a:ext>
                  </a:extLst>
                </p:cNvPr>
                <p:cNvSpPr>
                  <a:spLocks/>
                </p:cNvSpPr>
                <p:nvPr/>
              </p:nvSpPr>
              <p:spPr bwMode="gray">
                <a:xfrm>
                  <a:off x="3005" y="1833"/>
                  <a:ext cx="87" cy="63"/>
                </a:xfrm>
                <a:custGeom>
                  <a:avLst/>
                  <a:gdLst>
                    <a:gd name="T0" fmla="*/ 0 w 155"/>
                    <a:gd name="T1" fmla="*/ 48 h 113"/>
                    <a:gd name="T2" fmla="*/ 0 w 155"/>
                    <a:gd name="T3" fmla="*/ 48 h 113"/>
                    <a:gd name="T4" fmla="*/ 0 w 155"/>
                    <a:gd name="T5" fmla="*/ 33 h 113"/>
                    <a:gd name="T6" fmla="*/ 0 w 155"/>
                    <a:gd name="T7" fmla="*/ 18 h 113"/>
                    <a:gd name="T8" fmla="*/ 17 w 155"/>
                    <a:gd name="T9" fmla="*/ 0 h 113"/>
                    <a:gd name="T10" fmla="*/ 86 w 155"/>
                    <a:gd name="T11" fmla="*/ 0 h 113"/>
                    <a:gd name="T12" fmla="*/ 103 w 155"/>
                    <a:gd name="T13" fmla="*/ 0 h 113"/>
                    <a:gd name="T14" fmla="*/ 155 w 155"/>
                    <a:gd name="T15" fmla="*/ 33 h 113"/>
                    <a:gd name="T16" fmla="*/ 155 w 155"/>
                    <a:gd name="T17" fmla="*/ 48 h 113"/>
                    <a:gd name="T18" fmla="*/ 121 w 155"/>
                    <a:gd name="T19" fmla="*/ 66 h 113"/>
                    <a:gd name="T20" fmla="*/ 121 w 155"/>
                    <a:gd name="T21" fmla="*/ 96 h 113"/>
                    <a:gd name="T22" fmla="*/ 103 w 155"/>
                    <a:gd name="T23" fmla="*/ 96 h 113"/>
                    <a:gd name="T24" fmla="*/ 69 w 155"/>
                    <a:gd name="T25" fmla="*/ 113 h 113"/>
                    <a:gd name="T26" fmla="*/ 52 w 155"/>
                    <a:gd name="T27" fmla="*/ 113 h 113"/>
                    <a:gd name="T28" fmla="*/ 34 w 155"/>
                    <a:gd name="T29" fmla="*/ 96 h 113"/>
                    <a:gd name="T30" fmla="*/ 34 w 155"/>
                    <a:gd name="T31" fmla="*/ 48 h 113"/>
                    <a:gd name="T32" fmla="*/ 0 w 155"/>
                    <a:gd name="T33" fmla="*/ 48 h 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113"/>
                    <a:gd name="T53" fmla="*/ 155 w 155"/>
                    <a:gd name="T54" fmla="*/ 113 h 1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113">
                      <a:moveTo>
                        <a:pt x="0" y="48"/>
                      </a:moveTo>
                      <a:lnTo>
                        <a:pt x="0" y="48"/>
                      </a:lnTo>
                      <a:lnTo>
                        <a:pt x="0" y="33"/>
                      </a:lnTo>
                      <a:lnTo>
                        <a:pt x="0" y="18"/>
                      </a:lnTo>
                      <a:lnTo>
                        <a:pt x="17" y="0"/>
                      </a:lnTo>
                      <a:lnTo>
                        <a:pt x="86" y="0"/>
                      </a:lnTo>
                      <a:lnTo>
                        <a:pt x="103" y="0"/>
                      </a:lnTo>
                      <a:lnTo>
                        <a:pt x="155" y="33"/>
                      </a:lnTo>
                      <a:lnTo>
                        <a:pt x="155" y="48"/>
                      </a:lnTo>
                      <a:lnTo>
                        <a:pt x="121" y="66"/>
                      </a:lnTo>
                      <a:lnTo>
                        <a:pt x="121" y="96"/>
                      </a:lnTo>
                      <a:lnTo>
                        <a:pt x="103" y="96"/>
                      </a:lnTo>
                      <a:lnTo>
                        <a:pt x="69" y="113"/>
                      </a:lnTo>
                      <a:lnTo>
                        <a:pt x="52" y="113"/>
                      </a:lnTo>
                      <a:lnTo>
                        <a:pt x="34" y="96"/>
                      </a:lnTo>
                      <a:lnTo>
                        <a:pt x="34" y="48"/>
                      </a:lnTo>
                      <a:lnTo>
                        <a:pt x="0" y="4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7" name="Freeform 563">
                  <a:extLst>
                    <a:ext uri="{FF2B5EF4-FFF2-40B4-BE49-F238E27FC236}">
                      <a16:creationId xmlns:a16="http://schemas.microsoft.com/office/drawing/2014/main" id="{92DD7DFF-C720-E647-B6AB-BA3D1FA1DDF3}"/>
                    </a:ext>
                  </a:extLst>
                </p:cNvPr>
                <p:cNvSpPr>
                  <a:spLocks/>
                </p:cNvSpPr>
                <p:nvPr/>
              </p:nvSpPr>
              <p:spPr bwMode="gray">
                <a:xfrm>
                  <a:off x="3045" y="1755"/>
                  <a:ext cx="66" cy="43"/>
                </a:xfrm>
                <a:custGeom>
                  <a:avLst/>
                  <a:gdLst>
                    <a:gd name="T0" fmla="*/ 17 w 121"/>
                    <a:gd name="T1" fmla="*/ 66 h 81"/>
                    <a:gd name="T2" fmla="*/ 17 w 121"/>
                    <a:gd name="T3" fmla="*/ 66 h 81"/>
                    <a:gd name="T4" fmla="*/ 0 w 121"/>
                    <a:gd name="T5" fmla="*/ 48 h 81"/>
                    <a:gd name="T6" fmla="*/ 0 w 121"/>
                    <a:gd name="T7" fmla="*/ 18 h 81"/>
                    <a:gd name="T8" fmla="*/ 17 w 121"/>
                    <a:gd name="T9" fmla="*/ 0 h 81"/>
                    <a:gd name="T10" fmla="*/ 52 w 121"/>
                    <a:gd name="T11" fmla="*/ 0 h 81"/>
                    <a:gd name="T12" fmla="*/ 121 w 121"/>
                    <a:gd name="T13" fmla="*/ 0 h 81"/>
                    <a:gd name="T14" fmla="*/ 104 w 121"/>
                    <a:gd name="T15" fmla="*/ 18 h 81"/>
                    <a:gd name="T16" fmla="*/ 86 w 121"/>
                    <a:gd name="T17" fmla="*/ 18 h 81"/>
                    <a:gd name="T18" fmla="*/ 104 w 121"/>
                    <a:gd name="T19" fmla="*/ 66 h 81"/>
                    <a:gd name="T20" fmla="*/ 104 w 121"/>
                    <a:gd name="T21" fmla="*/ 81 h 81"/>
                    <a:gd name="T22" fmla="*/ 69 w 121"/>
                    <a:gd name="T23" fmla="*/ 81 h 81"/>
                    <a:gd name="T24" fmla="*/ 34 w 121"/>
                    <a:gd name="T25" fmla="*/ 66 h 81"/>
                    <a:gd name="T26" fmla="*/ 17 w 121"/>
                    <a:gd name="T27" fmla="*/ 66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81"/>
                    <a:gd name="T44" fmla="*/ 121 w 121"/>
                    <a:gd name="T45" fmla="*/ 81 h 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81">
                      <a:moveTo>
                        <a:pt x="17" y="66"/>
                      </a:moveTo>
                      <a:lnTo>
                        <a:pt x="17" y="66"/>
                      </a:lnTo>
                      <a:lnTo>
                        <a:pt x="0" y="48"/>
                      </a:lnTo>
                      <a:lnTo>
                        <a:pt x="0" y="18"/>
                      </a:lnTo>
                      <a:lnTo>
                        <a:pt x="17" y="0"/>
                      </a:lnTo>
                      <a:lnTo>
                        <a:pt x="52" y="0"/>
                      </a:lnTo>
                      <a:lnTo>
                        <a:pt x="121" y="0"/>
                      </a:lnTo>
                      <a:lnTo>
                        <a:pt x="104" y="18"/>
                      </a:lnTo>
                      <a:lnTo>
                        <a:pt x="86" y="18"/>
                      </a:lnTo>
                      <a:lnTo>
                        <a:pt x="104" y="66"/>
                      </a:lnTo>
                      <a:lnTo>
                        <a:pt x="104" y="81"/>
                      </a:lnTo>
                      <a:lnTo>
                        <a:pt x="69" y="81"/>
                      </a:lnTo>
                      <a:lnTo>
                        <a:pt x="34" y="66"/>
                      </a:lnTo>
                      <a:lnTo>
                        <a:pt x="17" y="6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8" name="Freeform 564">
                  <a:extLst>
                    <a:ext uri="{FF2B5EF4-FFF2-40B4-BE49-F238E27FC236}">
                      <a16:creationId xmlns:a16="http://schemas.microsoft.com/office/drawing/2014/main" id="{D2D66B97-83D4-5B40-B415-5414836AB38D}"/>
                    </a:ext>
                  </a:extLst>
                </p:cNvPr>
                <p:cNvSpPr>
                  <a:spLocks/>
                </p:cNvSpPr>
                <p:nvPr/>
              </p:nvSpPr>
              <p:spPr bwMode="gray">
                <a:xfrm>
                  <a:off x="3079" y="2010"/>
                  <a:ext cx="57" cy="62"/>
                </a:xfrm>
                <a:custGeom>
                  <a:avLst/>
                  <a:gdLst>
                    <a:gd name="T0" fmla="*/ 0 w 104"/>
                    <a:gd name="T1" fmla="*/ 15 h 111"/>
                    <a:gd name="T2" fmla="*/ 0 w 104"/>
                    <a:gd name="T3" fmla="*/ 15 h 111"/>
                    <a:gd name="T4" fmla="*/ 17 w 104"/>
                    <a:gd name="T5" fmla="*/ 15 h 111"/>
                    <a:gd name="T6" fmla="*/ 52 w 104"/>
                    <a:gd name="T7" fmla="*/ 63 h 111"/>
                    <a:gd name="T8" fmla="*/ 52 w 104"/>
                    <a:gd name="T9" fmla="*/ 111 h 111"/>
                    <a:gd name="T10" fmla="*/ 69 w 104"/>
                    <a:gd name="T11" fmla="*/ 80 h 111"/>
                    <a:gd name="T12" fmla="*/ 104 w 104"/>
                    <a:gd name="T13" fmla="*/ 80 h 111"/>
                    <a:gd name="T14" fmla="*/ 104 w 104"/>
                    <a:gd name="T15" fmla="*/ 63 h 111"/>
                    <a:gd name="T16" fmla="*/ 86 w 104"/>
                    <a:gd name="T17" fmla="*/ 32 h 111"/>
                    <a:gd name="T18" fmla="*/ 86 w 104"/>
                    <a:gd name="T19" fmla="*/ 15 h 111"/>
                    <a:gd name="T20" fmla="*/ 35 w 104"/>
                    <a:gd name="T21" fmla="*/ 0 h 111"/>
                    <a:gd name="T22" fmla="*/ 0 w 104"/>
                    <a:gd name="T23" fmla="*/ 15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11"/>
                    <a:gd name="T38" fmla="*/ 104 w 104"/>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11">
                      <a:moveTo>
                        <a:pt x="0" y="15"/>
                      </a:moveTo>
                      <a:lnTo>
                        <a:pt x="0" y="15"/>
                      </a:lnTo>
                      <a:lnTo>
                        <a:pt x="17" y="15"/>
                      </a:lnTo>
                      <a:lnTo>
                        <a:pt x="52" y="63"/>
                      </a:lnTo>
                      <a:lnTo>
                        <a:pt x="52" y="111"/>
                      </a:lnTo>
                      <a:lnTo>
                        <a:pt x="69" y="80"/>
                      </a:lnTo>
                      <a:lnTo>
                        <a:pt x="104" y="80"/>
                      </a:lnTo>
                      <a:lnTo>
                        <a:pt x="104" y="63"/>
                      </a:lnTo>
                      <a:lnTo>
                        <a:pt x="86" y="32"/>
                      </a:lnTo>
                      <a:lnTo>
                        <a:pt x="86" y="15"/>
                      </a:lnTo>
                      <a:lnTo>
                        <a:pt x="35" y="0"/>
                      </a:lnTo>
                      <a:lnTo>
                        <a:pt x="0" y="1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9" name="Freeform 565">
                  <a:extLst>
                    <a:ext uri="{FF2B5EF4-FFF2-40B4-BE49-F238E27FC236}">
                      <a16:creationId xmlns:a16="http://schemas.microsoft.com/office/drawing/2014/main" id="{8DFD1B88-7BDB-3545-9493-BEB65628402E}"/>
                    </a:ext>
                  </a:extLst>
                </p:cNvPr>
                <p:cNvSpPr>
                  <a:spLocks/>
                </p:cNvSpPr>
                <p:nvPr/>
              </p:nvSpPr>
              <p:spPr bwMode="gray">
                <a:xfrm>
                  <a:off x="2983" y="2018"/>
                  <a:ext cx="145" cy="97"/>
                </a:xfrm>
                <a:custGeom>
                  <a:avLst/>
                  <a:gdLst>
                    <a:gd name="T0" fmla="*/ 35 w 261"/>
                    <a:gd name="T1" fmla="*/ 129 h 177"/>
                    <a:gd name="T2" fmla="*/ 35 w 261"/>
                    <a:gd name="T3" fmla="*/ 129 h 177"/>
                    <a:gd name="T4" fmla="*/ 69 w 261"/>
                    <a:gd name="T5" fmla="*/ 129 h 177"/>
                    <a:gd name="T6" fmla="*/ 69 w 261"/>
                    <a:gd name="T7" fmla="*/ 144 h 177"/>
                    <a:gd name="T8" fmla="*/ 87 w 261"/>
                    <a:gd name="T9" fmla="*/ 161 h 177"/>
                    <a:gd name="T10" fmla="*/ 104 w 261"/>
                    <a:gd name="T11" fmla="*/ 161 h 177"/>
                    <a:gd name="T12" fmla="*/ 156 w 261"/>
                    <a:gd name="T13" fmla="*/ 177 h 177"/>
                    <a:gd name="T14" fmla="*/ 190 w 261"/>
                    <a:gd name="T15" fmla="*/ 144 h 177"/>
                    <a:gd name="T16" fmla="*/ 244 w 261"/>
                    <a:gd name="T17" fmla="*/ 161 h 177"/>
                    <a:gd name="T18" fmla="*/ 244 w 261"/>
                    <a:gd name="T19" fmla="*/ 144 h 177"/>
                    <a:gd name="T20" fmla="*/ 261 w 261"/>
                    <a:gd name="T21" fmla="*/ 129 h 177"/>
                    <a:gd name="T22" fmla="*/ 261 w 261"/>
                    <a:gd name="T23" fmla="*/ 113 h 177"/>
                    <a:gd name="T24" fmla="*/ 227 w 261"/>
                    <a:gd name="T25" fmla="*/ 113 h 177"/>
                    <a:gd name="T26" fmla="*/ 227 w 261"/>
                    <a:gd name="T27" fmla="*/ 96 h 177"/>
                    <a:gd name="T28" fmla="*/ 227 w 261"/>
                    <a:gd name="T29" fmla="*/ 48 h 177"/>
                    <a:gd name="T30" fmla="*/ 190 w 261"/>
                    <a:gd name="T31" fmla="*/ 0 h 177"/>
                    <a:gd name="T32" fmla="*/ 173 w 261"/>
                    <a:gd name="T33" fmla="*/ 0 h 177"/>
                    <a:gd name="T34" fmla="*/ 139 w 261"/>
                    <a:gd name="T35" fmla="*/ 17 h 177"/>
                    <a:gd name="T36" fmla="*/ 121 w 261"/>
                    <a:gd name="T37" fmla="*/ 17 h 177"/>
                    <a:gd name="T38" fmla="*/ 69 w 261"/>
                    <a:gd name="T39" fmla="*/ 17 h 177"/>
                    <a:gd name="T40" fmla="*/ 52 w 261"/>
                    <a:gd name="T41" fmla="*/ 17 h 177"/>
                    <a:gd name="T42" fmla="*/ 35 w 261"/>
                    <a:gd name="T43" fmla="*/ 81 h 177"/>
                    <a:gd name="T44" fmla="*/ 0 w 261"/>
                    <a:gd name="T45" fmla="*/ 81 h 177"/>
                    <a:gd name="T46" fmla="*/ 35 w 261"/>
                    <a:gd name="T47" fmla="*/ 129 h 1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
                    <a:gd name="T73" fmla="*/ 0 h 177"/>
                    <a:gd name="T74" fmla="*/ 261 w 261"/>
                    <a:gd name="T75" fmla="*/ 177 h 1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 h="177">
                      <a:moveTo>
                        <a:pt x="35" y="129"/>
                      </a:moveTo>
                      <a:lnTo>
                        <a:pt x="35" y="129"/>
                      </a:lnTo>
                      <a:lnTo>
                        <a:pt x="69" y="129"/>
                      </a:lnTo>
                      <a:lnTo>
                        <a:pt x="69" y="144"/>
                      </a:lnTo>
                      <a:lnTo>
                        <a:pt x="87" y="161"/>
                      </a:lnTo>
                      <a:lnTo>
                        <a:pt x="104" y="161"/>
                      </a:lnTo>
                      <a:lnTo>
                        <a:pt x="156" y="177"/>
                      </a:lnTo>
                      <a:lnTo>
                        <a:pt x="190" y="144"/>
                      </a:lnTo>
                      <a:lnTo>
                        <a:pt x="244" y="161"/>
                      </a:lnTo>
                      <a:lnTo>
                        <a:pt x="244" y="144"/>
                      </a:lnTo>
                      <a:lnTo>
                        <a:pt x="261" y="129"/>
                      </a:lnTo>
                      <a:lnTo>
                        <a:pt x="261" y="113"/>
                      </a:lnTo>
                      <a:lnTo>
                        <a:pt x="227" y="113"/>
                      </a:lnTo>
                      <a:lnTo>
                        <a:pt x="227" y="96"/>
                      </a:lnTo>
                      <a:lnTo>
                        <a:pt x="227" y="48"/>
                      </a:lnTo>
                      <a:lnTo>
                        <a:pt x="190" y="0"/>
                      </a:lnTo>
                      <a:lnTo>
                        <a:pt x="173" y="0"/>
                      </a:lnTo>
                      <a:lnTo>
                        <a:pt x="139" y="17"/>
                      </a:lnTo>
                      <a:lnTo>
                        <a:pt x="121" y="17"/>
                      </a:lnTo>
                      <a:lnTo>
                        <a:pt x="69" y="17"/>
                      </a:lnTo>
                      <a:lnTo>
                        <a:pt x="52" y="17"/>
                      </a:lnTo>
                      <a:lnTo>
                        <a:pt x="35" y="81"/>
                      </a:lnTo>
                      <a:lnTo>
                        <a:pt x="0" y="81"/>
                      </a:lnTo>
                      <a:lnTo>
                        <a:pt x="35" y="129"/>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0" name="Freeform 566">
                  <a:extLst>
                    <a:ext uri="{FF2B5EF4-FFF2-40B4-BE49-F238E27FC236}">
                      <a16:creationId xmlns:a16="http://schemas.microsoft.com/office/drawing/2014/main" id="{38160981-F4CA-C04D-855F-75D82E372A7F}"/>
                    </a:ext>
                  </a:extLst>
                </p:cNvPr>
                <p:cNvSpPr>
                  <a:spLocks/>
                </p:cNvSpPr>
                <p:nvPr/>
              </p:nvSpPr>
              <p:spPr bwMode="gray">
                <a:xfrm>
                  <a:off x="2983" y="2150"/>
                  <a:ext cx="96" cy="71"/>
                </a:xfrm>
                <a:custGeom>
                  <a:avLst/>
                  <a:gdLst>
                    <a:gd name="T0" fmla="*/ 35 w 175"/>
                    <a:gd name="T1" fmla="*/ 17 h 128"/>
                    <a:gd name="T2" fmla="*/ 35 w 175"/>
                    <a:gd name="T3" fmla="*/ 17 h 128"/>
                    <a:gd name="T4" fmla="*/ 89 w 175"/>
                    <a:gd name="T5" fmla="*/ 0 h 128"/>
                    <a:gd name="T6" fmla="*/ 123 w 175"/>
                    <a:gd name="T7" fmla="*/ 0 h 128"/>
                    <a:gd name="T8" fmla="*/ 158 w 175"/>
                    <a:gd name="T9" fmla="*/ 17 h 128"/>
                    <a:gd name="T10" fmla="*/ 175 w 175"/>
                    <a:gd name="T11" fmla="*/ 0 h 128"/>
                    <a:gd name="T12" fmla="*/ 158 w 175"/>
                    <a:gd name="T13" fmla="*/ 33 h 128"/>
                    <a:gd name="T14" fmla="*/ 123 w 175"/>
                    <a:gd name="T15" fmla="*/ 17 h 128"/>
                    <a:gd name="T16" fmla="*/ 106 w 175"/>
                    <a:gd name="T17" fmla="*/ 33 h 128"/>
                    <a:gd name="T18" fmla="*/ 106 w 175"/>
                    <a:gd name="T19" fmla="*/ 48 h 128"/>
                    <a:gd name="T20" fmla="*/ 89 w 175"/>
                    <a:gd name="T21" fmla="*/ 48 h 128"/>
                    <a:gd name="T22" fmla="*/ 69 w 175"/>
                    <a:gd name="T23" fmla="*/ 33 h 128"/>
                    <a:gd name="T24" fmla="*/ 69 w 175"/>
                    <a:gd name="T25" fmla="*/ 48 h 128"/>
                    <a:gd name="T26" fmla="*/ 89 w 175"/>
                    <a:gd name="T27" fmla="*/ 81 h 128"/>
                    <a:gd name="T28" fmla="*/ 123 w 175"/>
                    <a:gd name="T29" fmla="*/ 113 h 128"/>
                    <a:gd name="T30" fmla="*/ 106 w 175"/>
                    <a:gd name="T31" fmla="*/ 113 h 128"/>
                    <a:gd name="T32" fmla="*/ 106 w 175"/>
                    <a:gd name="T33" fmla="*/ 128 h 128"/>
                    <a:gd name="T34" fmla="*/ 69 w 175"/>
                    <a:gd name="T35" fmla="*/ 113 h 128"/>
                    <a:gd name="T36" fmla="*/ 35 w 175"/>
                    <a:gd name="T37" fmla="*/ 113 h 128"/>
                    <a:gd name="T38" fmla="*/ 0 w 175"/>
                    <a:gd name="T39" fmla="*/ 65 h 128"/>
                    <a:gd name="T40" fmla="*/ 35 w 175"/>
                    <a:gd name="T41" fmla="*/ 33 h 128"/>
                    <a:gd name="T42" fmla="*/ 35 w 175"/>
                    <a:gd name="T43" fmla="*/ 17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28"/>
                    <a:gd name="T68" fmla="*/ 175 w 175"/>
                    <a:gd name="T69" fmla="*/ 128 h 1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28">
                      <a:moveTo>
                        <a:pt x="35" y="17"/>
                      </a:moveTo>
                      <a:lnTo>
                        <a:pt x="35" y="17"/>
                      </a:lnTo>
                      <a:lnTo>
                        <a:pt x="89" y="0"/>
                      </a:lnTo>
                      <a:lnTo>
                        <a:pt x="123" y="0"/>
                      </a:lnTo>
                      <a:lnTo>
                        <a:pt x="158" y="17"/>
                      </a:lnTo>
                      <a:lnTo>
                        <a:pt x="175" y="0"/>
                      </a:lnTo>
                      <a:lnTo>
                        <a:pt x="158" y="33"/>
                      </a:lnTo>
                      <a:lnTo>
                        <a:pt x="123" y="17"/>
                      </a:lnTo>
                      <a:lnTo>
                        <a:pt x="106" y="33"/>
                      </a:lnTo>
                      <a:lnTo>
                        <a:pt x="106" y="48"/>
                      </a:lnTo>
                      <a:lnTo>
                        <a:pt x="89" y="48"/>
                      </a:lnTo>
                      <a:lnTo>
                        <a:pt x="69" y="33"/>
                      </a:lnTo>
                      <a:lnTo>
                        <a:pt x="69" y="48"/>
                      </a:lnTo>
                      <a:lnTo>
                        <a:pt x="89" y="81"/>
                      </a:lnTo>
                      <a:lnTo>
                        <a:pt x="123" y="113"/>
                      </a:lnTo>
                      <a:lnTo>
                        <a:pt x="106" y="113"/>
                      </a:lnTo>
                      <a:lnTo>
                        <a:pt x="106" y="128"/>
                      </a:lnTo>
                      <a:lnTo>
                        <a:pt x="69" y="113"/>
                      </a:lnTo>
                      <a:lnTo>
                        <a:pt x="35" y="113"/>
                      </a:lnTo>
                      <a:lnTo>
                        <a:pt x="0" y="65"/>
                      </a:lnTo>
                      <a:lnTo>
                        <a:pt x="35" y="33"/>
                      </a:lnTo>
                      <a:lnTo>
                        <a:pt x="35"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1" name="Freeform 567">
                  <a:extLst>
                    <a:ext uri="{FF2B5EF4-FFF2-40B4-BE49-F238E27FC236}">
                      <a16:creationId xmlns:a16="http://schemas.microsoft.com/office/drawing/2014/main" id="{74388139-2BD6-7241-A290-4D34A4D25DA8}"/>
                    </a:ext>
                  </a:extLst>
                </p:cNvPr>
                <p:cNvSpPr>
                  <a:spLocks/>
                </p:cNvSpPr>
                <p:nvPr/>
              </p:nvSpPr>
              <p:spPr bwMode="gray">
                <a:xfrm>
                  <a:off x="3022" y="2098"/>
                  <a:ext cx="95" cy="63"/>
                </a:xfrm>
                <a:custGeom>
                  <a:avLst/>
                  <a:gdLst>
                    <a:gd name="T0" fmla="*/ 173 w 173"/>
                    <a:gd name="T1" fmla="*/ 17 h 113"/>
                    <a:gd name="T2" fmla="*/ 173 w 173"/>
                    <a:gd name="T3" fmla="*/ 17 h 113"/>
                    <a:gd name="T4" fmla="*/ 173 w 173"/>
                    <a:gd name="T5" fmla="*/ 33 h 113"/>
                    <a:gd name="T6" fmla="*/ 156 w 173"/>
                    <a:gd name="T7" fmla="*/ 33 h 113"/>
                    <a:gd name="T8" fmla="*/ 139 w 173"/>
                    <a:gd name="T9" fmla="*/ 65 h 113"/>
                    <a:gd name="T10" fmla="*/ 156 w 173"/>
                    <a:gd name="T11" fmla="*/ 81 h 113"/>
                    <a:gd name="T12" fmla="*/ 121 w 173"/>
                    <a:gd name="T13" fmla="*/ 81 h 113"/>
                    <a:gd name="T14" fmla="*/ 104 w 173"/>
                    <a:gd name="T15" fmla="*/ 96 h 113"/>
                    <a:gd name="T16" fmla="*/ 87 w 173"/>
                    <a:gd name="T17" fmla="*/ 113 h 113"/>
                    <a:gd name="T18" fmla="*/ 52 w 173"/>
                    <a:gd name="T19" fmla="*/ 96 h 113"/>
                    <a:gd name="T20" fmla="*/ 18 w 173"/>
                    <a:gd name="T21" fmla="*/ 96 h 113"/>
                    <a:gd name="T22" fmla="*/ 18 w 173"/>
                    <a:gd name="T23" fmla="*/ 81 h 113"/>
                    <a:gd name="T24" fmla="*/ 0 w 173"/>
                    <a:gd name="T25" fmla="*/ 65 h 113"/>
                    <a:gd name="T26" fmla="*/ 18 w 173"/>
                    <a:gd name="T27" fmla="*/ 48 h 113"/>
                    <a:gd name="T28" fmla="*/ 0 w 173"/>
                    <a:gd name="T29" fmla="*/ 17 h 113"/>
                    <a:gd name="T30" fmla="*/ 0 w 173"/>
                    <a:gd name="T31" fmla="*/ 0 h 113"/>
                    <a:gd name="T32" fmla="*/ 18 w 173"/>
                    <a:gd name="T33" fmla="*/ 17 h 113"/>
                    <a:gd name="T34" fmla="*/ 35 w 173"/>
                    <a:gd name="T35" fmla="*/ 17 h 113"/>
                    <a:gd name="T36" fmla="*/ 87 w 173"/>
                    <a:gd name="T37" fmla="*/ 33 h 113"/>
                    <a:gd name="T38" fmla="*/ 121 w 173"/>
                    <a:gd name="T39" fmla="*/ 0 h 113"/>
                    <a:gd name="T40" fmla="*/ 173 w 173"/>
                    <a:gd name="T41" fmla="*/ 17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3"/>
                    <a:gd name="T64" fmla="*/ 0 h 113"/>
                    <a:gd name="T65" fmla="*/ 173 w 173"/>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3" h="113">
                      <a:moveTo>
                        <a:pt x="173" y="17"/>
                      </a:moveTo>
                      <a:lnTo>
                        <a:pt x="173" y="17"/>
                      </a:lnTo>
                      <a:lnTo>
                        <a:pt x="173" y="33"/>
                      </a:lnTo>
                      <a:lnTo>
                        <a:pt x="156" y="33"/>
                      </a:lnTo>
                      <a:lnTo>
                        <a:pt x="139" y="65"/>
                      </a:lnTo>
                      <a:lnTo>
                        <a:pt x="156" y="81"/>
                      </a:lnTo>
                      <a:lnTo>
                        <a:pt x="121" y="81"/>
                      </a:lnTo>
                      <a:lnTo>
                        <a:pt x="104" y="96"/>
                      </a:lnTo>
                      <a:lnTo>
                        <a:pt x="87" y="113"/>
                      </a:lnTo>
                      <a:lnTo>
                        <a:pt x="52" y="96"/>
                      </a:lnTo>
                      <a:lnTo>
                        <a:pt x="18" y="96"/>
                      </a:lnTo>
                      <a:lnTo>
                        <a:pt x="18" y="81"/>
                      </a:lnTo>
                      <a:lnTo>
                        <a:pt x="0" y="65"/>
                      </a:lnTo>
                      <a:lnTo>
                        <a:pt x="18" y="48"/>
                      </a:lnTo>
                      <a:lnTo>
                        <a:pt x="0" y="17"/>
                      </a:lnTo>
                      <a:lnTo>
                        <a:pt x="0" y="0"/>
                      </a:lnTo>
                      <a:lnTo>
                        <a:pt x="18" y="17"/>
                      </a:lnTo>
                      <a:lnTo>
                        <a:pt x="35" y="17"/>
                      </a:lnTo>
                      <a:lnTo>
                        <a:pt x="87" y="33"/>
                      </a:lnTo>
                      <a:lnTo>
                        <a:pt x="121" y="0"/>
                      </a:lnTo>
                      <a:lnTo>
                        <a:pt x="173" y="1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2" name="Freeform 568">
                  <a:extLst>
                    <a:ext uri="{FF2B5EF4-FFF2-40B4-BE49-F238E27FC236}">
                      <a16:creationId xmlns:a16="http://schemas.microsoft.com/office/drawing/2014/main" id="{45ED3F45-B377-C049-9258-2E849FA846E7}"/>
                    </a:ext>
                  </a:extLst>
                </p:cNvPr>
                <p:cNvSpPr>
                  <a:spLocks/>
                </p:cNvSpPr>
                <p:nvPr/>
              </p:nvSpPr>
              <p:spPr bwMode="gray">
                <a:xfrm>
                  <a:off x="2898" y="1870"/>
                  <a:ext cx="142" cy="133"/>
                </a:xfrm>
                <a:custGeom>
                  <a:avLst/>
                  <a:gdLst>
                    <a:gd name="T0" fmla="*/ 224 w 259"/>
                    <a:gd name="T1" fmla="*/ 239 h 239"/>
                    <a:gd name="T2" fmla="*/ 224 w 259"/>
                    <a:gd name="T3" fmla="*/ 239 h 239"/>
                    <a:gd name="T4" fmla="*/ 242 w 259"/>
                    <a:gd name="T5" fmla="*/ 207 h 239"/>
                    <a:gd name="T6" fmla="*/ 259 w 259"/>
                    <a:gd name="T7" fmla="*/ 191 h 239"/>
                    <a:gd name="T8" fmla="*/ 242 w 259"/>
                    <a:gd name="T9" fmla="*/ 143 h 239"/>
                    <a:gd name="T10" fmla="*/ 242 w 259"/>
                    <a:gd name="T11" fmla="*/ 111 h 239"/>
                    <a:gd name="T12" fmla="*/ 259 w 259"/>
                    <a:gd name="T13" fmla="*/ 78 h 239"/>
                    <a:gd name="T14" fmla="*/ 242 w 259"/>
                    <a:gd name="T15" fmla="*/ 47 h 239"/>
                    <a:gd name="T16" fmla="*/ 224 w 259"/>
                    <a:gd name="T17" fmla="*/ 30 h 239"/>
                    <a:gd name="T18" fmla="*/ 190 w 259"/>
                    <a:gd name="T19" fmla="*/ 30 h 239"/>
                    <a:gd name="T20" fmla="*/ 138 w 259"/>
                    <a:gd name="T21" fmla="*/ 15 h 239"/>
                    <a:gd name="T22" fmla="*/ 138 w 259"/>
                    <a:gd name="T23" fmla="*/ 30 h 239"/>
                    <a:gd name="T24" fmla="*/ 121 w 259"/>
                    <a:gd name="T25" fmla="*/ 30 h 239"/>
                    <a:gd name="T26" fmla="*/ 103 w 259"/>
                    <a:gd name="T27" fmla="*/ 0 h 239"/>
                    <a:gd name="T28" fmla="*/ 0 w 259"/>
                    <a:gd name="T29" fmla="*/ 47 h 239"/>
                    <a:gd name="T30" fmla="*/ 17 w 259"/>
                    <a:gd name="T31" fmla="*/ 174 h 239"/>
                    <a:gd name="T32" fmla="*/ 17 w 259"/>
                    <a:gd name="T33" fmla="*/ 159 h 239"/>
                    <a:gd name="T34" fmla="*/ 34 w 259"/>
                    <a:gd name="T35" fmla="*/ 174 h 239"/>
                    <a:gd name="T36" fmla="*/ 69 w 259"/>
                    <a:gd name="T37" fmla="*/ 191 h 239"/>
                    <a:gd name="T38" fmla="*/ 86 w 259"/>
                    <a:gd name="T39" fmla="*/ 191 h 239"/>
                    <a:gd name="T40" fmla="*/ 121 w 259"/>
                    <a:gd name="T41" fmla="*/ 222 h 239"/>
                    <a:gd name="T42" fmla="*/ 138 w 259"/>
                    <a:gd name="T43" fmla="*/ 222 h 239"/>
                    <a:gd name="T44" fmla="*/ 155 w 259"/>
                    <a:gd name="T45" fmla="*/ 239 h 239"/>
                    <a:gd name="T46" fmla="*/ 190 w 259"/>
                    <a:gd name="T47" fmla="*/ 222 h 239"/>
                    <a:gd name="T48" fmla="*/ 224 w 259"/>
                    <a:gd name="T49" fmla="*/ 239 h 2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9"/>
                    <a:gd name="T76" fmla="*/ 0 h 239"/>
                    <a:gd name="T77" fmla="*/ 259 w 259"/>
                    <a:gd name="T78" fmla="*/ 239 h 2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9" h="239">
                      <a:moveTo>
                        <a:pt x="224" y="239"/>
                      </a:moveTo>
                      <a:lnTo>
                        <a:pt x="224" y="239"/>
                      </a:lnTo>
                      <a:lnTo>
                        <a:pt x="242" y="207"/>
                      </a:lnTo>
                      <a:lnTo>
                        <a:pt x="259" y="191"/>
                      </a:lnTo>
                      <a:lnTo>
                        <a:pt x="242" y="143"/>
                      </a:lnTo>
                      <a:lnTo>
                        <a:pt x="242" y="111"/>
                      </a:lnTo>
                      <a:lnTo>
                        <a:pt x="259" y="78"/>
                      </a:lnTo>
                      <a:lnTo>
                        <a:pt x="242" y="47"/>
                      </a:lnTo>
                      <a:lnTo>
                        <a:pt x="224" y="30"/>
                      </a:lnTo>
                      <a:lnTo>
                        <a:pt x="190" y="30"/>
                      </a:lnTo>
                      <a:lnTo>
                        <a:pt x="138" y="15"/>
                      </a:lnTo>
                      <a:lnTo>
                        <a:pt x="138" y="30"/>
                      </a:lnTo>
                      <a:lnTo>
                        <a:pt x="121" y="30"/>
                      </a:lnTo>
                      <a:lnTo>
                        <a:pt x="103" y="0"/>
                      </a:lnTo>
                      <a:lnTo>
                        <a:pt x="0" y="47"/>
                      </a:lnTo>
                      <a:lnTo>
                        <a:pt x="17" y="174"/>
                      </a:lnTo>
                      <a:lnTo>
                        <a:pt x="17" y="159"/>
                      </a:lnTo>
                      <a:lnTo>
                        <a:pt x="34" y="174"/>
                      </a:lnTo>
                      <a:lnTo>
                        <a:pt x="69" y="191"/>
                      </a:lnTo>
                      <a:lnTo>
                        <a:pt x="86" y="191"/>
                      </a:lnTo>
                      <a:lnTo>
                        <a:pt x="121" y="222"/>
                      </a:lnTo>
                      <a:lnTo>
                        <a:pt x="138" y="222"/>
                      </a:lnTo>
                      <a:lnTo>
                        <a:pt x="155" y="239"/>
                      </a:lnTo>
                      <a:lnTo>
                        <a:pt x="190" y="222"/>
                      </a:lnTo>
                      <a:lnTo>
                        <a:pt x="224" y="239"/>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3" name="Freeform 569">
                  <a:extLst>
                    <a:ext uri="{FF2B5EF4-FFF2-40B4-BE49-F238E27FC236}">
                      <a16:creationId xmlns:a16="http://schemas.microsoft.com/office/drawing/2014/main" id="{5F3632AD-F5B3-7D43-ACBB-5A1E63294051}"/>
                    </a:ext>
                  </a:extLst>
                </p:cNvPr>
                <p:cNvSpPr>
                  <a:spLocks/>
                </p:cNvSpPr>
                <p:nvPr/>
              </p:nvSpPr>
              <p:spPr bwMode="gray">
                <a:xfrm>
                  <a:off x="2975" y="2134"/>
                  <a:ext cx="28" cy="53"/>
                </a:xfrm>
                <a:custGeom>
                  <a:avLst/>
                  <a:gdLst>
                    <a:gd name="T0" fmla="*/ 0 w 52"/>
                    <a:gd name="T1" fmla="*/ 0 h 96"/>
                    <a:gd name="T2" fmla="*/ 0 w 52"/>
                    <a:gd name="T3" fmla="*/ 0 h 96"/>
                    <a:gd name="T4" fmla="*/ 17 w 52"/>
                    <a:gd name="T5" fmla="*/ 0 h 96"/>
                    <a:gd name="T6" fmla="*/ 34 w 52"/>
                    <a:gd name="T7" fmla="*/ 16 h 96"/>
                    <a:gd name="T8" fmla="*/ 34 w 52"/>
                    <a:gd name="T9" fmla="*/ 31 h 96"/>
                    <a:gd name="T10" fmla="*/ 52 w 52"/>
                    <a:gd name="T11" fmla="*/ 48 h 96"/>
                    <a:gd name="T12" fmla="*/ 52 w 52"/>
                    <a:gd name="T13" fmla="*/ 64 h 96"/>
                    <a:gd name="T14" fmla="*/ 17 w 52"/>
                    <a:gd name="T15" fmla="*/ 96 h 96"/>
                    <a:gd name="T16" fmla="*/ 0 w 52"/>
                    <a:gd name="T17" fmla="*/ 79 h 96"/>
                    <a:gd name="T18" fmla="*/ 0 w 52"/>
                    <a:gd name="T19" fmla="*/ 31 h 96"/>
                    <a:gd name="T20" fmla="*/ 0 w 52"/>
                    <a:gd name="T21" fmla="*/ 16 h 96"/>
                    <a:gd name="T22" fmla="*/ 0 w 5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96"/>
                    <a:gd name="T38" fmla="*/ 52 w 5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96">
                      <a:moveTo>
                        <a:pt x="0" y="0"/>
                      </a:moveTo>
                      <a:lnTo>
                        <a:pt x="0" y="0"/>
                      </a:lnTo>
                      <a:lnTo>
                        <a:pt x="17" y="0"/>
                      </a:lnTo>
                      <a:lnTo>
                        <a:pt x="34" y="16"/>
                      </a:lnTo>
                      <a:lnTo>
                        <a:pt x="34" y="31"/>
                      </a:lnTo>
                      <a:lnTo>
                        <a:pt x="52" y="48"/>
                      </a:lnTo>
                      <a:lnTo>
                        <a:pt x="52" y="64"/>
                      </a:lnTo>
                      <a:lnTo>
                        <a:pt x="17" y="96"/>
                      </a:lnTo>
                      <a:lnTo>
                        <a:pt x="0" y="79"/>
                      </a:lnTo>
                      <a:lnTo>
                        <a:pt x="0" y="31"/>
                      </a:lnTo>
                      <a:lnTo>
                        <a:pt x="0" y="16"/>
                      </a:lnTo>
                      <a:lnTo>
                        <a:pt x="0"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4" name="Freeform 570">
                  <a:extLst>
                    <a:ext uri="{FF2B5EF4-FFF2-40B4-BE49-F238E27FC236}">
                      <a16:creationId xmlns:a16="http://schemas.microsoft.com/office/drawing/2014/main" id="{00AB3E01-328D-C344-A7EE-E33FE0BC81F9}"/>
                    </a:ext>
                  </a:extLst>
                </p:cNvPr>
                <p:cNvSpPr>
                  <a:spLocks/>
                </p:cNvSpPr>
                <p:nvPr/>
              </p:nvSpPr>
              <p:spPr bwMode="gray">
                <a:xfrm>
                  <a:off x="2926" y="2010"/>
                  <a:ext cx="96" cy="62"/>
                </a:xfrm>
                <a:custGeom>
                  <a:avLst/>
                  <a:gdLst>
                    <a:gd name="T0" fmla="*/ 69 w 174"/>
                    <a:gd name="T1" fmla="*/ 111 h 111"/>
                    <a:gd name="T2" fmla="*/ 69 w 174"/>
                    <a:gd name="T3" fmla="*/ 111 h 111"/>
                    <a:gd name="T4" fmla="*/ 103 w 174"/>
                    <a:gd name="T5" fmla="*/ 96 h 111"/>
                    <a:gd name="T6" fmla="*/ 140 w 174"/>
                    <a:gd name="T7" fmla="*/ 96 h 111"/>
                    <a:gd name="T8" fmla="*/ 157 w 174"/>
                    <a:gd name="T9" fmla="*/ 32 h 111"/>
                    <a:gd name="T10" fmla="*/ 174 w 174"/>
                    <a:gd name="T11" fmla="*/ 32 h 111"/>
                    <a:gd name="T12" fmla="*/ 157 w 174"/>
                    <a:gd name="T13" fmla="*/ 15 h 111"/>
                    <a:gd name="T14" fmla="*/ 121 w 174"/>
                    <a:gd name="T15" fmla="*/ 0 h 111"/>
                    <a:gd name="T16" fmla="*/ 51 w 174"/>
                    <a:gd name="T17" fmla="*/ 32 h 111"/>
                    <a:gd name="T18" fmla="*/ 17 w 174"/>
                    <a:gd name="T19" fmla="*/ 32 h 111"/>
                    <a:gd name="T20" fmla="*/ 0 w 174"/>
                    <a:gd name="T21" fmla="*/ 63 h 111"/>
                    <a:gd name="T22" fmla="*/ 0 w 174"/>
                    <a:gd name="T23" fmla="*/ 80 h 111"/>
                    <a:gd name="T24" fmla="*/ 51 w 174"/>
                    <a:gd name="T25" fmla="*/ 111 h 111"/>
                    <a:gd name="T26" fmla="*/ 69 w 174"/>
                    <a:gd name="T27" fmla="*/ 111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111"/>
                    <a:gd name="T44" fmla="*/ 174 w 174"/>
                    <a:gd name="T45" fmla="*/ 111 h 1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111">
                      <a:moveTo>
                        <a:pt x="69" y="111"/>
                      </a:moveTo>
                      <a:lnTo>
                        <a:pt x="69" y="111"/>
                      </a:lnTo>
                      <a:lnTo>
                        <a:pt x="103" y="96"/>
                      </a:lnTo>
                      <a:lnTo>
                        <a:pt x="140" y="96"/>
                      </a:lnTo>
                      <a:lnTo>
                        <a:pt x="157" y="32"/>
                      </a:lnTo>
                      <a:lnTo>
                        <a:pt x="174" y="32"/>
                      </a:lnTo>
                      <a:lnTo>
                        <a:pt x="157" y="15"/>
                      </a:lnTo>
                      <a:lnTo>
                        <a:pt x="121" y="0"/>
                      </a:lnTo>
                      <a:lnTo>
                        <a:pt x="51" y="32"/>
                      </a:lnTo>
                      <a:lnTo>
                        <a:pt x="17" y="32"/>
                      </a:lnTo>
                      <a:lnTo>
                        <a:pt x="0" y="63"/>
                      </a:lnTo>
                      <a:lnTo>
                        <a:pt x="0" y="80"/>
                      </a:lnTo>
                      <a:lnTo>
                        <a:pt x="51" y="111"/>
                      </a:lnTo>
                      <a:lnTo>
                        <a:pt x="69" y="11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5" name="Freeform 571">
                  <a:extLst>
                    <a:ext uri="{FF2B5EF4-FFF2-40B4-BE49-F238E27FC236}">
                      <a16:creationId xmlns:a16="http://schemas.microsoft.com/office/drawing/2014/main" id="{910B5930-D6A4-A849-B2A8-E2F2C45207BA}"/>
                    </a:ext>
                  </a:extLst>
                </p:cNvPr>
                <p:cNvSpPr>
                  <a:spLocks/>
                </p:cNvSpPr>
                <p:nvPr/>
              </p:nvSpPr>
              <p:spPr bwMode="gray">
                <a:xfrm>
                  <a:off x="2918" y="2072"/>
                  <a:ext cx="57" cy="52"/>
                </a:xfrm>
                <a:custGeom>
                  <a:avLst/>
                  <a:gdLst>
                    <a:gd name="T0" fmla="*/ 87 w 104"/>
                    <a:gd name="T1" fmla="*/ 96 h 96"/>
                    <a:gd name="T2" fmla="*/ 87 w 104"/>
                    <a:gd name="T3" fmla="*/ 96 h 96"/>
                    <a:gd name="T4" fmla="*/ 69 w 104"/>
                    <a:gd name="T5" fmla="*/ 96 h 96"/>
                    <a:gd name="T6" fmla="*/ 87 w 104"/>
                    <a:gd name="T7" fmla="*/ 81 h 96"/>
                    <a:gd name="T8" fmla="*/ 104 w 104"/>
                    <a:gd name="T9" fmla="*/ 81 h 96"/>
                    <a:gd name="T10" fmla="*/ 104 w 104"/>
                    <a:gd name="T11" fmla="*/ 65 h 96"/>
                    <a:gd name="T12" fmla="*/ 104 w 104"/>
                    <a:gd name="T13" fmla="*/ 48 h 96"/>
                    <a:gd name="T14" fmla="*/ 104 w 104"/>
                    <a:gd name="T15" fmla="*/ 33 h 96"/>
                    <a:gd name="T16" fmla="*/ 87 w 104"/>
                    <a:gd name="T17" fmla="*/ 33 h 96"/>
                    <a:gd name="T18" fmla="*/ 87 w 104"/>
                    <a:gd name="T19" fmla="*/ 17 h 96"/>
                    <a:gd name="T20" fmla="*/ 35 w 104"/>
                    <a:gd name="T21" fmla="*/ 0 h 96"/>
                    <a:gd name="T22" fmla="*/ 18 w 104"/>
                    <a:gd name="T23" fmla="*/ 17 h 96"/>
                    <a:gd name="T24" fmla="*/ 18 w 104"/>
                    <a:gd name="T25" fmla="*/ 0 h 96"/>
                    <a:gd name="T26" fmla="*/ 0 w 104"/>
                    <a:gd name="T27" fmla="*/ 17 h 96"/>
                    <a:gd name="T28" fmla="*/ 18 w 104"/>
                    <a:gd name="T29" fmla="*/ 33 h 96"/>
                    <a:gd name="T30" fmla="*/ 52 w 104"/>
                    <a:gd name="T31" fmla="*/ 81 h 96"/>
                    <a:gd name="T32" fmla="*/ 87 w 104"/>
                    <a:gd name="T33" fmla="*/ 96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
                    <a:gd name="T52" fmla="*/ 0 h 96"/>
                    <a:gd name="T53" fmla="*/ 104 w 104"/>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 h="96">
                      <a:moveTo>
                        <a:pt x="87" y="96"/>
                      </a:moveTo>
                      <a:lnTo>
                        <a:pt x="87" y="96"/>
                      </a:lnTo>
                      <a:lnTo>
                        <a:pt x="69" y="96"/>
                      </a:lnTo>
                      <a:lnTo>
                        <a:pt x="87" y="81"/>
                      </a:lnTo>
                      <a:lnTo>
                        <a:pt x="104" y="81"/>
                      </a:lnTo>
                      <a:lnTo>
                        <a:pt x="104" y="65"/>
                      </a:lnTo>
                      <a:lnTo>
                        <a:pt x="104" y="48"/>
                      </a:lnTo>
                      <a:lnTo>
                        <a:pt x="104" y="33"/>
                      </a:lnTo>
                      <a:lnTo>
                        <a:pt x="87" y="33"/>
                      </a:lnTo>
                      <a:lnTo>
                        <a:pt x="87" y="17"/>
                      </a:lnTo>
                      <a:lnTo>
                        <a:pt x="35" y="0"/>
                      </a:lnTo>
                      <a:lnTo>
                        <a:pt x="18" y="17"/>
                      </a:lnTo>
                      <a:lnTo>
                        <a:pt x="18" y="0"/>
                      </a:lnTo>
                      <a:lnTo>
                        <a:pt x="0" y="17"/>
                      </a:lnTo>
                      <a:lnTo>
                        <a:pt x="18" y="33"/>
                      </a:lnTo>
                      <a:lnTo>
                        <a:pt x="52" y="81"/>
                      </a:lnTo>
                      <a:lnTo>
                        <a:pt x="87" y="9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6" name="Freeform 572">
                  <a:extLst>
                    <a:ext uri="{FF2B5EF4-FFF2-40B4-BE49-F238E27FC236}">
                      <a16:creationId xmlns:a16="http://schemas.microsoft.com/office/drawing/2014/main" id="{D254DFC8-D56F-8349-BEF3-B423F6A9190F}"/>
                    </a:ext>
                  </a:extLst>
                </p:cNvPr>
                <p:cNvSpPr>
                  <a:spLocks/>
                </p:cNvSpPr>
                <p:nvPr/>
              </p:nvSpPr>
              <p:spPr bwMode="gray">
                <a:xfrm>
                  <a:off x="2966" y="2062"/>
                  <a:ext cx="66" cy="80"/>
                </a:xfrm>
                <a:custGeom>
                  <a:avLst/>
                  <a:gdLst>
                    <a:gd name="T0" fmla="*/ 17 w 121"/>
                    <a:gd name="T1" fmla="*/ 48 h 144"/>
                    <a:gd name="T2" fmla="*/ 17 w 121"/>
                    <a:gd name="T3" fmla="*/ 48 h 144"/>
                    <a:gd name="T4" fmla="*/ 17 w 121"/>
                    <a:gd name="T5" fmla="*/ 32 h 144"/>
                    <a:gd name="T6" fmla="*/ 0 w 121"/>
                    <a:gd name="T7" fmla="*/ 15 h 144"/>
                    <a:gd name="T8" fmla="*/ 34 w 121"/>
                    <a:gd name="T9" fmla="*/ 0 h 144"/>
                    <a:gd name="T10" fmla="*/ 69 w 121"/>
                    <a:gd name="T11" fmla="*/ 48 h 144"/>
                    <a:gd name="T12" fmla="*/ 103 w 121"/>
                    <a:gd name="T13" fmla="*/ 48 h 144"/>
                    <a:gd name="T14" fmla="*/ 103 w 121"/>
                    <a:gd name="T15" fmla="*/ 63 h 144"/>
                    <a:gd name="T16" fmla="*/ 103 w 121"/>
                    <a:gd name="T17" fmla="*/ 80 h 144"/>
                    <a:gd name="T18" fmla="*/ 121 w 121"/>
                    <a:gd name="T19" fmla="*/ 111 h 144"/>
                    <a:gd name="T20" fmla="*/ 103 w 121"/>
                    <a:gd name="T21" fmla="*/ 128 h 144"/>
                    <a:gd name="T22" fmla="*/ 69 w 121"/>
                    <a:gd name="T23" fmla="*/ 128 h 144"/>
                    <a:gd name="T24" fmla="*/ 51 w 121"/>
                    <a:gd name="T25" fmla="*/ 144 h 144"/>
                    <a:gd name="T26" fmla="*/ 34 w 121"/>
                    <a:gd name="T27" fmla="*/ 128 h 144"/>
                    <a:gd name="T28" fmla="*/ 34 w 121"/>
                    <a:gd name="T29" fmla="*/ 111 h 144"/>
                    <a:gd name="T30" fmla="*/ 17 w 121"/>
                    <a:gd name="T31" fmla="*/ 96 h 144"/>
                    <a:gd name="T32" fmla="*/ 17 w 121"/>
                    <a:gd name="T33" fmla="*/ 80 h 144"/>
                    <a:gd name="T34" fmla="*/ 17 w 121"/>
                    <a:gd name="T35" fmla="*/ 63 h 144"/>
                    <a:gd name="T36" fmla="*/ 17 w 121"/>
                    <a:gd name="T37" fmla="*/ 48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44"/>
                    <a:gd name="T59" fmla="*/ 121 w 121"/>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44">
                      <a:moveTo>
                        <a:pt x="17" y="48"/>
                      </a:moveTo>
                      <a:lnTo>
                        <a:pt x="17" y="48"/>
                      </a:lnTo>
                      <a:lnTo>
                        <a:pt x="17" y="32"/>
                      </a:lnTo>
                      <a:lnTo>
                        <a:pt x="0" y="15"/>
                      </a:lnTo>
                      <a:lnTo>
                        <a:pt x="34" y="0"/>
                      </a:lnTo>
                      <a:lnTo>
                        <a:pt x="69" y="48"/>
                      </a:lnTo>
                      <a:lnTo>
                        <a:pt x="103" y="48"/>
                      </a:lnTo>
                      <a:lnTo>
                        <a:pt x="103" y="63"/>
                      </a:lnTo>
                      <a:lnTo>
                        <a:pt x="103" y="80"/>
                      </a:lnTo>
                      <a:lnTo>
                        <a:pt x="121" y="111"/>
                      </a:lnTo>
                      <a:lnTo>
                        <a:pt x="103" y="128"/>
                      </a:lnTo>
                      <a:lnTo>
                        <a:pt x="69" y="128"/>
                      </a:lnTo>
                      <a:lnTo>
                        <a:pt x="51" y="144"/>
                      </a:lnTo>
                      <a:lnTo>
                        <a:pt x="34" y="128"/>
                      </a:lnTo>
                      <a:lnTo>
                        <a:pt x="34" y="111"/>
                      </a:lnTo>
                      <a:lnTo>
                        <a:pt x="17" y="96"/>
                      </a:lnTo>
                      <a:lnTo>
                        <a:pt x="17" y="80"/>
                      </a:lnTo>
                      <a:lnTo>
                        <a:pt x="17" y="63"/>
                      </a:lnTo>
                      <a:lnTo>
                        <a:pt x="17"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7" name="Freeform 573">
                  <a:extLst>
                    <a:ext uri="{FF2B5EF4-FFF2-40B4-BE49-F238E27FC236}">
                      <a16:creationId xmlns:a16="http://schemas.microsoft.com/office/drawing/2014/main" id="{A6CD1258-3D8D-6447-9DEB-5459690CD56E}"/>
                    </a:ext>
                  </a:extLst>
                </p:cNvPr>
                <p:cNvSpPr>
                  <a:spLocks/>
                </p:cNvSpPr>
                <p:nvPr/>
              </p:nvSpPr>
              <p:spPr bwMode="gray">
                <a:xfrm>
                  <a:off x="2995" y="2134"/>
                  <a:ext cx="37" cy="27"/>
                </a:xfrm>
                <a:custGeom>
                  <a:avLst/>
                  <a:gdLst>
                    <a:gd name="T0" fmla="*/ 18 w 70"/>
                    <a:gd name="T1" fmla="*/ 48 h 48"/>
                    <a:gd name="T2" fmla="*/ 18 w 70"/>
                    <a:gd name="T3" fmla="*/ 48 h 48"/>
                    <a:gd name="T4" fmla="*/ 0 w 70"/>
                    <a:gd name="T5" fmla="*/ 31 h 48"/>
                    <a:gd name="T6" fmla="*/ 0 w 70"/>
                    <a:gd name="T7" fmla="*/ 16 h 48"/>
                    <a:gd name="T8" fmla="*/ 18 w 70"/>
                    <a:gd name="T9" fmla="*/ 0 h 48"/>
                    <a:gd name="T10" fmla="*/ 52 w 70"/>
                    <a:gd name="T11" fmla="*/ 0 h 48"/>
                    <a:gd name="T12" fmla="*/ 70 w 70"/>
                    <a:gd name="T13" fmla="*/ 16 h 48"/>
                    <a:gd name="T14" fmla="*/ 70 w 70"/>
                    <a:gd name="T15" fmla="*/ 31 h 48"/>
                    <a:gd name="T16" fmla="*/ 18 w 70"/>
                    <a:gd name="T17" fmla="*/ 4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48"/>
                    <a:gd name="T29" fmla="*/ 70 w 7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48">
                      <a:moveTo>
                        <a:pt x="18" y="48"/>
                      </a:moveTo>
                      <a:lnTo>
                        <a:pt x="18" y="48"/>
                      </a:lnTo>
                      <a:lnTo>
                        <a:pt x="0" y="31"/>
                      </a:lnTo>
                      <a:lnTo>
                        <a:pt x="0" y="16"/>
                      </a:lnTo>
                      <a:lnTo>
                        <a:pt x="18" y="0"/>
                      </a:lnTo>
                      <a:lnTo>
                        <a:pt x="52" y="0"/>
                      </a:lnTo>
                      <a:lnTo>
                        <a:pt x="70" y="16"/>
                      </a:lnTo>
                      <a:lnTo>
                        <a:pt x="70" y="31"/>
                      </a:lnTo>
                      <a:lnTo>
                        <a:pt x="18"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8" name="Freeform 574">
                  <a:extLst>
                    <a:ext uri="{FF2B5EF4-FFF2-40B4-BE49-F238E27FC236}">
                      <a16:creationId xmlns:a16="http://schemas.microsoft.com/office/drawing/2014/main" id="{FD3EABDD-D68F-9540-8BCF-2E833D1DAF5C}"/>
                    </a:ext>
                  </a:extLst>
                </p:cNvPr>
                <p:cNvSpPr>
                  <a:spLocks/>
                </p:cNvSpPr>
                <p:nvPr/>
              </p:nvSpPr>
              <p:spPr bwMode="gray">
                <a:xfrm>
                  <a:off x="2861" y="1957"/>
                  <a:ext cx="104" cy="53"/>
                </a:xfrm>
                <a:custGeom>
                  <a:avLst/>
                  <a:gdLst>
                    <a:gd name="T0" fmla="*/ 188 w 188"/>
                    <a:gd name="T1" fmla="*/ 63 h 96"/>
                    <a:gd name="T2" fmla="*/ 188 w 188"/>
                    <a:gd name="T3" fmla="*/ 63 h 96"/>
                    <a:gd name="T4" fmla="*/ 153 w 188"/>
                    <a:gd name="T5" fmla="*/ 32 h 96"/>
                    <a:gd name="T6" fmla="*/ 136 w 188"/>
                    <a:gd name="T7" fmla="*/ 32 h 96"/>
                    <a:gd name="T8" fmla="*/ 103 w 188"/>
                    <a:gd name="T9" fmla="*/ 15 h 96"/>
                    <a:gd name="T10" fmla="*/ 86 w 188"/>
                    <a:gd name="T11" fmla="*/ 0 h 96"/>
                    <a:gd name="T12" fmla="*/ 86 w 188"/>
                    <a:gd name="T13" fmla="*/ 15 h 96"/>
                    <a:gd name="T14" fmla="*/ 69 w 188"/>
                    <a:gd name="T15" fmla="*/ 0 h 96"/>
                    <a:gd name="T16" fmla="*/ 34 w 188"/>
                    <a:gd name="T17" fmla="*/ 15 h 96"/>
                    <a:gd name="T18" fmla="*/ 0 w 188"/>
                    <a:gd name="T19" fmla="*/ 32 h 96"/>
                    <a:gd name="T20" fmla="*/ 17 w 188"/>
                    <a:gd name="T21" fmla="*/ 63 h 96"/>
                    <a:gd name="T22" fmla="*/ 51 w 188"/>
                    <a:gd name="T23" fmla="*/ 96 h 96"/>
                    <a:gd name="T24" fmla="*/ 86 w 188"/>
                    <a:gd name="T25" fmla="*/ 96 h 96"/>
                    <a:gd name="T26" fmla="*/ 86 w 188"/>
                    <a:gd name="T27" fmla="*/ 80 h 96"/>
                    <a:gd name="T28" fmla="*/ 136 w 188"/>
                    <a:gd name="T29" fmla="*/ 96 h 96"/>
                    <a:gd name="T30" fmla="*/ 188 w 188"/>
                    <a:gd name="T31" fmla="*/ 63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96"/>
                    <a:gd name="T50" fmla="*/ 188 w 188"/>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96">
                      <a:moveTo>
                        <a:pt x="188" y="63"/>
                      </a:moveTo>
                      <a:lnTo>
                        <a:pt x="188" y="63"/>
                      </a:lnTo>
                      <a:lnTo>
                        <a:pt x="153" y="32"/>
                      </a:lnTo>
                      <a:lnTo>
                        <a:pt x="136" y="32"/>
                      </a:lnTo>
                      <a:lnTo>
                        <a:pt x="103" y="15"/>
                      </a:lnTo>
                      <a:lnTo>
                        <a:pt x="86" y="0"/>
                      </a:lnTo>
                      <a:lnTo>
                        <a:pt x="86" y="15"/>
                      </a:lnTo>
                      <a:lnTo>
                        <a:pt x="69" y="0"/>
                      </a:lnTo>
                      <a:lnTo>
                        <a:pt x="34" y="15"/>
                      </a:lnTo>
                      <a:lnTo>
                        <a:pt x="0" y="32"/>
                      </a:lnTo>
                      <a:lnTo>
                        <a:pt x="17" y="63"/>
                      </a:lnTo>
                      <a:lnTo>
                        <a:pt x="51" y="96"/>
                      </a:lnTo>
                      <a:lnTo>
                        <a:pt x="86" y="96"/>
                      </a:lnTo>
                      <a:lnTo>
                        <a:pt x="86" y="80"/>
                      </a:lnTo>
                      <a:lnTo>
                        <a:pt x="136" y="96"/>
                      </a:lnTo>
                      <a:lnTo>
                        <a:pt x="188" y="6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Freeform 575">
                  <a:extLst>
                    <a:ext uri="{FF2B5EF4-FFF2-40B4-BE49-F238E27FC236}">
                      <a16:creationId xmlns:a16="http://schemas.microsoft.com/office/drawing/2014/main" id="{31AFB1C9-42C5-264A-809E-9E5938E1FC96}"/>
                    </a:ext>
                  </a:extLst>
                </p:cNvPr>
                <p:cNvSpPr>
                  <a:spLocks/>
                </p:cNvSpPr>
                <p:nvPr/>
              </p:nvSpPr>
              <p:spPr bwMode="gray">
                <a:xfrm>
                  <a:off x="2936" y="1992"/>
                  <a:ext cx="86" cy="36"/>
                </a:xfrm>
                <a:custGeom>
                  <a:avLst/>
                  <a:gdLst>
                    <a:gd name="T0" fmla="*/ 0 w 157"/>
                    <a:gd name="T1" fmla="*/ 33 h 65"/>
                    <a:gd name="T2" fmla="*/ 0 w 157"/>
                    <a:gd name="T3" fmla="*/ 33 h 65"/>
                    <a:gd name="T4" fmla="*/ 0 w 157"/>
                    <a:gd name="T5" fmla="*/ 65 h 65"/>
                    <a:gd name="T6" fmla="*/ 34 w 157"/>
                    <a:gd name="T7" fmla="*/ 65 h 65"/>
                    <a:gd name="T8" fmla="*/ 105 w 157"/>
                    <a:gd name="T9" fmla="*/ 33 h 65"/>
                    <a:gd name="T10" fmla="*/ 140 w 157"/>
                    <a:gd name="T11" fmla="*/ 48 h 65"/>
                    <a:gd name="T12" fmla="*/ 157 w 157"/>
                    <a:gd name="T13" fmla="*/ 17 h 65"/>
                    <a:gd name="T14" fmla="*/ 123 w 157"/>
                    <a:gd name="T15" fmla="*/ 0 h 65"/>
                    <a:gd name="T16" fmla="*/ 88 w 157"/>
                    <a:gd name="T17" fmla="*/ 17 h 65"/>
                    <a:gd name="T18" fmla="*/ 71 w 157"/>
                    <a:gd name="T19" fmla="*/ 0 h 65"/>
                    <a:gd name="T20" fmla="*/ 54 w 157"/>
                    <a:gd name="T21" fmla="*/ 0 h 65"/>
                    <a:gd name="T22" fmla="*/ 0 w 157"/>
                    <a:gd name="T23" fmla="*/ 33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7"/>
                    <a:gd name="T37" fmla="*/ 0 h 65"/>
                    <a:gd name="T38" fmla="*/ 157 w 157"/>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7" h="65">
                      <a:moveTo>
                        <a:pt x="0" y="33"/>
                      </a:moveTo>
                      <a:lnTo>
                        <a:pt x="0" y="33"/>
                      </a:lnTo>
                      <a:lnTo>
                        <a:pt x="0" y="65"/>
                      </a:lnTo>
                      <a:lnTo>
                        <a:pt x="34" y="65"/>
                      </a:lnTo>
                      <a:lnTo>
                        <a:pt x="105" y="33"/>
                      </a:lnTo>
                      <a:lnTo>
                        <a:pt x="140" y="48"/>
                      </a:lnTo>
                      <a:lnTo>
                        <a:pt x="157" y="17"/>
                      </a:lnTo>
                      <a:lnTo>
                        <a:pt x="123" y="0"/>
                      </a:lnTo>
                      <a:lnTo>
                        <a:pt x="88" y="17"/>
                      </a:lnTo>
                      <a:lnTo>
                        <a:pt x="71" y="0"/>
                      </a:lnTo>
                      <a:lnTo>
                        <a:pt x="54" y="0"/>
                      </a:lnTo>
                      <a:lnTo>
                        <a:pt x="0" y="3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0" name="Freeform 576">
                  <a:extLst>
                    <a:ext uri="{FF2B5EF4-FFF2-40B4-BE49-F238E27FC236}">
                      <a16:creationId xmlns:a16="http://schemas.microsoft.com/office/drawing/2014/main" id="{3DC10B1D-39C0-3247-9FD0-373101460E10}"/>
                    </a:ext>
                  </a:extLst>
                </p:cNvPr>
                <p:cNvSpPr>
                  <a:spLocks/>
                </p:cNvSpPr>
                <p:nvPr/>
              </p:nvSpPr>
              <p:spPr bwMode="gray">
                <a:xfrm>
                  <a:off x="2889" y="2055"/>
                  <a:ext cx="86" cy="79"/>
                </a:xfrm>
                <a:custGeom>
                  <a:avLst/>
                  <a:gdLst>
                    <a:gd name="T0" fmla="*/ 70 w 156"/>
                    <a:gd name="T1" fmla="*/ 0 h 144"/>
                    <a:gd name="T2" fmla="*/ 70 w 156"/>
                    <a:gd name="T3" fmla="*/ 0 h 144"/>
                    <a:gd name="T4" fmla="*/ 121 w 156"/>
                    <a:gd name="T5" fmla="*/ 31 h 144"/>
                    <a:gd name="T6" fmla="*/ 139 w 156"/>
                    <a:gd name="T7" fmla="*/ 31 h 144"/>
                    <a:gd name="T8" fmla="*/ 156 w 156"/>
                    <a:gd name="T9" fmla="*/ 48 h 144"/>
                    <a:gd name="T10" fmla="*/ 156 w 156"/>
                    <a:gd name="T11" fmla="*/ 64 h 144"/>
                    <a:gd name="T12" fmla="*/ 139 w 156"/>
                    <a:gd name="T13" fmla="*/ 64 h 144"/>
                    <a:gd name="T14" fmla="*/ 139 w 156"/>
                    <a:gd name="T15" fmla="*/ 48 h 144"/>
                    <a:gd name="T16" fmla="*/ 87 w 156"/>
                    <a:gd name="T17" fmla="*/ 31 h 144"/>
                    <a:gd name="T18" fmla="*/ 70 w 156"/>
                    <a:gd name="T19" fmla="*/ 48 h 144"/>
                    <a:gd name="T20" fmla="*/ 70 w 156"/>
                    <a:gd name="T21" fmla="*/ 31 h 144"/>
                    <a:gd name="T22" fmla="*/ 52 w 156"/>
                    <a:gd name="T23" fmla="*/ 48 h 144"/>
                    <a:gd name="T24" fmla="*/ 70 w 156"/>
                    <a:gd name="T25" fmla="*/ 64 h 144"/>
                    <a:gd name="T26" fmla="*/ 104 w 156"/>
                    <a:gd name="T27" fmla="*/ 112 h 144"/>
                    <a:gd name="T28" fmla="*/ 139 w 156"/>
                    <a:gd name="T29" fmla="*/ 127 h 144"/>
                    <a:gd name="T30" fmla="*/ 121 w 156"/>
                    <a:gd name="T31" fmla="*/ 144 h 144"/>
                    <a:gd name="T32" fmla="*/ 87 w 156"/>
                    <a:gd name="T33" fmla="*/ 112 h 144"/>
                    <a:gd name="T34" fmla="*/ 70 w 156"/>
                    <a:gd name="T35" fmla="*/ 112 h 144"/>
                    <a:gd name="T36" fmla="*/ 35 w 156"/>
                    <a:gd name="T37" fmla="*/ 79 h 144"/>
                    <a:gd name="T38" fmla="*/ 52 w 156"/>
                    <a:gd name="T39" fmla="*/ 79 h 144"/>
                    <a:gd name="T40" fmla="*/ 35 w 156"/>
                    <a:gd name="T41" fmla="*/ 79 h 144"/>
                    <a:gd name="T42" fmla="*/ 35 w 156"/>
                    <a:gd name="T43" fmla="*/ 48 h 144"/>
                    <a:gd name="T44" fmla="*/ 18 w 156"/>
                    <a:gd name="T45" fmla="*/ 48 h 144"/>
                    <a:gd name="T46" fmla="*/ 0 w 156"/>
                    <a:gd name="T47" fmla="*/ 64 h 144"/>
                    <a:gd name="T48" fmla="*/ 0 w 156"/>
                    <a:gd name="T49" fmla="*/ 48 h 144"/>
                    <a:gd name="T50" fmla="*/ 0 w 156"/>
                    <a:gd name="T51" fmla="*/ 31 h 144"/>
                    <a:gd name="T52" fmla="*/ 18 w 156"/>
                    <a:gd name="T53" fmla="*/ 31 h 144"/>
                    <a:gd name="T54" fmla="*/ 35 w 156"/>
                    <a:gd name="T55" fmla="*/ 31 h 144"/>
                    <a:gd name="T56" fmla="*/ 52 w 156"/>
                    <a:gd name="T57" fmla="*/ 0 h 144"/>
                    <a:gd name="T58" fmla="*/ 70 w 156"/>
                    <a:gd name="T59" fmla="*/ 0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6"/>
                    <a:gd name="T91" fmla="*/ 0 h 144"/>
                    <a:gd name="T92" fmla="*/ 156 w 156"/>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6" h="144">
                      <a:moveTo>
                        <a:pt x="70" y="0"/>
                      </a:moveTo>
                      <a:lnTo>
                        <a:pt x="70" y="0"/>
                      </a:lnTo>
                      <a:lnTo>
                        <a:pt x="121" y="31"/>
                      </a:lnTo>
                      <a:lnTo>
                        <a:pt x="139" y="31"/>
                      </a:lnTo>
                      <a:lnTo>
                        <a:pt x="156" y="48"/>
                      </a:lnTo>
                      <a:lnTo>
                        <a:pt x="156" y="64"/>
                      </a:lnTo>
                      <a:lnTo>
                        <a:pt x="139" y="64"/>
                      </a:lnTo>
                      <a:lnTo>
                        <a:pt x="139" y="48"/>
                      </a:lnTo>
                      <a:lnTo>
                        <a:pt x="87" y="31"/>
                      </a:lnTo>
                      <a:lnTo>
                        <a:pt x="70" y="48"/>
                      </a:lnTo>
                      <a:lnTo>
                        <a:pt x="70" y="31"/>
                      </a:lnTo>
                      <a:lnTo>
                        <a:pt x="52" y="48"/>
                      </a:lnTo>
                      <a:lnTo>
                        <a:pt x="70" y="64"/>
                      </a:lnTo>
                      <a:lnTo>
                        <a:pt x="104" y="112"/>
                      </a:lnTo>
                      <a:lnTo>
                        <a:pt x="139" y="127"/>
                      </a:lnTo>
                      <a:lnTo>
                        <a:pt x="121" y="144"/>
                      </a:lnTo>
                      <a:lnTo>
                        <a:pt x="87" y="112"/>
                      </a:lnTo>
                      <a:lnTo>
                        <a:pt x="70" y="112"/>
                      </a:lnTo>
                      <a:lnTo>
                        <a:pt x="35" y="79"/>
                      </a:lnTo>
                      <a:lnTo>
                        <a:pt x="52" y="79"/>
                      </a:lnTo>
                      <a:lnTo>
                        <a:pt x="35" y="79"/>
                      </a:lnTo>
                      <a:lnTo>
                        <a:pt x="35" y="48"/>
                      </a:lnTo>
                      <a:lnTo>
                        <a:pt x="18" y="48"/>
                      </a:lnTo>
                      <a:lnTo>
                        <a:pt x="0" y="64"/>
                      </a:lnTo>
                      <a:lnTo>
                        <a:pt x="0" y="48"/>
                      </a:lnTo>
                      <a:lnTo>
                        <a:pt x="0" y="31"/>
                      </a:lnTo>
                      <a:lnTo>
                        <a:pt x="18" y="31"/>
                      </a:lnTo>
                      <a:lnTo>
                        <a:pt x="35" y="31"/>
                      </a:lnTo>
                      <a:lnTo>
                        <a:pt x="52" y="0"/>
                      </a:lnTo>
                      <a:lnTo>
                        <a:pt x="7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1" name="Freeform 577">
                  <a:extLst>
                    <a:ext uri="{FF2B5EF4-FFF2-40B4-BE49-F238E27FC236}">
                      <a16:creationId xmlns:a16="http://schemas.microsoft.com/office/drawing/2014/main" id="{8A757370-7F67-2346-B5E1-F3018008CA77}"/>
                    </a:ext>
                  </a:extLst>
                </p:cNvPr>
                <p:cNvSpPr>
                  <a:spLocks/>
                </p:cNvSpPr>
                <p:nvPr/>
              </p:nvSpPr>
              <p:spPr bwMode="gray">
                <a:xfrm>
                  <a:off x="2954" y="2115"/>
                  <a:ext cx="29" cy="27"/>
                </a:xfrm>
                <a:custGeom>
                  <a:avLst/>
                  <a:gdLst>
                    <a:gd name="T0" fmla="*/ 0 w 52"/>
                    <a:gd name="T1" fmla="*/ 32 h 48"/>
                    <a:gd name="T2" fmla="*/ 0 w 52"/>
                    <a:gd name="T3" fmla="*/ 32 h 48"/>
                    <a:gd name="T4" fmla="*/ 35 w 52"/>
                    <a:gd name="T5" fmla="*/ 48 h 48"/>
                    <a:gd name="T6" fmla="*/ 35 w 52"/>
                    <a:gd name="T7" fmla="*/ 32 h 48"/>
                    <a:gd name="T8" fmla="*/ 52 w 52"/>
                    <a:gd name="T9" fmla="*/ 32 h 48"/>
                    <a:gd name="T10" fmla="*/ 52 w 52"/>
                    <a:gd name="T11" fmla="*/ 15 h 48"/>
                    <a:gd name="T12" fmla="*/ 35 w 52"/>
                    <a:gd name="T13" fmla="*/ 0 h 48"/>
                    <a:gd name="T14" fmla="*/ 18 w 52"/>
                    <a:gd name="T15" fmla="*/ 0 h 48"/>
                    <a:gd name="T16" fmla="*/ 0 w 52"/>
                    <a:gd name="T17" fmla="*/ 15 h 48"/>
                    <a:gd name="T18" fmla="*/ 18 w 52"/>
                    <a:gd name="T19" fmla="*/ 15 h 48"/>
                    <a:gd name="T20" fmla="*/ 0 w 52"/>
                    <a:gd name="T21" fmla="*/ 32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48"/>
                    <a:gd name="T35" fmla="*/ 52 w 5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48">
                      <a:moveTo>
                        <a:pt x="0" y="32"/>
                      </a:moveTo>
                      <a:lnTo>
                        <a:pt x="0" y="32"/>
                      </a:lnTo>
                      <a:lnTo>
                        <a:pt x="35" y="48"/>
                      </a:lnTo>
                      <a:lnTo>
                        <a:pt x="35" y="32"/>
                      </a:lnTo>
                      <a:lnTo>
                        <a:pt x="52" y="32"/>
                      </a:lnTo>
                      <a:lnTo>
                        <a:pt x="52" y="15"/>
                      </a:lnTo>
                      <a:lnTo>
                        <a:pt x="35" y="0"/>
                      </a:lnTo>
                      <a:lnTo>
                        <a:pt x="18" y="0"/>
                      </a:lnTo>
                      <a:lnTo>
                        <a:pt x="0" y="15"/>
                      </a:lnTo>
                      <a:lnTo>
                        <a:pt x="18" y="15"/>
                      </a:lnTo>
                      <a:lnTo>
                        <a:pt x="0" y="32"/>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2" name="Freeform 578">
                  <a:extLst>
                    <a:ext uri="{FF2B5EF4-FFF2-40B4-BE49-F238E27FC236}">
                      <a16:creationId xmlns:a16="http://schemas.microsoft.com/office/drawing/2014/main" id="{61A152C4-DEE3-C24B-9797-E9CE459232AE}"/>
                    </a:ext>
                  </a:extLst>
                </p:cNvPr>
                <p:cNvSpPr>
                  <a:spLocks/>
                </p:cNvSpPr>
                <p:nvPr/>
              </p:nvSpPr>
              <p:spPr bwMode="gray">
                <a:xfrm>
                  <a:off x="2563" y="1860"/>
                  <a:ext cx="39" cy="36"/>
                </a:xfrm>
                <a:custGeom>
                  <a:avLst/>
                  <a:gdLst>
                    <a:gd name="T0" fmla="*/ 54 w 71"/>
                    <a:gd name="T1" fmla="*/ 65 h 65"/>
                    <a:gd name="T2" fmla="*/ 54 w 71"/>
                    <a:gd name="T3" fmla="*/ 48 h 65"/>
                    <a:gd name="T4" fmla="*/ 18 w 71"/>
                    <a:gd name="T5" fmla="*/ 48 h 65"/>
                    <a:gd name="T6" fmla="*/ 0 w 71"/>
                    <a:gd name="T7" fmla="*/ 33 h 65"/>
                    <a:gd name="T8" fmla="*/ 18 w 71"/>
                    <a:gd name="T9" fmla="*/ 0 h 65"/>
                    <a:gd name="T10" fmla="*/ 54 w 71"/>
                    <a:gd name="T11" fmla="*/ 18 h 65"/>
                    <a:gd name="T12" fmla="*/ 71 w 71"/>
                    <a:gd name="T13" fmla="*/ 48 h 65"/>
                    <a:gd name="T14" fmla="*/ 54 w 71"/>
                    <a:gd name="T15" fmla="*/ 65 h 65"/>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65"/>
                    <a:gd name="T26" fmla="*/ 71 w 71"/>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65">
                      <a:moveTo>
                        <a:pt x="54" y="65"/>
                      </a:moveTo>
                      <a:lnTo>
                        <a:pt x="54" y="48"/>
                      </a:lnTo>
                      <a:lnTo>
                        <a:pt x="18" y="48"/>
                      </a:lnTo>
                      <a:lnTo>
                        <a:pt x="0" y="33"/>
                      </a:lnTo>
                      <a:lnTo>
                        <a:pt x="18" y="0"/>
                      </a:lnTo>
                      <a:lnTo>
                        <a:pt x="54" y="18"/>
                      </a:lnTo>
                      <a:lnTo>
                        <a:pt x="71" y="48"/>
                      </a:lnTo>
                      <a:lnTo>
                        <a:pt x="54" y="6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3" name="Freeform 579">
                  <a:extLst>
                    <a:ext uri="{FF2B5EF4-FFF2-40B4-BE49-F238E27FC236}">
                      <a16:creationId xmlns:a16="http://schemas.microsoft.com/office/drawing/2014/main" id="{F56443F1-A20F-2D42-8341-2F1563A0A935}"/>
                    </a:ext>
                  </a:extLst>
                </p:cNvPr>
                <p:cNvSpPr>
                  <a:spLocks/>
                </p:cNvSpPr>
                <p:nvPr/>
              </p:nvSpPr>
              <p:spPr bwMode="gray">
                <a:xfrm>
                  <a:off x="2527" y="1860"/>
                  <a:ext cx="65" cy="89"/>
                </a:xfrm>
                <a:custGeom>
                  <a:avLst/>
                  <a:gdLst>
                    <a:gd name="T0" fmla="*/ 86 w 119"/>
                    <a:gd name="T1" fmla="*/ 0 h 161"/>
                    <a:gd name="T2" fmla="*/ 69 w 119"/>
                    <a:gd name="T3" fmla="*/ 33 h 161"/>
                    <a:gd name="T4" fmla="*/ 86 w 119"/>
                    <a:gd name="T5" fmla="*/ 48 h 161"/>
                    <a:gd name="T6" fmla="*/ 119 w 119"/>
                    <a:gd name="T7" fmla="*/ 48 h 161"/>
                    <a:gd name="T8" fmla="*/ 119 w 119"/>
                    <a:gd name="T9" fmla="*/ 65 h 161"/>
                    <a:gd name="T10" fmla="*/ 119 w 119"/>
                    <a:gd name="T11" fmla="*/ 96 h 161"/>
                    <a:gd name="T12" fmla="*/ 102 w 119"/>
                    <a:gd name="T13" fmla="*/ 144 h 161"/>
                    <a:gd name="T14" fmla="*/ 17 w 119"/>
                    <a:gd name="T15" fmla="*/ 161 h 161"/>
                    <a:gd name="T16" fmla="*/ 0 w 119"/>
                    <a:gd name="T17" fmla="*/ 144 h 161"/>
                    <a:gd name="T18" fmla="*/ 17 w 119"/>
                    <a:gd name="T19" fmla="*/ 144 h 161"/>
                    <a:gd name="T20" fmla="*/ 35 w 119"/>
                    <a:gd name="T21" fmla="*/ 96 h 161"/>
                    <a:gd name="T22" fmla="*/ 17 w 119"/>
                    <a:gd name="T23" fmla="*/ 81 h 161"/>
                    <a:gd name="T24" fmla="*/ 35 w 119"/>
                    <a:gd name="T25" fmla="*/ 65 h 161"/>
                    <a:gd name="T26" fmla="*/ 17 w 119"/>
                    <a:gd name="T27" fmla="*/ 65 h 161"/>
                    <a:gd name="T28" fmla="*/ 17 w 119"/>
                    <a:gd name="T29" fmla="*/ 48 h 161"/>
                    <a:gd name="T30" fmla="*/ 52 w 119"/>
                    <a:gd name="T31" fmla="*/ 48 h 161"/>
                    <a:gd name="T32" fmla="*/ 69 w 119"/>
                    <a:gd name="T33" fmla="*/ 33 h 161"/>
                    <a:gd name="T34" fmla="*/ 52 w 119"/>
                    <a:gd name="T35" fmla="*/ 33 h 161"/>
                    <a:gd name="T36" fmla="*/ 52 w 119"/>
                    <a:gd name="T37" fmla="*/ 18 h 161"/>
                    <a:gd name="T38" fmla="*/ 86 w 119"/>
                    <a:gd name="T39" fmla="*/ 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9"/>
                    <a:gd name="T61" fmla="*/ 0 h 161"/>
                    <a:gd name="T62" fmla="*/ 119 w 119"/>
                    <a:gd name="T63" fmla="*/ 161 h 1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9" h="161">
                      <a:moveTo>
                        <a:pt x="86" y="0"/>
                      </a:moveTo>
                      <a:lnTo>
                        <a:pt x="69" y="33"/>
                      </a:lnTo>
                      <a:lnTo>
                        <a:pt x="86" y="48"/>
                      </a:lnTo>
                      <a:lnTo>
                        <a:pt x="119" y="48"/>
                      </a:lnTo>
                      <a:lnTo>
                        <a:pt x="119" y="65"/>
                      </a:lnTo>
                      <a:lnTo>
                        <a:pt x="119" y="96"/>
                      </a:lnTo>
                      <a:lnTo>
                        <a:pt x="102" y="144"/>
                      </a:lnTo>
                      <a:lnTo>
                        <a:pt x="17" y="161"/>
                      </a:lnTo>
                      <a:lnTo>
                        <a:pt x="0" y="144"/>
                      </a:lnTo>
                      <a:lnTo>
                        <a:pt x="17" y="144"/>
                      </a:lnTo>
                      <a:lnTo>
                        <a:pt x="35" y="96"/>
                      </a:lnTo>
                      <a:lnTo>
                        <a:pt x="17" y="81"/>
                      </a:lnTo>
                      <a:lnTo>
                        <a:pt x="35" y="65"/>
                      </a:lnTo>
                      <a:lnTo>
                        <a:pt x="17" y="65"/>
                      </a:lnTo>
                      <a:lnTo>
                        <a:pt x="17" y="48"/>
                      </a:lnTo>
                      <a:lnTo>
                        <a:pt x="52" y="48"/>
                      </a:lnTo>
                      <a:lnTo>
                        <a:pt x="69" y="33"/>
                      </a:lnTo>
                      <a:lnTo>
                        <a:pt x="52" y="33"/>
                      </a:lnTo>
                      <a:lnTo>
                        <a:pt x="52" y="18"/>
                      </a:lnTo>
                      <a:lnTo>
                        <a:pt x="86"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4" name="Freeform 580">
                  <a:extLst>
                    <a:ext uri="{FF2B5EF4-FFF2-40B4-BE49-F238E27FC236}">
                      <a16:creationId xmlns:a16="http://schemas.microsoft.com/office/drawing/2014/main" id="{7332043B-C712-A74D-A251-7EC46E881847}"/>
                    </a:ext>
                  </a:extLst>
                </p:cNvPr>
                <p:cNvSpPr>
                  <a:spLocks/>
                </p:cNvSpPr>
                <p:nvPr/>
              </p:nvSpPr>
              <p:spPr bwMode="gray">
                <a:xfrm>
                  <a:off x="2546" y="2108"/>
                  <a:ext cx="180" cy="139"/>
                </a:xfrm>
                <a:custGeom>
                  <a:avLst/>
                  <a:gdLst>
                    <a:gd name="T0" fmla="*/ 17 w 328"/>
                    <a:gd name="T1" fmla="*/ 64 h 255"/>
                    <a:gd name="T2" fmla="*/ 17 w 328"/>
                    <a:gd name="T3" fmla="*/ 64 h 255"/>
                    <a:gd name="T4" fmla="*/ 86 w 328"/>
                    <a:gd name="T5" fmla="*/ 64 h 255"/>
                    <a:gd name="T6" fmla="*/ 86 w 328"/>
                    <a:gd name="T7" fmla="*/ 79 h 255"/>
                    <a:gd name="T8" fmla="*/ 69 w 328"/>
                    <a:gd name="T9" fmla="*/ 96 h 255"/>
                    <a:gd name="T10" fmla="*/ 69 w 328"/>
                    <a:gd name="T11" fmla="*/ 127 h 255"/>
                    <a:gd name="T12" fmla="*/ 51 w 328"/>
                    <a:gd name="T13" fmla="*/ 144 h 255"/>
                    <a:gd name="T14" fmla="*/ 69 w 328"/>
                    <a:gd name="T15" fmla="*/ 192 h 255"/>
                    <a:gd name="T16" fmla="*/ 51 w 328"/>
                    <a:gd name="T17" fmla="*/ 223 h 255"/>
                    <a:gd name="T18" fmla="*/ 103 w 328"/>
                    <a:gd name="T19" fmla="*/ 255 h 255"/>
                    <a:gd name="T20" fmla="*/ 121 w 328"/>
                    <a:gd name="T21" fmla="*/ 240 h 255"/>
                    <a:gd name="T22" fmla="*/ 190 w 328"/>
                    <a:gd name="T23" fmla="*/ 240 h 255"/>
                    <a:gd name="T24" fmla="*/ 259 w 328"/>
                    <a:gd name="T25" fmla="*/ 175 h 255"/>
                    <a:gd name="T26" fmla="*/ 241 w 328"/>
                    <a:gd name="T27" fmla="*/ 144 h 255"/>
                    <a:gd name="T28" fmla="*/ 276 w 328"/>
                    <a:gd name="T29" fmla="*/ 96 h 255"/>
                    <a:gd name="T30" fmla="*/ 328 w 328"/>
                    <a:gd name="T31" fmla="*/ 64 h 255"/>
                    <a:gd name="T32" fmla="*/ 328 w 328"/>
                    <a:gd name="T33" fmla="*/ 48 h 255"/>
                    <a:gd name="T34" fmla="*/ 241 w 328"/>
                    <a:gd name="T35" fmla="*/ 31 h 255"/>
                    <a:gd name="T36" fmla="*/ 207 w 328"/>
                    <a:gd name="T37" fmla="*/ 16 h 255"/>
                    <a:gd name="T38" fmla="*/ 190 w 328"/>
                    <a:gd name="T39" fmla="*/ 16 h 255"/>
                    <a:gd name="T40" fmla="*/ 155 w 328"/>
                    <a:gd name="T41" fmla="*/ 16 h 255"/>
                    <a:gd name="T42" fmla="*/ 138 w 328"/>
                    <a:gd name="T43" fmla="*/ 16 h 255"/>
                    <a:gd name="T44" fmla="*/ 34 w 328"/>
                    <a:gd name="T45" fmla="*/ 0 h 255"/>
                    <a:gd name="T46" fmla="*/ 17 w 328"/>
                    <a:gd name="T47" fmla="*/ 16 h 255"/>
                    <a:gd name="T48" fmla="*/ 0 w 328"/>
                    <a:gd name="T49" fmla="*/ 16 h 255"/>
                    <a:gd name="T50" fmla="*/ 0 w 328"/>
                    <a:gd name="T51" fmla="*/ 31 h 255"/>
                    <a:gd name="T52" fmla="*/ 17 w 328"/>
                    <a:gd name="T53" fmla="*/ 64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8"/>
                    <a:gd name="T82" fmla="*/ 0 h 255"/>
                    <a:gd name="T83" fmla="*/ 328 w 328"/>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8" h="255">
                      <a:moveTo>
                        <a:pt x="17" y="64"/>
                      </a:moveTo>
                      <a:lnTo>
                        <a:pt x="17" y="64"/>
                      </a:lnTo>
                      <a:lnTo>
                        <a:pt x="86" y="64"/>
                      </a:lnTo>
                      <a:lnTo>
                        <a:pt x="86" y="79"/>
                      </a:lnTo>
                      <a:lnTo>
                        <a:pt x="69" y="96"/>
                      </a:lnTo>
                      <a:lnTo>
                        <a:pt x="69" y="127"/>
                      </a:lnTo>
                      <a:lnTo>
                        <a:pt x="51" y="144"/>
                      </a:lnTo>
                      <a:lnTo>
                        <a:pt x="69" y="192"/>
                      </a:lnTo>
                      <a:lnTo>
                        <a:pt x="51" y="223"/>
                      </a:lnTo>
                      <a:lnTo>
                        <a:pt x="103" y="255"/>
                      </a:lnTo>
                      <a:lnTo>
                        <a:pt x="121" y="240"/>
                      </a:lnTo>
                      <a:lnTo>
                        <a:pt x="190" y="240"/>
                      </a:lnTo>
                      <a:lnTo>
                        <a:pt x="259" y="175"/>
                      </a:lnTo>
                      <a:lnTo>
                        <a:pt x="241" y="144"/>
                      </a:lnTo>
                      <a:lnTo>
                        <a:pt x="276" y="96"/>
                      </a:lnTo>
                      <a:lnTo>
                        <a:pt x="328" y="64"/>
                      </a:lnTo>
                      <a:lnTo>
                        <a:pt x="328" y="48"/>
                      </a:lnTo>
                      <a:lnTo>
                        <a:pt x="241" y="31"/>
                      </a:lnTo>
                      <a:lnTo>
                        <a:pt x="207" y="16"/>
                      </a:lnTo>
                      <a:lnTo>
                        <a:pt x="190" y="16"/>
                      </a:lnTo>
                      <a:lnTo>
                        <a:pt x="155" y="16"/>
                      </a:lnTo>
                      <a:lnTo>
                        <a:pt x="138" y="16"/>
                      </a:lnTo>
                      <a:lnTo>
                        <a:pt x="34" y="0"/>
                      </a:lnTo>
                      <a:lnTo>
                        <a:pt x="17" y="16"/>
                      </a:lnTo>
                      <a:lnTo>
                        <a:pt x="0" y="16"/>
                      </a:lnTo>
                      <a:lnTo>
                        <a:pt x="0" y="31"/>
                      </a:lnTo>
                      <a:lnTo>
                        <a:pt x="17" y="64"/>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5" name="Freeform 581">
                  <a:extLst>
                    <a:ext uri="{FF2B5EF4-FFF2-40B4-BE49-F238E27FC236}">
                      <a16:creationId xmlns:a16="http://schemas.microsoft.com/office/drawing/2014/main" id="{FE7BCE73-AD0A-904C-B897-0B104CA94936}"/>
                    </a:ext>
                  </a:extLst>
                </p:cNvPr>
                <p:cNvSpPr>
                  <a:spLocks/>
                </p:cNvSpPr>
                <p:nvPr/>
              </p:nvSpPr>
              <p:spPr bwMode="gray">
                <a:xfrm>
                  <a:off x="2546" y="2142"/>
                  <a:ext cx="46" cy="88"/>
                </a:xfrm>
                <a:custGeom>
                  <a:avLst/>
                  <a:gdLst>
                    <a:gd name="T0" fmla="*/ 50 w 84"/>
                    <a:gd name="T1" fmla="*/ 159 h 159"/>
                    <a:gd name="T2" fmla="*/ 50 w 84"/>
                    <a:gd name="T3" fmla="*/ 159 h 159"/>
                    <a:gd name="T4" fmla="*/ 67 w 84"/>
                    <a:gd name="T5" fmla="*/ 128 h 159"/>
                    <a:gd name="T6" fmla="*/ 50 w 84"/>
                    <a:gd name="T7" fmla="*/ 80 h 159"/>
                    <a:gd name="T8" fmla="*/ 67 w 84"/>
                    <a:gd name="T9" fmla="*/ 63 h 159"/>
                    <a:gd name="T10" fmla="*/ 67 w 84"/>
                    <a:gd name="T11" fmla="*/ 32 h 159"/>
                    <a:gd name="T12" fmla="*/ 84 w 84"/>
                    <a:gd name="T13" fmla="*/ 15 h 159"/>
                    <a:gd name="T14" fmla="*/ 84 w 84"/>
                    <a:gd name="T15" fmla="*/ 0 h 159"/>
                    <a:gd name="T16" fmla="*/ 17 w 84"/>
                    <a:gd name="T17" fmla="*/ 0 h 159"/>
                    <a:gd name="T18" fmla="*/ 17 w 84"/>
                    <a:gd name="T19" fmla="*/ 32 h 159"/>
                    <a:gd name="T20" fmla="*/ 0 w 84"/>
                    <a:gd name="T21" fmla="*/ 111 h 159"/>
                    <a:gd name="T22" fmla="*/ 17 w 84"/>
                    <a:gd name="T23" fmla="*/ 111 h 159"/>
                    <a:gd name="T24" fmla="*/ 0 w 84"/>
                    <a:gd name="T25" fmla="*/ 159 h 159"/>
                    <a:gd name="T26" fmla="*/ 50 w 84"/>
                    <a:gd name="T27" fmla="*/ 159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159"/>
                    <a:gd name="T44" fmla="*/ 84 w 84"/>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159">
                      <a:moveTo>
                        <a:pt x="50" y="159"/>
                      </a:moveTo>
                      <a:lnTo>
                        <a:pt x="50" y="159"/>
                      </a:lnTo>
                      <a:lnTo>
                        <a:pt x="67" y="128"/>
                      </a:lnTo>
                      <a:lnTo>
                        <a:pt x="50" y="80"/>
                      </a:lnTo>
                      <a:lnTo>
                        <a:pt x="67" y="63"/>
                      </a:lnTo>
                      <a:lnTo>
                        <a:pt x="67" y="32"/>
                      </a:lnTo>
                      <a:lnTo>
                        <a:pt x="84" y="15"/>
                      </a:lnTo>
                      <a:lnTo>
                        <a:pt x="84" y="0"/>
                      </a:lnTo>
                      <a:lnTo>
                        <a:pt x="17" y="0"/>
                      </a:lnTo>
                      <a:lnTo>
                        <a:pt x="17" y="32"/>
                      </a:lnTo>
                      <a:lnTo>
                        <a:pt x="0" y="111"/>
                      </a:lnTo>
                      <a:lnTo>
                        <a:pt x="17" y="111"/>
                      </a:lnTo>
                      <a:lnTo>
                        <a:pt x="0" y="159"/>
                      </a:lnTo>
                      <a:lnTo>
                        <a:pt x="50" y="159"/>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6" name="Freeform 582">
                  <a:extLst>
                    <a:ext uri="{FF2B5EF4-FFF2-40B4-BE49-F238E27FC236}">
                      <a16:creationId xmlns:a16="http://schemas.microsoft.com/office/drawing/2014/main" id="{CC01BF82-502F-D049-BC62-268325DF304E}"/>
                    </a:ext>
                  </a:extLst>
                </p:cNvPr>
                <p:cNvSpPr>
                  <a:spLocks/>
                </p:cNvSpPr>
                <p:nvPr/>
              </p:nvSpPr>
              <p:spPr bwMode="gray">
                <a:xfrm>
                  <a:off x="2583" y="1781"/>
                  <a:ext cx="125" cy="202"/>
                </a:xfrm>
                <a:custGeom>
                  <a:avLst/>
                  <a:gdLst>
                    <a:gd name="T0" fmla="*/ 34 w 224"/>
                    <a:gd name="T1" fmla="*/ 369 h 369"/>
                    <a:gd name="T2" fmla="*/ 52 w 224"/>
                    <a:gd name="T3" fmla="*/ 353 h 369"/>
                    <a:gd name="T4" fmla="*/ 86 w 224"/>
                    <a:gd name="T5" fmla="*/ 369 h 369"/>
                    <a:gd name="T6" fmla="*/ 86 w 224"/>
                    <a:gd name="T7" fmla="*/ 353 h 369"/>
                    <a:gd name="T8" fmla="*/ 103 w 224"/>
                    <a:gd name="T9" fmla="*/ 336 h 369"/>
                    <a:gd name="T10" fmla="*/ 121 w 224"/>
                    <a:gd name="T11" fmla="*/ 353 h 369"/>
                    <a:gd name="T12" fmla="*/ 138 w 224"/>
                    <a:gd name="T13" fmla="*/ 336 h 369"/>
                    <a:gd name="T14" fmla="*/ 207 w 224"/>
                    <a:gd name="T15" fmla="*/ 336 h 369"/>
                    <a:gd name="T16" fmla="*/ 224 w 224"/>
                    <a:gd name="T17" fmla="*/ 321 h 369"/>
                    <a:gd name="T18" fmla="*/ 190 w 224"/>
                    <a:gd name="T19" fmla="*/ 321 h 369"/>
                    <a:gd name="T20" fmla="*/ 224 w 224"/>
                    <a:gd name="T21" fmla="*/ 273 h 369"/>
                    <a:gd name="T22" fmla="*/ 207 w 224"/>
                    <a:gd name="T23" fmla="*/ 257 h 369"/>
                    <a:gd name="T24" fmla="*/ 190 w 224"/>
                    <a:gd name="T25" fmla="*/ 257 h 369"/>
                    <a:gd name="T26" fmla="*/ 172 w 224"/>
                    <a:gd name="T27" fmla="*/ 257 h 369"/>
                    <a:gd name="T28" fmla="*/ 190 w 224"/>
                    <a:gd name="T29" fmla="*/ 240 h 369"/>
                    <a:gd name="T30" fmla="*/ 190 w 224"/>
                    <a:gd name="T31" fmla="*/ 225 h 369"/>
                    <a:gd name="T32" fmla="*/ 172 w 224"/>
                    <a:gd name="T33" fmla="*/ 192 h 369"/>
                    <a:gd name="T34" fmla="*/ 155 w 224"/>
                    <a:gd name="T35" fmla="*/ 177 h 369"/>
                    <a:gd name="T36" fmla="*/ 121 w 224"/>
                    <a:gd name="T37" fmla="*/ 129 h 369"/>
                    <a:gd name="T38" fmla="*/ 86 w 224"/>
                    <a:gd name="T39" fmla="*/ 114 h 369"/>
                    <a:gd name="T40" fmla="*/ 138 w 224"/>
                    <a:gd name="T41" fmla="*/ 48 h 369"/>
                    <a:gd name="T42" fmla="*/ 121 w 224"/>
                    <a:gd name="T43" fmla="*/ 33 h 369"/>
                    <a:gd name="T44" fmla="*/ 69 w 224"/>
                    <a:gd name="T45" fmla="*/ 48 h 369"/>
                    <a:gd name="T46" fmla="*/ 69 w 224"/>
                    <a:gd name="T47" fmla="*/ 18 h 369"/>
                    <a:gd name="T48" fmla="*/ 103 w 224"/>
                    <a:gd name="T49" fmla="*/ 0 h 369"/>
                    <a:gd name="T50" fmla="*/ 86 w 224"/>
                    <a:gd name="T51" fmla="*/ 0 h 369"/>
                    <a:gd name="T52" fmla="*/ 52 w 224"/>
                    <a:gd name="T53" fmla="*/ 0 h 369"/>
                    <a:gd name="T54" fmla="*/ 17 w 224"/>
                    <a:gd name="T55" fmla="*/ 48 h 369"/>
                    <a:gd name="T56" fmla="*/ 0 w 224"/>
                    <a:gd name="T57" fmla="*/ 48 h 369"/>
                    <a:gd name="T58" fmla="*/ 17 w 224"/>
                    <a:gd name="T59" fmla="*/ 66 h 369"/>
                    <a:gd name="T60" fmla="*/ 34 w 224"/>
                    <a:gd name="T61" fmla="*/ 66 h 369"/>
                    <a:gd name="T62" fmla="*/ 17 w 224"/>
                    <a:gd name="T63" fmla="*/ 96 h 369"/>
                    <a:gd name="T64" fmla="*/ 34 w 224"/>
                    <a:gd name="T65" fmla="*/ 96 h 369"/>
                    <a:gd name="T66" fmla="*/ 34 w 224"/>
                    <a:gd name="T67" fmla="*/ 114 h 369"/>
                    <a:gd name="T68" fmla="*/ 17 w 224"/>
                    <a:gd name="T69" fmla="*/ 129 h 369"/>
                    <a:gd name="T70" fmla="*/ 34 w 224"/>
                    <a:gd name="T71" fmla="*/ 129 h 369"/>
                    <a:gd name="T72" fmla="*/ 34 w 224"/>
                    <a:gd name="T73" fmla="*/ 144 h 369"/>
                    <a:gd name="T74" fmla="*/ 34 w 224"/>
                    <a:gd name="T75" fmla="*/ 129 h 369"/>
                    <a:gd name="T76" fmla="*/ 52 w 224"/>
                    <a:gd name="T77" fmla="*/ 144 h 369"/>
                    <a:gd name="T78" fmla="*/ 34 w 224"/>
                    <a:gd name="T79" fmla="*/ 162 h 369"/>
                    <a:gd name="T80" fmla="*/ 52 w 224"/>
                    <a:gd name="T81" fmla="*/ 177 h 369"/>
                    <a:gd name="T82" fmla="*/ 86 w 224"/>
                    <a:gd name="T83" fmla="*/ 162 h 369"/>
                    <a:gd name="T84" fmla="*/ 86 w 224"/>
                    <a:gd name="T85" fmla="*/ 177 h 369"/>
                    <a:gd name="T86" fmla="*/ 86 w 224"/>
                    <a:gd name="T87" fmla="*/ 192 h 369"/>
                    <a:gd name="T88" fmla="*/ 103 w 224"/>
                    <a:gd name="T89" fmla="*/ 192 h 369"/>
                    <a:gd name="T90" fmla="*/ 103 w 224"/>
                    <a:gd name="T91" fmla="*/ 225 h 369"/>
                    <a:gd name="T92" fmla="*/ 52 w 224"/>
                    <a:gd name="T93" fmla="*/ 225 h 369"/>
                    <a:gd name="T94" fmla="*/ 69 w 224"/>
                    <a:gd name="T95" fmla="*/ 240 h 369"/>
                    <a:gd name="T96" fmla="*/ 52 w 224"/>
                    <a:gd name="T97" fmla="*/ 257 h 369"/>
                    <a:gd name="T98" fmla="*/ 69 w 224"/>
                    <a:gd name="T99" fmla="*/ 257 h 369"/>
                    <a:gd name="T100" fmla="*/ 69 w 224"/>
                    <a:gd name="T101" fmla="*/ 273 h 369"/>
                    <a:gd name="T102" fmla="*/ 34 w 224"/>
                    <a:gd name="T103" fmla="*/ 288 h 369"/>
                    <a:gd name="T104" fmla="*/ 52 w 224"/>
                    <a:gd name="T105" fmla="*/ 305 h 369"/>
                    <a:gd name="T106" fmla="*/ 69 w 224"/>
                    <a:gd name="T107" fmla="*/ 305 h 369"/>
                    <a:gd name="T108" fmla="*/ 86 w 224"/>
                    <a:gd name="T109" fmla="*/ 321 h 369"/>
                    <a:gd name="T110" fmla="*/ 103 w 224"/>
                    <a:gd name="T111" fmla="*/ 305 h 369"/>
                    <a:gd name="T112" fmla="*/ 103 w 224"/>
                    <a:gd name="T113" fmla="*/ 321 h 369"/>
                    <a:gd name="T114" fmla="*/ 69 w 224"/>
                    <a:gd name="T115" fmla="*/ 321 h 369"/>
                    <a:gd name="T116" fmla="*/ 34 w 224"/>
                    <a:gd name="T117" fmla="*/ 369 h 3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4"/>
                    <a:gd name="T178" fmla="*/ 0 h 369"/>
                    <a:gd name="T179" fmla="*/ 224 w 224"/>
                    <a:gd name="T180" fmla="*/ 369 h 3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4" h="369">
                      <a:moveTo>
                        <a:pt x="34" y="369"/>
                      </a:moveTo>
                      <a:lnTo>
                        <a:pt x="52" y="353"/>
                      </a:lnTo>
                      <a:lnTo>
                        <a:pt x="86" y="369"/>
                      </a:lnTo>
                      <a:lnTo>
                        <a:pt x="86" y="353"/>
                      </a:lnTo>
                      <a:lnTo>
                        <a:pt x="103" y="336"/>
                      </a:lnTo>
                      <a:lnTo>
                        <a:pt x="121" y="353"/>
                      </a:lnTo>
                      <a:lnTo>
                        <a:pt x="138" y="336"/>
                      </a:lnTo>
                      <a:lnTo>
                        <a:pt x="207" y="336"/>
                      </a:lnTo>
                      <a:lnTo>
                        <a:pt x="224" y="321"/>
                      </a:lnTo>
                      <a:lnTo>
                        <a:pt x="190" y="321"/>
                      </a:lnTo>
                      <a:lnTo>
                        <a:pt x="224" y="273"/>
                      </a:lnTo>
                      <a:lnTo>
                        <a:pt x="207" y="257"/>
                      </a:lnTo>
                      <a:lnTo>
                        <a:pt x="190" y="257"/>
                      </a:lnTo>
                      <a:lnTo>
                        <a:pt x="172" y="257"/>
                      </a:lnTo>
                      <a:lnTo>
                        <a:pt x="190" y="240"/>
                      </a:lnTo>
                      <a:lnTo>
                        <a:pt x="190" y="225"/>
                      </a:lnTo>
                      <a:lnTo>
                        <a:pt x="172" y="192"/>
                      </a:lnTo>
                      <a:lnTo>
                        <a:pt x="155" y="177"/>
                      </a:lnTo>
                      <a:lnTo>
                        <a:pt x="121" y="129"/>
                      </a:lnTo>
                      <a:lnTo>
                        <a:pt x="86" y="114"/>
                      </a:lnTo>
                      <a:lnTo>
                        <a:pt x="138" y="48"/>
                      </a:lnTo>
                      <a:lnTo>
                        <a:pt x="121" y="33"/>
                      </a:lnTo>
                      <a:lnTo>
                        <a:pt x="69" y="48"/>
                      </a:lnTo>
                      <a:lnTo>
                        <a:pt x="69" y="18"/>
                      </a:lnTo>
                      <a:lnTo>
                        <a:pt x="103" y="0"/>
                      </a:lnTo>
                      <a:lnTo>
                        <a:pt x="86" y="0"/>
                      </a:lnTo>
                      <a:lnTo>
                        <a:pt x="52" y="0"/>
                      </a:lnTo>
                      <a:lnTo>
                        <a:pt x="17" y="48"/>
                      </a:lnTo>
                      <a:lnTo>
                        <a:pt x="0" y="48"/>
                      </a:lnTo>
                      <a:lnTo>
                        <a:pt x="17" y="66"/>
                      </a:lnTo>
                      <a:lnTo>
                        <a:pt x="34" y="66"/>
                      </a:lnTo>
                      <a:lnTo>
                        <a:pt x="17" y="96"/>
                      </a:lnTo>
                      <a:lnTo>
                        <a:pt x="34" y="96"/>
                      </a:lnTo>
                      <a:lnTo>
                        <a:pt x="34" y="114"/>
                      </a:lnTo>
                      <a:lnTo>
                        <a:pt x="17" y="129"/>
                      </a:lnTo>
                      <a:lnTo>
                        <a:pt x="34" y="129"/>
                      </a:lnTo>
                      <a:lnTo>
                        <a:pt x="34" y="144"/>
                      </a:lnTo>
                      <a:lnTo>
                        <a:pt x="34" y="129"/>
                      </a:lnTo>
                      <a:lnTo>
                        <a:pt x="52" y="144"/>
                      </a:lnTo>
                      <a:lnTo>
                        <a:pt x="34" y="162"/>
                      </a:lnTo>
                      <a:lnTo>
                        <a:pt x="52" y="177"/>
                      </a:lnTo>
                      <a:lnTo>
                        <a:pt x="86" y="162"/>
                      </a:lnTo>
                      <a:lnTo>
                        <a:pt x="86" y="177"/>
                      </a:lnTo>
                      <a:lnTo>
                        <a:pt x="86" y="192"/>
                      </a:lnTo>
                      <a:lnTo>
                        <a:pt x="103" y="192"/>
                      </a:lnTo>
                      <a:lnTo>
                        <a:pt x="103" y="225"/>
                      </a:lnTo>
                      <a:lnTo>
                        <a:pt x="52" y="225"/>
                      </a:lnTo>
                      <a:lnTo>
                        <a:pt x="69" y="240"/>
                      </a:lnTo>
                      <a:lnTo>
                        <a:pt x="52" y="257"/>
                      </a:lnTo>
                      <a:lnTo>
                        <a:pt x="69" y="257"/>
                      </a:lnTo>
                      <a:lnTo>
                        <a:pt x="69" y="273"/>
                      </a:lnTo>
                      <a:lnTo>
                        <a:pt x="34" y="288"/>
                      </a:lnTo>
                      <a:lnTo>
                        <a:pt x="52" y="305"/>
                      </a:lnTo>
                      <a:lnTo>
                        <a:pt x="69" y="305"/>
                      </a:lnTo>
                      <a:lnTo>
                        <a:pt x="86" y="321"/>
                      </a:lnTo>
                      <a:lnTo>
                        <a:pt x="103" y="305"/>
                      </a:lnTo>
                      <a:lnTo>
                        <a:pt x="103" y="321"/>
                      </a:lnTo>
                      <a:lnTo>
                        <a:pt x="69" y="321"/>
                      </a:lnTo>
                      <a:lnTo>
                        <a:pt x="34" y="369"/>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7" name="Freeform 583">
                  <a:extLst>
                    <a:ext uri="{FF2B5EF4-FFF2-40B4-BE49-F238E27FC236}">
                      <a16:creationId xmlns:a16="http://schemas.microsoft.com/office/drawing/2014/main" id="{5A95FA11-10D1-9D48-8F97-6E39224CC181}"/>
                    </a:ext>
                  </a:extLst>
                </p:cNvPr>
                <p:cNvSpPr>
                  <a:spLocks/>
                </p:cNvSpPr>
                <p:nvPr/>
              </p:nvSpPr>
              <p:spPr bwMode="gray">
                <a:xfrm>
                  <a:off x="2716" y="2177"/>
                  <a:ext cx="20" cy="18"/>
                </a:xfrm>
                <a:custGeom>
                  <a:avLst/>
                  <a:gdLst>
                    <a:gd name="T0" fmla="*/ 0 w 34"/>
                    <a:gd name="T1" fmla="*/ 17 h 33"/>
                    <a:gd name="T2" fmla="*/ 0 w 34"/>
                    <a:gd name="T3" fmla="*/ 17 h 33"/>
                    <a:gd name="T4" fmla="*/ 17 w 34"/>
                    <a:gd name="T5" fmla="*/ 33 h 33"/>
                    <a:gd name="T6" fmla="*/ 34 w 34"/>
                    <a:gd name="T7" fmla="*/ 17 h 33"/>
                    <a:gd name="T8" fmla="*/ 17 w 34"/>
                    <a:gd name="T9" fmla="*/ 0 h 33"/>
                    <a:gd name="T10" fmla="*/ 0 w 34"/>
                    <a:gd name="T11" fmla="*/ 17 h 33"/>
                    <a:gd name="T12" fmla="*/ 0 60000 65536"/>
                    <a:gd name="T13" fmla="*/ 0 60000 65536"/>
                    <a:gd name="T14" fmla="*/ 0 60000 65536"/>
                    <a:gd name="T15" fmla="*/ 0 60000 65536"/>
                    <a:gd name="T16" fmla="*/ 0 60000 65536"/>
                    <a:gd name="T17" fmla="*/ 0 60000 65536"/>
                    <a:gd name="T18" fmla="*/ 0 w 34"/>
                    <a:gd name="T19" fmla="*/ 0 h 33"/>
                    <a:gd name="T20" fmla="*/ 34 w 3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4" h="33">
                      <a:moveTo>
                        <a:pt x="0" y="17"/>
                      </a:moveTo>
                      <a:lnTo>
                        <a:pt x="0" y="17"/>
                      </a:lnTo>
                      <a:lnTo>
                        <a:pt x="17" y="33"/>
                      </a:lnTo>
                      <a:lnTo>
                        <a:pt x="34" y="17"/>
                      </a:lnTo>
                      <a:lnTo>
                        <a:pt x="17" y="0"/>
                      </a:lnTo>
                      <a:lnTo>
                        <a:pt x="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8" name="Freeform 584">
                  <a:extLst>
                    <a:ext uri="{FF2B5EF4-FFF2-40B4-BE49-F238E27FC236}">
                      <a16:creationId xmlns:a16="http://schemas.microsoft.com/office/drawing/2014/main" id="{806796C2-0F85-684A-96FA-A65F18065948}"/>
                    </a:ext>
                  </a:extLst>
                </p:cNvPr>
                <p:cNvSpPr>
                  <a:spLocks/>
                </p:cNvSpPr>
                <p:nvPr/>
              </p:nvSpPr>
              <p:spPr bwMode="gray">
                <a:xfrm>
                  <a:off x="2430" y="2371"/>
                  <a:ext cx="11" cy="8"/>
                </a:xfrm>
                <a:custGeom>
                  <a:avLst/>
                  <a:gdLst>
                    <a:gd name="T0" fmla="*/ 0 w 20"/>
                    <a:gd name="T1" fmla="*/ 0 h 15"/>
                    <a:gd name="T2" fmla="*/ 0 w 20"/>
                    <a:gd name="T3" fmla="*/ 0 h 15"/>
                    <a:gd name="T4" fmla="*/ 0 w 20"/>
                    <a:gd name="T5" fmla="*/ 15 h 15"/>
                    <a:gd name="T6" fmla="*/ 20 w 20"/>
                    <a:gd name="T7" fmla="*/ 0 h 15"/>
                    <a:gd name="T8" fmla="*/ 0 w 20"/>
                    <a:gd name="T9" fmla="*/ 0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0" y="0"/>
                      </a:moveTo>
                      <a:lnTo>
                        <a:pt x="0" y="0"/>
                      </a:lnTo>
                      <a:lnTo>
                        <a:pt x="0" y="15"/>
                      </a:lnTo>
                      <a:lnTo>
                        <a:pt x="20" y="0"/>
                      </a:lnTo>
                      <a:lnTo>
                        <a:pt x="0"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9" name="Freeform 585">
                  <a:extLst>
                    <a:ext uri="{FF2B5EF4-FFF2-40B4-BE49-F238E27FC236}">
                      <a16:creationId xmlns:a16="http://schemas.microsoft.com/office/drawing/2014/main" id="{D4B2B2F9-550C-2C48-AB54-C06E0B0DCAE7}"/>
                    </a:ext>
                  </a:extLst>
                </p:cNvPr>
                <p:cNvSpPr>
                  <a:spLocks/>
                </p:cNvSpPr>
                <p:nvPr/>
              </p:nvSpPr>
              <p:spPr bwMode="gray">
                <a:xfrm>
                  <a:off x="2612" y="1957"/>
                  <a:ext cx="190" cy="177"/>
                </a:xfrm>
                <a:custGeom>
                  <a:avLst/>
                  <a:gdLst>
                    <a:gd name="T0" fmla="*/ 207 w 345"/>
                    <a:gd name="T1" fmla="*/ 0 h 320"/>
                    <a:gd name="T2" fmla="*/ 207 w 345"/>
                    <a:gd name="T3" fmla="*/ 0 h 320"/>
                    <a:gd name="T4" fmla="*/ 172 w 345"/>
                    <a:gd name="T5" fmla="*/ 15 h 320"/>
                    <a:gd name="T6" fmla="*/ 172 w 345"/>
                    <a:gd name="T7" fmla="*/ 48 h 320"/>
                    <a:gd name="T8" fmla="*/ 138 w 345"/>
                    <a:gd name="T9" fmla="*/ 63 h 320"/>
                    <a:gd name="T10" fmla="*/ 120 w 345"/>
                    <a:gd name="T11" fmla="*/ 80 h 320"/>
                    <a:gd name="T12" fmla="*/ 103 w 345"/>
                    <a:gd name="T13" fmla="*/ 80 h 320"/>
                    <a:gd name="T14" fmla="*/ 86 w 345"/>
                    <a:gd name="T15" fmla="*/ 63 h 320"/>
                    <a:gd name="T16" fmla="*/ 69 w 345"/>
                    <a:gd name="T17" fmla="*/ 63 h 320"/>
                    <a:gd name="T18" fmla="*/ 86 w 345"/>
                    <a:gd name="T19" fmla="*/ 96 h 320"/>
                    <a:gd name="T20" fmla="*/ 51 w 345"/>
                    <a:gd name="T21" fmla="*/ 111 h 320"/>
                    <a:gd name="T22" fmla="*/ 51 w 345"/>
                    <a:gd name="T23" fmla="*/ 96 h 320"/>
                    <a:gd name="T24" fmla="*/ 0 w 345"/>
                    <a:gd name="T25" fmla="*/ 111 h 320"/>
                    <a:gd name="T26" fmla="*/ 0 w 345"/>
                    <a:gd name="T27" fmla="*/ 128 h 320"/>
                    <a:gd name="T28" fmla="*/ 69 w 345"/>
                    <a:gd name="T29" fmla="*/ 144 h 320"/>
                    <a:gd name="T30" fmla="*/ 103 w 345"/>
                    <a:gd name="T31" fmla="*/ 192 h 320"/>
                    <a:gd name="T32" fmla="*/ 103 w 345"/>
                    <a:gd name="T33" fmla="*/ 207 h 320"/>
                    <a:gd name="T34" fmla="*/ 86 w 345"/>
                    <a:gd name="T35" fmla="*/ 288 h 320"/>
                    <a:gd name="T36" fmla="*/ 120 w 345"/>
                    <a:gd name="T37" fmla="*/ 303 h 320"/>
                    <a:gd name="T38" fmla="*/ 207 w 345"/>
                    <a:gd name="T39" fmla="*/ 320 h 320"/>
                    <a:gd name="T40" fmla="*/ 207 w 345"/>
                    <a:gd name="T41" fmla="*/ 303 h 320"/>
                    <a:gd name="T42" fmla="*/ 241 w 345"/>
                    <a:gd name="T43" fmla="*/ 288 h 320"/>
                    <a:gd name="T44" fmla="*/ 293 w 345"/>
                    <a:gd name="T45" fmla="*/ 303 h 320"/>
                    <a:gd name="T46" fmla="*/ 311 w 345"/>
                    <a:gd name="T47" fmla="*/ 303 h 320"/>
                    <a:gd name="T48" fmla="*/ 328 w 345"/>
                    <a:gd name="T49" fmla="*/ 272 h 320"/>
                    <a:gd name="T50" fmla="*/ 311 w 345"/>
                    <a:gd name="T51" fmla="*/ 240 h 320"/>
                    <a:gd name="T52" fmla="*/ 311 w 345"/>
                    <a:gd name="T53" fmla="*/ 207 h 320"/>
                    <a:gd name="T54" fmla="*/ 311 w 345"/>
                    <a:gd name="T55" fmla="*/ 176 h 320"/>
                    <a:gd name="T56" fmla="*/ 293 w 345"/>
                    <a:gd name="T57" fmla="*/ 192 h 320"/>
                    <a:gd name="T58" fmla="*/ 293 w 345"/>
                    <a:gd name="T59" fmla="*/ 176 h 320"/>
                    <a:gd name="T60" fmla="*/ 311 w 345"/>
                    <a:gd name="T61" fmla="*/ 144 h 320"/>
                    <a:gd name="T62" fmla="*/ 328 w 345"/>
                    <a:gd name="T63" fmla="*/ 144 h 320"/>
                    <a:gd name="T64" fmla="*/ 345 w 345"/>
                    <a:gd name="T65" fmla="*/ 96 h 320"/>
                    <a:gd name="T66" fmla="*/ 293 w 345"/>
                    <a:gd name="T67" fmla="*/ 63 h 320"/>
                    <a:gd name="T68" fmla="*/ 276 w 345"/>
                    <a:gd name="T69" fmla="*/ 63 h 320"/>
                    <a:gd name="T70" fmla="*/ 259 w 345"/>
                    <a:gd name="T71" fmla="*/ 63 h 320"/>
                    <a:gd name="T72" fmla="*/ 259 w 345"/>
                    <a:gd name="T73" fmla="*/ 48 h 320"/>
                    <a:gd name="T74" fmla="*/ 241 w 345"/>
                    <a:gd name="T75" fmla="*/ 48 h 320"/>
                    <a:gd name="T76" fmla="*/ 241 w 345"/>
                    <a:gd name="T77" fmla="*/ 32 h 320"/>
                    <a:gd name="T78" fmla="*/ 207 w 345"/>
                    <a:gd name="T79" fmla="*/ 15 h 320"/>
                    <a:gd name="T80" fmla="*/ 207 w 345"/>
                    <a:gd name="T81" fmla="*/ 0 h 3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5"/>
                    <a:gd name="T124" fmla="*/ 0 h 320"/>
                    <a:gd name="T125" fmla="*/ 345 w 345"/>
                    <a:gd name="T126" fmla="*/ 320 h 3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5" h="320">
                      <a:moveTo>
                        <a:pt x="207" y="0"/>
                      </a:moveTo>
                      <a:lnTo>
                        <a:pt x="207" y="0"/>
                      </a:lnTo>
                      <a:lnTo>
                        <a:pt x="172" y="15"/>
                      </a:lnTo>
                      <a:lnTo>
                        <a:pt x="172" y="48"/>
                      </a:lnTo>
                      <a:lnTo>
                        <a:pt x="138" y="63"/>
                      </a:lnTo>
                      <a:lnTo>
                        <a:pt x="120" y="80"/>
                      </a:lnTo>
                      <a:lnTo>
                        <a:pt x="103" y="80"/>
                      </a:lnTo>
                      <a:lnTo>
                        <a:pt x="86" y="63"/>
                      </a:lnTo>
                      <a:lnTo>
                        <a:pt x="69" y="63"/>
                      </a:lnTo>
                      <a:lnTo>
                        <a:pt x="86" y="96"/>
                      </a:lnTo>
                      <a:lnTo>
                        <a:pt x="51" y="111"/>
                      </a:lnTo>
                      <a:lnTo>
                        <a:pt x="51" y="96"/>
                      </a:lnTo>
                      <a:lnTo>
                        <a:pt x="0" y="111"/>
                      </a:lnTo>
                      <a:lnTo>
                        <a:pt x="0" y="128"/>
                      </a:lnTo>
                      <a:lnTo>
                        <a:pt x="69" y="144"/>
                      </a:lnTo>
                      <a:lnTo>
                        <a:pt x="103" y="192"/>
                      </a:lnTo>
                      <a:lnTo>
                        <a:pt x="103" y="207"/>
                      </a:lnTo>
                      <a:lnTo>
                        <a:pt x="86" y="288"/>
                      </a:lnTo>
                      <a:lnTo>
                        <a:pt x="120" y="303"/>
                      </a:lnTo>
                      <a:lnTo>
                        <a:pt x="207" y="320"/>
                      </a:lnTo>
                      <a:lnTo>
                        <a:pt x="207" y="303"/>
                      </a:lnTo>
                      <a:lnTo>
                        <a:pt x="241" y="288"/>
                      </a:lnTo>
                      <a:lnTo>
                        <a:pt x="293" y="303"/>
                      </a:lnTo>
                      <a:lnTo>
                        <a:pt x="311" y="303"/>
                      </a:lnTo>
                      <a:lnTo>
                        <a:pt x="328" y="272"/>
                      </a:lnTo>
                      <a:lnTo>
                        <a:pt x="311" y="240"/>
                      </a:lnTo>
                      <a:lnTo>
                        <a:pt x="311" y="207"/>
                      </a:lnTo>
                      <a:lnTo>
                        <a:pt x="311" y="176"/>
                      </a:lnTo>
                      <a:lnTo>
                        <a:pt x="293" y="192"/>
                      </a:lnTo>
                      <a:lnTo>
                        <a:pt x="293" y="176"/>
                      </a:lnTo>
                      <a:lnTo>
                        <a:pt x="311" y="144"/>
                      </a:lnTo>
                      <a:lnTo>
                        <a:pt x="328" y="144"/>
                      </a:lnTo>
                      <a:lnTo>
                        <a:pt x="345" y="96"/>
                      </a:lnTo>
                      <a:lnTo>
                        <a:pt x="293" y="63"/>
                      </a:lnTo>
                      <a:lnTo>
                        <a:pt x="276" y="63"/>
                      </a:lnTo>
                      <a:lnTo>
                        <a:pt x="259" y="63"/>
                      </a:lnTo>
                      <a:lnTo>
                        <a:pt x="259" y="48"/>
                      </a:lnTo>
                      <a:lnTo>
                        <a:pt x="241" y="48"/>
                      </a:lnTo>
                      <a:lnTo>
                        <a:pt x="241" y="32"/>
                      </a:lnTo>
                      <a:lnTo>
                        <a:pt x="207" y="15"/>
                      </a:lnTo>
                      <a:lnTo>
                        <a:pt x="207"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0" name="Freeform 586">
                  <a:extLst>
                    <a:ext uri="{FF2B5EF4-FFF2-40B4-BE49-F238E27FC236}">
                      <a16:creationId xmlns:a16="http://schemas.microsoft.com/office/drawing/2014/main" id="{18E431B8-F712-3E4E-8132-867723CE1C10}"/>
                    </a:ext>
                  </a:extLst>
                </p:cNvPr>
                <p:cNvSpPr>
                  <a:spLocks/>
                </p:cNvSpPr>
                <p:nvPr/>
              </p:nvSpPr>
              <p:spPr bwMode="gray">
                <a:xfrm>
                  <a:off x="2469" y="2371"/>
                  <a:ext cx="8" cy="8"/>
                </a:xfrm>
                <a:custGeom>
                  <a:avLst/>
                  <a:gdLst>
                    <a:gd name="T0" fmla="*/ 16 w 16"/>
                    <a:gd name="T1" fmla="*/ 0 h 15"/>
                    <a:gd name="T2" fmla="*/ 16 w 16"/>
                    <a:gd name="T3" fmla="*/ 0 h 15"/>
                    <a:gd name="T4" fmla="*/ 0 w 16"/>
                    <a:gd name="T5" fmla="*/ 15 h 15"/>
                    <a:gd name="T6" fmla="*/ 16 w 16"/>
                    <a:gd name="T7" fmla="*/ 15 h 15"/>
                    <a:gd name="T8" fmla="*/ 16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0"/>
                      </a:moveTo>
                      <a:lnTo>
                        <a:pt x="16" y="0"/>
                      </a:lnTo>
                      <a:lnTo>
                        <a:pt x="0" y="15"/>
                      </a:lnTo>
                      <a:lnTo>
                        <a:pt x="16" y="15"/>
                      </a:lnTo>
                      <a:lnTo>
                        <a:pt x="16"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1" name="Freeform 587">
                  <a:extLst>
                    <a:ext uri="{FF2B5EF4-FFF2-40B4-BE49-F238E27FC236}">
                      <a16:creationId xmlns:a16="http://schemas.microsoft.com/office/drawing/2014/main" id="{8B5F8206-C2DA-424E-8618-5701CF17BFD2}"/>
                    </a:ext>
                  </a:extLst>
                </p:cNvPr>
                <p:cNvSpPr>
                  <a:spLocks/>
                </p:cNvSpPr>
                <p:nvPr/>
              </p:nvSpPr>
              <p:spPr bwMode="gray">
                <a:xfrm>
                  <a:off x="2802" y="1808"/>
                  <a:ext cx="48" cy="62"/>
                </a:xfrm>
                <a:custGeom>
                  <a:avLst/>
                  <a:gdLst>
                    <a:gd name="T0" fmla="*/ 19 w 88"/>
                    <a:gd name="T1" fmla="*/ 114 h 114"/>
                    <a:gd name="T2" fmla="*/ 19 w 88"/>
                    <a:gd name="T3" fmla="*/ 114 h 114"/>
                    <a:gd name="T4" fmla="*/ 37 w 88"/>
                    <a:gd name="T5" fmla="*/ 114 h 114"/>
                    <a:gd name="T6" fmla="*/ 54 w 88"/>
                    <a:gd name="T7" fmla="*/ 114 h 114"/>
                    <a:gd name="T8" fmla="*/ 71 w 88"/>
                    <a:gd name="T9" fmla="*/ 66 h 114"/>
                    <a:gd name="T10" fmla="*/ 88 w 88"/>
                    <a:gd name="T11" fmla="*/ 66 h 114"/>
                    <a:gd name="T12" fmla="*/ 88 w 88"/>
                    <a:gd name="T13" fmla="*/ 48 h 114"/>
                    <a:gd name="T14" fmla="*/ 71 w 88"/>
                    <a:gd name="T15" fmla="*/ 48 h 114"/>
                    <a:gd name="T16" fmla="*/ 71 w 88"/>
                    <a:gd name="T17" fmla="*/ 0 h 114"/>
                    <a:gd name="T18" fmla="*/ 19 w 88"/>
                    <a:gd name="T19" fmla="*/ 18 h 114"/>
                    <a:gd name="T20" fmla="*/ 0 w 88"/>
                    <a:gd name="T21" fmla="*/ 48 h 114"/>
                    <a:gd name="T22" fmla="*/ 0 w 88"/>
                    <a:gd name="T23" fmla="*/ 81 h 114"/>
                    <a:gd name="T24" fmla="*/ 19 w 88"/>
                    <a:gd name="T25" fmla="*/ 96 h 114"/>
                    <a:gd name="T26" fmla="*/ 19 w 88"/>
                    <a:gd name="T27" fmla="*/ 114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14"/>
                    <a:gd name="T44" fmla="*/ 88 w 88"/>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14">
                      <a:moveTo>
                        <a:pt x="19" y="114"/>
                      </a:moveTo>
                      <a:lnTo>
                        <a:pt x="19" y="114"/>
                      </a:lnTo>
                      <a:lnTo>
                        <a:pt x="37" y="114"/>
                      </a:lnTo>
                      <a:lnTo>
                        <a:pt x="54" y="114"/>
                      </a:lnTo>
                      <a:lnTo>
                        <a:pt x="71" y="66"/>
                      </a:lnTo>
                      <a:lnTo>
                        <a:pt x="88" y="66"/>
                      </a:lnTo>
                      <a:lnTo>
                        <a:pt x="88" y="48"/>
                      </a:lnTo>
                      <a:lnTo>
                        <a:pt x="71" y="48"/>
                      </a:lnTo>
                      <a:lnTo>
                        <a:pt x="71" y="0"/>
                      </a:lnTo>
                      <a:lnTo>
                        <a:pt x="19" y="18"/>
                      </a:lnTo>
                      <a:lnTo>
                        <a:pt x="0" y="48"/>
                      </a:lnTo>
                      <a:lnTo>
                        <a:pt x="0" y="81"/>
                      </a:lnTo>
                      <a:lnTo>
                        <a:pt x="19" y="96"/>
                      </a:lnTo>
                      <a:lnTo>
                        <a:pt x="19" y="11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2" name="Freeform 588">
                  <a:extLst>
                    <a:ext uri="{FF2B5EF4-FFF2-40B4-BE49-F238E27FC236}">
                      <a16:creationId xmlns:a16="http://schemas.microsoft.com/office/drawing/2014/main" id="{0FC9AF69-D56D-C941-BC01-48498F255623}"/>
                    </a:ext>
                  </a:extLst>
                </p:cNvPr>
                <p:cNvSpPr>
                  <a:spLocks/>
                </p:cNvSpPr>
                <p:nvPr/>
              </p:nvSpPr>
              <p:spPr bwMode="gray">
                <a:xfrm>
                  <a:off x="2736" y="1905"/>
                  <a:ext cx="56" cy="60"/>
                </a:xfrm>
                <a:custGeom>
                  <a:avLst/>
                  <a:gdLst>
                    <a:gd name="T0" fmla="*/ 69 w 104"/>
                    <a:gd name="T1" fmla="*/ 111 h 111"/>
                    <a:gd name="T2" fmla="*/ 69 w 104"/>
                    <a:gd name="T3" fmla="*/ 111 h 111"/>
                    <a:gd name="T4" fmla="*/ 69 w 104"/>
                    <a:gd name="T5" fmla="*/ 63 h 111"/>
                    <a:gd name="T6" fmla="*/ 87 w 104"/>
                    <a:gd name="T7" fmla="*/ 48 h 111"/>
                    <a:gd name="T8" fmla="*/ 104 w 104"/>
                    <a:gd name="T9" fmla="*/ 0 h 111"/>
                    <a:gd name="T10" fmla="*/ 52 w 104"/>
                    <a:gd name="T11" fmla="*/ 15 h 111"/>
                    <a:gd name="T12" fmla="*/ 69 w 104"/>
                    <a:gd name="T13" fmla="*/ 48 h 111"/>
                    <a:gd name="T14" fmla="*/ 52 w 104"/>
                    <a:gd name="T15" fmla="*/ 48 h 111"/>
                    <a:gd name="T16" fmla="*/ 52 w 104"/>
                    <a:gd name="T17" fmla="*/ 32 h 111"/>
                    <a:gd name="T18" fmla="*/ 35 w 104"/>
                    <a:gd name="T19" fmla="*/ 32 h 111"/>
                    <a:gd name="T20" fmla="*/ 0 w 104"/>
                    <a:gd name="T21" fmla="*/ 96 h 111"/>
                    <a:gd name="T22" fmla="*/ 52 w 104"/>
                    <a:gd name="T23" fmla="*/ 96 h 111"/>
                    <a:gd name="T24" fmla="*/ 69 w 104"/>
                    <a:gd name="T25" fmla="*/ 111 h 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11"/>
                    <a:gd name="T41" fmla="*/ 104 w 104"/>
                    <a:gd name="T42" fmla="*/ 111 h 1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11">
                      <a:moveTo>
                        <a:pt x="69" y="111"/>
                      </a:moveTo>
                      <a:lnTo>
                        <a:pt x="69" y="111"/>
                      </a:lnTo>
                      <a:lnTo>
                        <a:pt x="69" y="63"/>
                      </a:lnTo>
                      <a:lnTo>
                        <a:pt x="87" y="48"/>
                      </a:lnTo>
                      <a:lnTo>
                        <a:pt x="104" y="0"/>
                      </a:lnTo>
                      <a:lnTo>
                        <a:pt x="52" y="15"/>
                      </a:lnTo>
                      <a:lnTo>
                        <a:pt x="69" y="48"/>
                      </a:lnTo>
                      <a:lnTo>
                        <a:pt x="52" y="48"/>
                      </a:lnTo>
                      <a:lnTo>
                        <a:pt x="52" y="32"/>
                      </a:lnTo>
                      <a:lnTo>
                        <a:pt x="35" y="32"/>
                      </a:lnTo>
                      <a:lnTo>
                        <a:pt x="0" y="96"/>
                      </a:lnTo>
                      <a:lnTo>
                        <a:pt x="52" y="96"/>
                      </a:lnTo>
                      <a:lnTo>
                        <a:pt x="69" y="111"/>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3" name="Freeform 589">
                  <a:extLst>
                    <a:ext uri="{FF2B5EF4-FFF2-40B4-BE49-F238E27FC236}">
                      <a16:creationId xmlns:a16="http://schemas.microsoft.com/office/drawing/2014/main" id="{C2E8DE60-F31E-4648-A339-E880BED091AD}"/>
                    </a:ext>
                  </a:extLst>
                </p:cNvPr>
                <p:cNvSpPr>
                  <a:spLocks/>
                </p:cNvSpPr>
                <p:nvPr/>
              </p:nvSpPr>
              <p:spPr bwMode="gray">
                <a:xfrm>
                  <a:off x="2725" y="1957"/>
                  <a:ext cx="49" cy="35"/>
                </a:xfrm>
                <a:custGeom>
                  <a:avLst/>
                  <a:gdLst>
                    <a:gd name="T0" fmla="*/ 71 w 88"/>
                    <a:gd name="T1" fmla="*/ 63 h 63"/>
                    <a:gd name="T2" fmla="*/ 71 w 88"/>
                    <a:gd name="T3" fmla="*/ 63 h 63"/>
                    <a:gd name="T4" fmla="*/ 54 w 88"/>
                    <a:gd name="T5" fmla="*/ 63 h 63"/>
                    <a:gd name="T6" fmla="*/ 54 w 88"/>
                    <a:gd name="T7" fmla="*/ 48 h 63"/>
                    <a:gd name="T8" fmla="*/ 36 w 88"/>
                    <a:gd name="T9" fmla="*/ 48 h 63"/>
                    <a:gd name="T10" fmla="*/ 36 w 88"/>
                    <a:gd name="T11" fmla="*/ 32 h 63"/>
                    <a:gd name="T12" fmla="*/ 0 w 88"/>
                    <a:gd name="T13" fmla="*/ 15 h 63"/>
                    <a:gd name="T14" fmla="*/ 0 w 88"/>
                    <a:gd name="T15" fmla="*/ 0 h 63"/>
                    <a:gd name="T16" fmla="*/ 19 w 88"/>
                    <a:gd name="T17" fmla="*/ 0 h 63"/>
                    <a:gd name="T18" fmla="*/ 71 w 88"/>
                    <a:gd name="T19" fmla="*/ 0 h 63"/>
                    <a:gd name="T20" fmla="*/ 88 w 88"/>
                    <a:gd name="T21" fmla="*/ 15 h 63"/>
                    <a:gd name="T22" fmla="*/ 88 w 88"/>
                    <a:gd name="T23" fmla="*/ 48 h 63"/>
                    <a:gd name="T24" fmla="*/ 71 w 88"/>
                    <a:gd name="T25" fmla="*/ 48 h 63"/>
                    <a:gd name="T26" fmla="*/ 71 w 88"/>
                    <a:gd name="T27" fmla="*/ 63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63"/>
                    <a:gd name="T44" fmla="*/ 88 w 88"/>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63">
                      <a:moveTo>
                        <a:pt x="71" y="63"/>
                      </a:moveTo>
                      <a:lnTo>
                        <a:pt x="71" y="63"/>
                      </a:lnTo>
                      <a:lnTo>
                        <a:pt x="54" y="63"/>
                      </a:lnTo>
                      <a:lnTo>
                        <a:pt x="54" y="48"/>
                      </a:lnTo>
                      <a:lnTo>
                        <a:pt x="36" y="48"/>
                      </a:lnTo>
                      <a:lnTo>
                        <a:pt x="36" y="32"/>
                      </a:lnTo>
                      <a:lnTo>
                        <a:pt x="0" y="15"/>
                      </a:lnTo>
                      <a:lnTo>
                        <a:pt x="0" y="0"/>
                      </a:lnTo>
                      <a:lnTo>
                        <a:pt x="19" y="0"/>
                      </a:lnTo>
                      <a:lnTo>
                        <a:pt x="71" y="0"/>
                      </a:lnTo>
                      <a:lnTo>
                        <a:pt x="88" y="15"/>
                      </a:lnTo>
                      <a:lnTo>
                        <a:pt x="88" y="48"/>
                      </a:lnTo>
                      <a:lnTo>
                        <a:pt x="71" y="48"/>
                      </a:lnTo>
                      <a:lnTo>
                        <a:pt x="71" y="6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4" name="Freeform 590">
                  <a:extLst>
                    <a:ext uri="{FF2B5EF4-FFF2-40B4-BE49-F238E27FC236}">
                      <a16:creationId xmlns:a16="http://schemas.microsoft.com/office/drawing/2014/main" id="{B76F2EA9-2ED3-F143-B019-E5FFB7DE8BD1}"/>
                    </a:ext>
                  </a:extLst>
                </p:cNvPr>
                <p:cNvSpPr>
                  <a:spLocks/>
                </p:cNvSpPr>
                <p:nvPr/>
              </p:nvSpPr>
              <p:spPr bwMode="gray">
                <a:xfrm>
                  <a:off x="2820" y="2003"/>
                  <a:ext cx="116" cy="52"/>
                </a:xfrm>
                <a:custGeom>
                  <a:avLst/>
                  <a:gdLst>
                    <a:gd name="T0" fmla="*/ 0 w 209"/>
                    <a:gd name="T1" fmla="*/ 64 h 96"/>
                    <a:gd name="T2" fmla="*/ 0 w 209"/>
                    <a:gd name="T3" fmla="*/ 64 h 96"/>
                    <a:gd name="T4" fmla="*/ 34 w 209"/>
                    <a:gd name="T5" fmla="*/ 64 h 96"/>
                    <a:gd name="T6" fmla="*/ 105 w 209"/>
                    <a:gd name="T7" fmla="*/ 48 h 96"/>
                    <a:gd name="T8" fmla="*/ 105 w 209"/>
                    <a:gd name="T9" fmla="*/ 31 h 96"/>
                    <a:gd name="T10" fmla="*/ 123 w 209"/>
                    <a:gd name="T11" fmla="*/ 16 h 96"/>
                    <a:gd name="T12" fmla="*/ 157 w 209"/>
                    <a:gd name="T13" fmla="*/ 16 h 96"/>
                    <a:gd name="T14" fmla="*/ 157 w 209"/>
                    <a:gd name="T15" fmla="*/ 0 h 96"/>
                    <a:gd name="T16" fmla="*/ 209 w 209"/>
                    <a:gd name="T17" fmla="*/ 16 h 96"/>
                    <a:gd name="T18" fmla="*/ 209 w 209"/>
                    <a:gd name="T19" fmla="*/ 48 h 96"/>
                    <a:gd name="T20" fmla="*/ 192 w 209"/>
                    <a:gd name="T21" fmla="*/ 79 h 96"/>
                    <a:gd name="T22" fmla="*/ 123 w 209"/>
                    <a:gd name="T23" fmla="*/ 96 h 96"/>
                    <a:gd name="T24" fmla="*/ 88 w 209"/>
                    <a:gd name="T25" fmla="*/ 79 h 96"/>
                    <a:gd name="T26" fmla="*/ 34 w 209"/>
                    <a:gd name="T27" fmla="*/ 79 h 96"/>
                    <a:gd name="T28" fmla="*/ 17 w 209"/>
                    <a:gd name="T29" fmla="*/ 79 h 96"/>
                    <a:gd name="T30" fmla="*/ 0 w 209"/>
                    <a:gd name="T31" fmla="*/ 64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9"/>
                    <a:gd name="T49" fmla="*/ 0 h 96"/>
                    <a:gd name="T50" fmla="*/ 209 w 209"/>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9" h="96">
                      <a:moveTo>
                        <a:pt x="0" y="64"/>
                      </a:moveTo>
                      <a:lnTo>
                        <a:pt x="0" y="64"/>
                      </a:lnTo>
                      <a:lnTo>
                        <a:pt x="34" y="64"/>
                      </a:lnTo>
                      <a:lnTo>
                        <a:pt x="105" y="48"/>
                      </a:lnTo>
                      <a:lnTo>
                        <a:pt x="105" y="31"/>
                      </a:lnTo>
                      <a:lnTo>
                        <a:pt x="123" y="16"/>
                      </a:lnTo>
                      <a:lnTo>
                        <a:pt x="157" y="16"/>
                      </a:lnTo>
                      <a:lnTo>
                        <a:pt x="157" y="0"/>
                      </a:lnTo>
                      <a:lnTo>
                        <a:pt x="209" y="16"/>
                      </a:lnTo>
                      <a:lnTo>
                        <a:pt x="209" y="48"/>
                      </a:lnTo>
                      <a:lnTo>
                        <a:pt x="192" y="79"/>
                      </a:lnTo>
                      <a:lnTo>
                        <a:pt x="123" y="96"/>
                      </a:lnTo>
                      <a:lnTo>
                        <a:pt x="88" y="79"/>
                      </a:lnTo>
                      <a:lnTo>
                        <a:pt x="34" y="79"/>
                      </a:lnTo>
                      <a:lnTo>
                        <a:pt x="17" y="79"/>
                      </a:lnTo>
                      <a:lnTo>
                        <a:pt x="0" y="64"/>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5" name="Freeform 591">
                  <a:extLst>
                    <a:ext uri="{FF2B5EF4-FFF2-40B4-BE49-F238E27FC236}">
                      <a16:creationId xmlns:a16="http://schemas.microsoft.com/office/drawing/2014/main" id="{F7937ECE-8E87-774B-B77D-732433E5D848}"/>
                    </a:ext>
                  </a:extLst>
                </p:cNvPr>
                <p:cNvSpPr>
                  <a:spLocks/>
                </p:cNvSpPr>
                <p:nvPr/>
              </p:nvSpPr>
              <p:spPr bwMode="gray">
                <a:xfrm>
                  <a:off x="2774" y="2037"/>
                  <a:ext cx="68" cy="35"/>
                </a:xfrm>
                <a:custGeom>
                  <a:avLst/>
                  <a:gdLst>
                    <a:gd name="T0" fmla="*/ 35 w 123"/>
                    <a:gd name="T1" fmla="*/ 63 h 63"/>
                    <a:gd name="T2" fmla="*/ 35 w 123"/>
                    <a:gd name="T3" fmla="*/ 63 h 63"/>
                    <a:gd name="T4" fmla="*/ 71 w 123"/>
                    <a:gd name="T5" fmla="*/ 48 h 63"/>
                    <a:gd name="T6" fmla="*/ 89 w 123"/>
                    <a:gd name="T7" fmla="*/ 48 h 63"/>
                    <a:gd name="T8" fmla="*/ 89 w 123"/>
                    <a:gd name="T9" fmla="*/ 32 h 63"/>
                    <a:gd name="T10" fmla="*/ 106 w 123"/>
                    <a:gd name="T11" fmla="*/ 48 h 63"/>
                    <a:gd name="T12" fmla="*/ 123 w 123"/>
                    <a:gd name="T13" fmla="*/ 15 h 63"/>
                    <a:gd name="T14" fmla="*/ 106 w 123"/>
                    <a:gd name="T15" fmla="*/ 15 h 63"/>
                    <a:gd name="T16" fmla="*/ 89 w 123"/>
                    <a:gd name="T17" fmla="*/ 0 h 63"/>
                    <a:gd name="T18" fmla="*/ 35 w 123"/>
                    <a:gd name="T19" fmla="*/ 0 h 63"/>
                    <a:gd name="T20" fmla="*/ 18 w 123"/>
                    <a:gd name="T21" fmla="*/ 0 h 63"/>
                    <a:gd name="T22" fmla="*/ 0 w 123"/>
                    <a:gd name="T23" fmla="*/ 32 h 63"/>
                    <a:gd name="T24" fmla="*/ 0 w 123"/>
                    <a:gd name="T25" fmla="*/ 48 h 63"/>
                    <a:gd name="T26" fmla="*/ 18 w 123"/>
                    <a:gd name="T27" fmla="*/ 32 h 63"/>
                    <a:gd name="T28" fmla="*/ 18 w 123"/>
                    <a:gd name="T29" fmla="*/ 63 h 63"/>
                    <a:gd name="T30" fmla="*/ 35 w 123"/>
                    <a:gd name="T31" fmla="*/ 63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3"/>
                    <a:gd name="T49" fmla="*/ 0 h 63"/>
                    <a:gd name="T50" fmla="*/ 123 w 123"/>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3" h="63">
                      <a:moveTo>
                        <a:pt x="35" y="63"/>
                      </a:moveTo>
                      <a:lnTo>
                        <a:pt x="35" y="63"/>
                      </a:lnTo>
                      <a:lnTo>
                        <a:pt x="71" y="48"/>
                      </a:lnTo>
                      <a:lnTo>
                        <a:pt x="89" y="48"/>
                      </a:lnTo>
                      <a:lnTo>
                        <a:pt x="89" y="32"/>
                      </a:lnTo>
                      <a:lnTo>
                        <a:pt x="106" y="48"/>
                      </a:lnTo>
                      <a:lnTo>
                        <a:pt x="123" y="15"/>
                      </a:lnTo>
                      <a:lnTo>
                        <a:pt x="106" y="15"/>
                      </a:lnTo>
                      <a:lnTo>
                        <a:pt x="89" y="0"/>
                      </a:lnTo>
                      <a:lnTo>
                        <a:pt x="35" y="0"/>
                      </a:lnTo>
                      <a:lnTo>
                        <a:pt x="18" y="0"/>
                      </a:lnTo>
                      <a:lnTo>
                        <a:pt x="0" y="32"/>
                      </a:lnTo>
                      <a:lnTo>
                        <a:pt x="0" y="48"/>
                      </a:lnTo>
                      <a:lnTo>
                        <a:pt x="18" y="32"/>
                      </a:lnTo>
                      <a:lnTo>
                        <a:pt x="18" y="63"/>
                      </a:lnTo>
                      <a:lnTo>
                        <a:pt x="35" y="6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6" name="Freeform 592">
                  <a:extLst>
                    <a:ext uri="{FF2B5EF4-FFF2-40B4-BE49-F238E27FC236}">
                      <a16:creationId xmlns:a16="http://schemas.microsoft.com/office/drawing/2014/main" id="{0454E71F-E28F-754E-99C8-A2F769ED0D49}"/>
                    </a:ext>
                  </a:extLst>
                </p:cNvPr>
                <p:cNvSpPr>
                  <a:spLocks/>
                </p:cNvSpPr>
                <p:nvPr/>
              </p:nvSpPr>
              <p:spPr bwMode="gray">
                <a:xfrm>
                  <a:off x="2574" y="1781"/>
                  <a:ext cx="18" cy="27"/>
                </a:xfrm>
                <a:custGeom>
                  <a:avLst/>
                  <a:gdLst>
                    <a:gd name="T0" fmla="*/ 0 w 33"/>
                    <a:gd name="T1" fmla="*/ 48 h 48"/>
                    <a:gd name="T2" fmla="*/ 18 w 33"/>
                    <a:gd name="T3" fmla="*/ 18 h 48"/>
                    <a:gd name="T4" fmla="*/ 33 w 33"/>
                    <a:gd name="T5" fmla="*/ 0 h 48"/>
                    <a:gd name="T6" fmla="*/ 0 w 33"/>
                    <a:gd name="T7" fmla="*/ 18 h 48"/>
                    <a:gd name="T8" fmla="*/ 0 w 33"/>
                    <a:gd name="T9" fmla="*/ 48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0" y="48"/>
                      </a:moveTo>
                      <a:lnTo>
                        <a:pt x="18" y="18"/>
                      </a:lnTo>
                      <a:lnTo>
                        <a:pt x="33" y="0"/>
                      </a:lnTo>
                      <a:lnTo>
                        <a:pt x="0" y="18"/>
                      </a:lnTo>
                      <a:lnTo>
                        <a:pt x="0"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7" name="Freeform 593">
                  <a:extLst>
                    <a:ext uri="{FF2B5EF4-FFF2-40B4-BE49-F238E27FC236}">
                      <a16:creationId xmlns:a16="http://schemas.microsoft.com/office/drawing/2014/main" id="{873D04F2-DCB7-AF4D-8EC1-E3FB11E8D3F4}"/>
                    </a:ext>
                  </a:extLst>
                </p:cNvPr>
                <p:cNvSpPr>
                  <a:spLocks/>
                </p:cNvSpPr>
                <p:nvPr/>
              </p:nvSpPr>
              <p:spPr bwMode="gray">
                <a:xfrm>
                  <a:off x="2659" y="1728"/>
                  <a:ext cx="9" cy="10"/>
                </a:xfrm>
                <a:custGeom>
                  <a:avLst/>
                  <a:gdLst>
                    <a:gd name="T0" fmla="*/ 0 w 17"/>
                    <a:gd name="T1" fmla="*/ 18 h 18"/>
                    <a:gd name="T2" fmla="*/ 0 w 17"/>
                    <a:gd name="T3" fmla="*/ 18 h 18"/>
                    <a:gd name="T4" fmla="*/ 17 w 17"/>
                    <a:gd name="T5" fmla="*/ 0 h 18"/>
                    <a:gd name="T6" fmla="*/ 17 w 17"/>
                    <a:gd name="T7" fmla="*/ 18 h 18"/>
                    <a:gd name="T8" fmla="*/ 0 w 17"/>
                    <a:gd name="T9" fmla="*/ 18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8"/>
                      </a:moveTo>
                      <a:lnTo>
                        <a:pt x="0" y="18"/>
                      </a:lnTo>
                      <a:lnTo>
                        <a:pt x="17" y="0"/>
                      </a:lnTo>
                      <a:lnTo>
                        <a:pt x="17" y="18"/>
                      </a:lnTo>
                      <a:lnTo>
                        <a:pt x="0"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8" name="Line 594">
                  <a:extLst>
                    <a:ext uri="{FF2B5EF4-FFF2-40B4-BE49-F238E27FC236}">
                      <a16:creationId xmlns:a16="http://schemas.microsoft.com/office/drawing/2014/main" id="{D37F35B0-0287-3140-8E38-BD981FF9BB5F}"/>
                    </a:ext>
                  </a:extLst>
                </p:cNvPr>
                <p:cNvSpPr>
                  <a:spLocks noChangeShapeType="1"/>
                </p:cNvSpPr>
                <p:nvPr/>
              </p:nvSpPr>
              <p:spPr bwMode="gray">
                <a:xfrm>
                  <a:off x="2634" y="1777"/>
                  <a:ext cx="11" cy="9"/>
                </a:xfrm>
                <a:prstGeom prst="line">
                  <a:avLst/>
                </a:prstGeom>
                <a:grpFill/>
                <a:ln w="6350">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9" name="Freeform 595">
                  <a:extLst>
                    <a:ext uri="{FF2B5EF4-FFF2-40B4-BE49-F238E27FC236}">
                      <a16:creationId xmlns:a16="http://schemas.microsoft.com/office/drawing/2014/main" id="{CB198E2E-3B1D-C044-A89A-FAADC97C9257}"/>
                    </a:ext>
                  </a:extLst>
                </p:cNvPr>
                <p:cNvSpPr>
                  <a:spLocks/>
                </p:cNvSpPr>
                <p:nvPr/>
              </p:nvSpPr>
              <p:spPr bwMode="gray">
                <a:xfrm>
                  <a:off x="2774" y="1870"/>
                  <a:ext cx="134" cy="167"/>
                </a:xfrm>
                <a:custGeom>
                  <a:avLst/>
                  <a:gdLst>
                    <a:gd name="T0" fmla="*/ 140 w 244"/>
                    <a:gd name="T1" fmla="*/ 47 h 303"/>
                    <a:gd name="T2" fmla="*/ 140 w 244"/>
                    <a:gd name="T3" fmla="*/ 47 h 303"/>
                    <a:gd name="T4" fmla="*/ 210 w 244"/>
                    <a:gd name="T5" fmla="*/ 15 h 303"/>
                    <a:gd name="T6" fmla="*/ 210 w 244"/>
                    <a:gd name="T7" fmla="*/ 30 h 303"/>
                    <a:gd name="T8" fmla="*/ 192 w 244"/>
                    <a:gd name="T9" fmla="*/ 30 h 303"/>
                    <a:gd name="T10" fmla="*/ 227 w 244"/>
                    <a:gd name="T11" fmla="*/ 47 h 303"/>
                    <a:gd name="T12" fmla="*/ 244 w 244"/>
                    <a:gd name="T13" fmla="*/ 174 h 303"/>
                    <a:gd name="T14" fmla="*/ 227 w 244"/>
                    <a:gd name="T15" fmla="*/ 159 h 303"/>
                    <a:gd name="T16" fmla="*/ 192 w 244"/>
                    <a:gd name="T17" fmla="*/ 174 h 303"/>
                    <a:gd name="T18" fmla="*/ 158 w 244"/>
                    <a:gd name="T19" fmla="*/ 191 h 303"/>
                    <a:gd name="T20" fmla="*/ 175 w 244"/>
                    <a:gd name="T21" fmla="*/ 222 h 303"/>
                    <a:gd name="T22" fmla="*/ 210 w 244"/>
                    <a:gd name="T23" fmla="*/ 255 h 303"/>
                    <a:gd name="T24" fmla="*/ 192 w 244"/>
                    <a:gd name="T25" fmla="*/ 270 h 303"/>
                    <a:gd name="T26" fmla="*/ 192 w 244"/>
                    <a:gd name="T27" fmla="*/ 287 h 303"/>
                    <a:gd name="T28" fmla="*/ 123 w 244"/>
                    <a:gd name="T29" fmla="*/ 303 h 303"/>
                    <a:gd name="T30" fmla="*/ 89 w 244"/>
                    <a:gd name="T31" fmla="*/ 303 h 303"/>
                    <a:gd name="T32" fmla="*/ 35 w 244"/>
                    <a:gd name="T33" fmla="*/ 303 h 303"/>
                    <a:gd name="T34" fmla="*/ 54 w 244"/>
                    <a:gd name="T35" fmla="*/ 255 h 303"/>
                    <a:gd name="T36" fmla="*/ 0 w 244"/>
                    <a:gd name="T37" fmla="*/ 222 h 303"/>
                    <a:gd name="T38" fmla="*/ 0 w 244"/>
                    <a:gd name="T39" fmla="*/ 207 h 303"/>
                    <a:gd name="T40" fmla="*/ 0 w 244"/>
                    <a:gd name="T41" fmla="*/ 174 h 303"/>
                    <a:gd name="T42" fmla="*/ 0 w 244"/>
                    <a:gd name="T43" fmla="*/ 126 h 303"/>
                    <a:gd name="T44" fmla="*/ 18 w 244"/>
                    <a:gd name="T45" fmla="*/ 111 h 303"/>
                    <a:gd name="T46" fmla="*/ 35 w 244"/>
                    <a:gd name="T47" fmla="*/ 63 h 303"/>
                    <a:gd name="T48" fmla="*/ 71 w 244"/>
                    <a:gd name="T49" fmla="*/ 63 h 303"/>
                    <a:gd name="T50" fmla="*/ 89 w 244"/>
                    <a:gd name="T51" fmla="*/ 30 h 303"/>
                    <a:gd name="T52" fmla="*/ 71 w 244"/>
                    <a:gd name="T53" fmla="*/ 30 h 303"/>
                    <a:gd name="T54" fmla="*/ 89 w 244"/>
                    <a:gd name="T55" fmla="*/ 15 h 303"/>
                    <a:gd name="T56" fmla="*/ 71 w 244"/>
                    <a:gd name="T57" fmla="*/ 0 h 303"/>
                    <a:gd name="T58" fmla="*/ 89 w 244"/>
                    <a:gd name="T59" fmla="*/ 0 h 303"/>
                    <a:gd name="T60" fmla="*/ 106 w 244"/>
                    <a:gd name="T61" fmla="*/ 0 h 303"/>
                    <a:gd name="T62" fmla="*/ 106 w 244"/>
                    <a:gd name="T63" fmla="*/ 15 h 303"/>
                    <a:gd name="T64" fmla="*/ 140 w 244"/>
                    <a:gd name="T65" fmla="*/ 30 h 303"/>
                    <a:gd name="T66" fmla="*/ 123 w 244"/>
                    <a:gd name="T67" fmla="*/ 47 h 303"/>
                    <a:gd name="T68" fmla="*/ 140 w 244"/>
                    <a:gd name="T69" fmla="*/ 47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303"/>
                    <a:gd name="T107" fmla="*/ 244 w 244"/>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303">
                      <a:moveTo>
                        <a:pt x="140" y="47"/>
                      </a:moveTo>
                      <a:lnTo>
                        <a:pt x="140" y="47"/>
                      </a:lnTo>
                      <a:lnTo>
                        <a:pt x="210" y="15"/>
                      </a:lnTo>
                      <a:lnTo>
                        <a:pt x="210" y="30"/>
                      </a:lnTo>
                      <a:lnTo>
                        <a:pt x="192" y="30"/>
                      </a:lnTo>
                      <a:lnTo>
                        <a:pt x="227" y="47"/>
                      </a:lnTo>
                      <a:lnTo>
                        <a:pt x="244" y="174"/>
                      </a:lnTo>
                      <a:lnTo>
                        <a:pt x="227" y="159"/>
                      </a:lnTo>
                      <a:lnTo>
                        <a:pt x="192" y="174"/>
                      </a:lnTo>
                      <a:lnTo>
                        <a:pt x="158" y="191"/>
                      </a:lnTo>
                      <a:lnTo>
                        <a:pt x="175" y="222"/>
                      </a:lnTo>
                      <a:lnTo>
                        <a:pt x="210" y="255"/>
                      </a:lnTo>
                      <a:lnTo>
                        <a:pt x="192" y="270"/>
                      </a:lnTo>
                      <a:lnTo>
                        <a:pt x="192" y="287"/>
                      </a:lnTo>
                      <a:lnTo>
                        <a:pt x="123" y="303"/>
                      </a:lnTo>
                      <a:lnTo>
                        <a:pt x="89" y="303"/>
                      </a:lnTo>
                      <a:lnTo>
                        <a:pt x="35" y="303"/>
                      </a:lnTo>
                      <a:lnTo>
                        <a:pt x="54" y="255"/>
                      </a:lnTo>
                      <a:lnTo>
                        <a:pt x="0" y="222"/>
                      </a:lnTo>
                      <a:lnTo>
                        <a:pt x="0" y="207"/>
                      </a:lnTo>
                      <a:lnTo>
                        <a:pt x="0" y="174"/>
                      </a:lnTo>
                      <a:lnTo>
                        <a:pt x="0" y="126"/>
                      </a:lnTo>
                      <a:lnTo>
                        <a:pt x="18" y="111"/>
                      </a:lnTo>
                      <a:lnTo>
                        <a:pt x="35" y="63"/>
                      </a:lnTo>
                      <a:lnTo>
                        <a:pt x="71" y="63"/>
                      </a:lnTo>
                      <a:lnTo>
                        <a:pt x="89" y="30"/>
                      </a:lnTo>
                      <a:lnTo>
                        <a:pt x="71" y="30"/>
                      </a:lnTo>
                      <a:lnTo>
                        <a:pt x="89" y="15"/>
                      </a:lnTo>
                      <a:lnTo>
                        <a:pt x="71" y="0"/>
                      </a:lnTo>
                      <a:lnTo>
                        <a:pt x="89" y="0"/>
                      </a:lnTo>
                      <a:lnTo>
                        <a:pt x="106" y="0"/>
                      </a:lnTo>
                      <a:lnTo>
                        <a:pt x="106" y="15"/>
                      </a:lnTo>
                      <a:lnTo>
                        <a:pt x="140" y="30"/>
                      </a:lnTo>
                      <a:lnTo>
                        <a:pt x="123" y="47"/>
                      </a:lnTo>
                      <a:lnTo>
                        <a:pt x="140" y="47"/>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0" name="Freeform 596">
                  <a:extLst>
                    <a:ext uri="{FF2B5EF4-FFF2-40B4-BE49-F238E27FC236}">
                      <a16:creationId xmlns:a16="http://schemas.microsoft.com/office/drawing/2014/main" id="{25C9AE8C-E346-5A4D-8F54-86525F5E5BA2}"/>
                    </a:ext>
                  </a:extLst>
                </p:cNvPr>
                <p:cNvSpPr>
                  <a:spLocks/>
                </p:cNvSpPr>
                <p:nvPr/>
              </p:nvSpPr>
              <p:spPr bwMode="gray">
                <a:xfrm>
                  <a:off x="2783" y="2045"/>
                  <a:ext cx="182" cy="168"/>
                </a:xfrm>
                <a:custGeom>
                  <a:avLst/>
                  <a:gdLst>
                    <a:gd name="T0" fmla="*/ 17 w 330"/>
                    <a:gd name="T1" fmla="*/ 113 h 305"/>
                    <a:gd name="T2" fmla="*/ 17 w 330"/>
                    <a:gd name="T3" fmla="*/ 113 h 305"/>
                    <a:gd name="T4" fmla="*/ 51 w 330"/>
                    <a:gd name="T5" fmla="*/ 96 h 305"/>
                    <a:gd name="T6" fmla="*/ 86 w 330"/>
                    <a:gd name="T7" fmla="*/ 113 h 305"/>
                    <a:gd name="T8" fmla="*/ 120 w 330"/>
                    <a:gd name="T9" fmla="*/ 161 h 305"/>
                    <a:gd name="T10" fmla="*/ 138 w 330"/>
                    <a:gd name="T11" fmla="*/ 161 h 305"/>
                    <a:gd name="T12" fmla="*/ 155 w 330"/>
                    <a:gd name="T13" fmla="*/ 192 h 305"/>
                    <a:gd name="T14" fmla="*/ 192 w 330"/>
                    <a:gd name="T15" fmla="*/ 209 h 305"/>
                    <a:gd name="T16" fmla="*/ 226 w 330"/>
                    <a:gd name="T17" fmla="*/ 240 h 305"/>
                    <a:gd name="T18" fmla="*/ 243 w 330"/>
                    <a:gd name="T19" fmla="*/ 240 h 305"/>
                    <a:gd name="T20" fmla="*/ 261 w 330"/>
                    <a:gd name="T21" fmla="*/ 288 h 305"/>
                    <a:gd name="T22" fmla="*/ 243 w 330"/>
                    <a:gd name="T23" fmla="*/ 305 h 305"/>
                    <a:gd name="T24" fmla="*/ 261 w 330"/>
                    <a:gd name="T25" fmla="*/ 305 h 305"/>
                    <a:gd name="T26" fmla="*/ 278 w 330"/>
                    <a:gd name="T27" fmla="*/ 288 h 305"/>
                    <a:gd name="T28" fmla="*/ 278 w 330"/>
                    <a:gd name="T29" fmla="*/ 273 h 305"/>
                    <a:gd name="T30" fmla="*/ 278 w 330"/>
                    <a:gd name="T31" fmla="*/ 257 h 305"/>
                    <a:gd name="T32" fmla="*/ 278 w 330"/>
                    <a:gd name="T33" fmla="*/ 225 h 305"/>
                    <a:gd name="T34" fmla="*/ 312 w 330"/>
                    <a:gd name="T35" fmla="*/ 257 h 305"/>
                    <a:gd name="T36" fmla="*/ 330 w 330"/>
                    <a:gd name="T37" fmla="*/ 240 h 305"/>
                    <a:gd name="T38" fmla="*/ 243 w 330"/>
                    <a:gd name="T39" fmla="*/ 192 h 305"/>
                    <a:gd name="T40" fmla="*/ 261 w 330"/>
                    <a:gd name="T41" fmla="*/ 177 h 305"/>
                    <a:gd name="T42" fmla="*/ 243 w 330"/>
                    <a:gd name="T43" fmla="*/ 177 h 305"/>
                    <a:gd name="T44" fmla="*/ 209 w 330"/>
                    <a:gd name="T45" fmla="*/ 161 h 305"/>
                    <a:gd name="T46" fmla="*/ 192 w 330"/>
                    <a:gd name="T47" fmla="*/ 129 h 305"/>
                    <a:gd name="T48" fmla="*/ 155 w 330"/>
                    <a:gd name="T49" fmla="*/ 96 h 305"/>
                    <a:gd name="T50" fmla="*/ 155 w 330"/>
                    <a:gd name="T51" fmla="*/ 48 h 305"/>
                    <a:gd name="T52" fmla="*/ 174 w 330"/>
                    <a:gd name="T53" fmla="*/ 48 h 305"/>
                    <a:gd name="T54" fmla="*/ 192 w 330"/>
                    <a:gd name="T55" fmla="*/ 48 h 305"/>
                    <a:gd name="T56" fmla="*/ 192 w 330"/>
                    <a:gd name="T57" fmla="*/ 33 h 305"/>
                    <a:gd name="T58" fmla="*/ 192 w 330"/>
                    <a:gd name="T59" fmla="*/ 17 h 305"/>
                    <a:gd name="T60" fmla="*/ 155 w 330"/>
                    <a:gd name="T61" fmla="*/ 0 h 305"/>
                    <a:gd name="T62" fmla="*/ 103 w 330"/>
                    <a:gd name="T63" fmla="*/ 0 h 305"/>
                    <a:gd name="T64" fmla="*/ 86 w 330"/>
                    <a:gd name="T65" fmla="*/ 33 h 305"/>
                    <a:gd name="T66" fmla="*/ 69 w 330"/>
                    <a:gd name="T67" fmla="*/ 17 h 305"/>
                    <a:gd name="T68" fmla="*/ 69 w 330"/>
                    <a:gd name="T69" fmla="*/ 33 h 305"/>
                    <a:gd name="T70" fmla="*/ 51 w 330"/>
                    <a:gd name="T71" fmla="*/ 33 h 305"/>
                    <a:gd name="T72" fmla="*/ 17 w 330"/>
                    <a:gd name="T73" fmla="*/ 48 h 305"/>
                    <a:gd name="T74" fmla="*/ 0 w 330"/>
                    <a:gd name="T75" fmla="*/ 48 h 305"/>
                    <a:gd name="T76" fmla="*/ 0 w 330"/>
                    <a:gd name="T77" fmla="*/ 81 h 305"/>
                    <a:gd name="T78" fmla="*/ 17 w 330"/>
                    <a:gd name="T79" fmla="*/ 113 h 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0"/>
                    <a:gd name="T121" fmla="*/ 0 h 305"/>
                    <a:gd name="T122" fmla="*/ 330 w 330"/>
                    <a:gd name="T123" fmla="*/ 305 h 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0" h="305">
                      <a:moveTo>
                        <a:pt x="17" y="113"/>
                      </a:moveTo>
                      <a:lnTo>
                        <a:pt x="17" y="113"/>
                      </a:lnTo>
                      <a:lnTo>
                        <a:pt x="51" y="96"/>
                      </a:lnTo>
                      <a:lnTo>
                        <a:pt x="86" y="113"/>
                      </a:lnTo>
                      <a:lnTo>
                        <a:pt x="120" y="161"/>
                      </a:lnTo>
                      <a:lnTo>
                        <a:pt x="138" y="161"/>
                      </a:lnTo>
                      <a:lnTo>
                        <a:pt x="155" y="192"/>
                      </a:lnTo>
                      <a:lnTo>
                        <a:pt x="192" y="209"/>
                      </a:lnTo>
                      <a:lnTo>
                        <a:pt x="226" y="240"/>
                      </a:lnTo>
                      <a:lnTo>
                        <a:pt x="243" y="240"/>
                      </a:lnTo>
                      <a:lnTo>
                        <a:pt x="261" y="288"/>
                      </a:lnTo>
                      <a:lnTo>
                        <a:pt x="243" y="305"/>
                      </a:lnTo>
                      <a:lnTo>
                        <a:pt x="261" y="305"/>
                      </a:lnTo>
                      <a:lnTo>
                        <a:pt x="278" y="288"/>
                      </a:lnTo>
                      <a:lnTo>
                        <a:pt x="278" y="273"/>
                      </a:lnTo>
                      <a:lnTo>
                        <a:pt x="278" y="257"/>
                      </a:lnTo>
                      <a:lnTo>
                        <a:pt x="278" y="225"/>
                      </a:lnTo>
                      <a:lnTo>
                        <a:pt x="312" y="257"/>
                      </a:lnTo>
                      <a:lnTo>
                        <a:pt x="330" y="240"/>
                      </a:lnTo>
                      <a:lnTo>
                        <a:pt x="243" y="192"/>
                      </a:lnTo>
                      <a:lnTo>
                        <a:pt x="261" y="177"/>
                      </a:lnTo>
                      <a:lnTo>
                        <a:pt x="243" y="177"/>
                      </a:lnTo>
                      <a:lnTo>
                        <a:pt x="209" y="161"/>
                      </a:lnTo>
                      <a:lnTo>
                        <a:pt x="192" y="129"/>
                      </a:lnTo>
                      <a:lnTo>
                        <a:pt x="155" y="96"/>
                      </a:lnTo>
                      <a:lnTo>
                        <a:pt x="155" y="48"/>
                      </a:lnTo>
                      <a:lnTo>
                        <a:pt x="174" y="48"/>
                      </a:lnTo>
                      <a:lnTo>
                        <a:pt x="192" y="48"/>
                      </a:lnTo>
                      <a:lnTo>
                        <a:pt x="192" y="33"/>
                      </a:lnTo>
                      <a:lnTo>
                        <a:pt x="192" y="17"/>
                      </a:lnTo>
                      <a:lnTo>
                        <a:pt x="155" y="0"/>
                      </a:lnTo>
                      <a:lnTo>
                        <a:pt x="103" y="0"/>
                      </a:lnTo>
                      <a:lnTo>
                        <a:pt x="86" y="33"/>
                      </a:lnTo>
                      <a:lnTo>
                        <a:pt x="69" y="17"/>
                      </a:lnTo>
                      <a:lnTo>
                        <a:pt x="69" y="33"/>
                      </a:lnTo>
                      <a:lnTo>
                        <a:pt x="51" y="33"/>
                      </a:lnTo>
                      <a:lnTo>
                        <a:pt x="17" y="48"/>
                      </a:lnTo>
                      <a:lnTo>
                        <a:pt x="0" y="48"/>
                      </a:lnTo>
                      <a:lnTo>
                        <a:pt x="0" y="81"/>
                      </a:lnTo>
                      <a:lnTo>
                        <a:pt x="17" y="11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1" name="Freeform 597">
                  <a:extLst>
                    <a:ext uri="{FF2B5EF4-FFF2-40B4-BE49-F238E27FC236}">
                      <a16:creationId xmlns:a16="http://schemas.microsoft.com/office/drawing/2014/main" id="{C494B13F-1C9E-004E-B7D7-47E96D239108}"/>
                    </a:ext>
                  </a:extLst>
                </p:cNvPr>
                <p:cNvSpPr>
                  <a:spLocks/>
                </p:cNvSpPr>
                <p:nvPr/>
              </p:nvSpPr>
              <p:spPr bwMode="gray">
                <a:xfrm>
                  <a:off x="2763" y="1983"/>
                  <a:ext cx="11" cy="9"/>
                </a:xfrm>
                <a:custGeom>
                  <a:avLst/>
                  <a:gdLst>
                    <a:gd name="T0" fmla="*/ 0 w 17"/>
                    <a:gd name="T1" fmla="*/ 15 h 15"/>
                    <a:gd name="T2" fmla="*/ 0 w 17"/>
                    <a:gd name="T3" fmla="*/ 15 h 15"/>
                    <a:gd name="T4" fmla="*/ 0 w 17"/>
                    <a:gd name="T5" fmla="*/ 0 h 15"/>
                    <a:gd name="T6" fmla="*/ 17 w 17"/>
                    <a:gd name="T7" fmla="*/ 0 h 15"/>
                    <a:gd name="T8" fmla="*/ 17 w 17"/>
                    <a:gd name="T9" fmla="*/ 15 h 15"/>
                    <a:gd name="T10" fmla="*/ 0 w 17"/>
                    <a:gd name="T11" fmla="*/ 15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5"/>
                      </a:moveTo>
                      <a:lnTo>
                        <a:pt x="0" y="15"/>
                      </a:lnTo>
                      <a:lnTo>
                        <a:pt x="0" y="0"/>
                      </a:lnTo>
                      <a:lnTo>
                        <a:pt x="17" y="0"/>
                      </a:lnTo>
                      <a:lnTo>
                        <a:pt x="17" y="15"/>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2" name="Freeform 598">
                  <a:extLst>
                    <a:ext uri="{FF2B5EF4-FFF2-40B4-BE49-F238E27FC236}">
                      <a16:creationId xmlns:a16="http://schemas.microsoft.com/office/drawing/2014/main" id="{1EDBE7DE-AD21-394B-83E2-776521F10E5F}"/>
                    </a:ext>
                  </a:extLst>
                </p:cNvPr>
                <p:cNvSpPr>
                  <a:spLocks/>
                </p:cNvSpPr>
                <p:nvPr/>
              </p:nvSpPr>
              <p:spPr bwMode="gray">
                <a:xfrm>
                  <a:off x="2889" y="2045"/>
                  <a:ext cx="38" cy="27"/>
                </a:xfrm>
                <a:custGeom>
                  <a:avLst/>
                  <a:gdLst>
                    <a:gd name="T0" fmla="*/ 70 w 70"/>
                    <a:gd name="T1" fmla="*/ 17 h 48"/>
                    <a:gd name="T2" fmla="*/ 70 w 70"/>
                    <a:gd name="T3" fmla="*/ 17 h 48"/>
                    <a:gd name="T4" fmla="*/ 52 w 70"/>
                    <a:gd name="T5" fmla="*/ 17 h 48"/>
                    <a:gd name="T6" fmla="*/ 35 w 70"/>
                    <a:gd name="T7" fmla="*/ 48 h 48"/>
                    <a:gd name="T8" fmla="*/ 18 w 70"/>
                    <a:gd name="T9" fmla="*/ 48 h 48"/>
                    <a:gd name="T10" fmla="*/ 0 w 70"/>
                    <a:gd name="T11" fmla="*/ 48 h 48"/>
                    <a:gd name="T12" fmla="*/ 0 w 70"/>
                    <a:gd name="T13" fmla="*/ 33 h 48"/>
                    <a:gd name="T14" fmla="*/ 0 w 70"/>
                    <a:gd name="T15" fmla="*/ 17 h 48"/>
                    <a:gd name="T16" fmla="*/ 70 w 70"/>
                    <a:gd name="T17" fmla="*/ 0 h 48"/>
                    <a:gd name="T18" fmla="*/ 70 w 70"/>
                    <a:gd name="T19" fmla="*/ 1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48"/>
                    <a:gd name="T32" fmla="*/ 70 w 7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48">
                      <a:moveTo>
                        <a:pt x="70" y="17"/>
                      </a:moveTo>
                      <a:lnTo>
                        <a:pt x="70" y="17"/>
                      </a:lnTo>
                      <a:lnTo>
                        <a:pt x="52" y="17"/>
                      </a:lnTo>
                      <a:lnTo>
                        <a:pt x="35" y="48"/>
                      </a:lnTo>
                      <a:lnTo>
                        <a:pt x="18" y="48"/>
                      </a:lnTo>
                      <a:lnTo>
                        <a:pt x="0" y="48"/>
                      </a:lnTo>
                      <a:lnTo>
                        <a:pt x="0" y="33"/>
                      </a:lnTo>
                      <a:lnTo>
                        <a:pt x="0" y="17"/>
                      </a:lnTo>
                      <a:lnTo>
                        <a:pt x="70" y="0"/>
                      </a:lnTo>
                      <a:lnTo>
                        <a:pt x="70"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3" name="Freeform 599">
                  <a:extLst>
                    <a:ext uri="{FF2B5EF4-FFF2-40B4-BE49-F238E27FC236}">
                      <a16:creationId xmlns:a16="http://schemas.microsoft.com/office/drawing/2014/main" id="{61ABF732-9514-3E43-90D2-46B2D51DC13D}"/>
                    </a:ext>
                  </a:extLst>
                </p:cNvPr>
                <p:cNvSpPr>
                  <a:spLocks/>
                </p:cNvSpPr>
                <p:nvPr/>
              </p:nvSpPr>
              <p:spPr bwMode="gray">
                <a:xfrm>
                  <a:off x="2995" y="1404"/>
                  <a:ext cx="161" cy="334"/>
                </a:xfrm>
                <a:custGeom>
                  <a:avLst/>
                  <a:gdLst>
                    <a:gd name="T0" fmla="*/ 225 w 294"/>
                    <a:gd name="T1" fmla="*/ 81 h 609"/>
                    <a:gd name="T2" fmla="*/ 225 w 294"/>
                    <a:gd name="T3" fmla="*/ 81 h 609"/>
                    <a:gd name="T4" fmla="*/ 225 w 294"/>
                    <a:gd name="T5" fmla="*/ 129 h 609"/>
                    <a:gd name="T6" fmla="*/ 260 w 294"/>
                    <a:gd name="T7" fmla="*/ 160 h 609"/>
                    <a:gd name="T8" fmla="*/ 242 w 294"/>
                    <a:gd name="T9" fmla="*/ 208 h 609"/>
                    <a:gd name="T10" fmla="*/ 260 w 294"/>
                    <a:gd name="T11" fmla="*/ 288 h 609"/>
                    <a:gd name="T12" fmla="*/ 242 w 294"/>
                    <a:gd name="T13" fmla="*/ 336 h 609"/>
                    <a:gd name="T14" fmla="*/ 277 w 294"/>
                    <a:gd name="T15" fmla="*/ 384 h 609"/>
                    <a:gd name="T16" fmla="*/ 260 w 294"/>
                    <a:gd name="T17" fmla="*/ 417 h 609"/>
                    <a:gd name="T18" fmla="*/ 294 w 294"/>
                    <a:gd name="T19" fmla="*/ 447 h 609"/>
                    <a:gd name="T20" fmla="*/ 294 w 294"/>
                    <a:gd name="T21" fmla="*/ 465 h 609"/>
                    <a:gd name="T22" fmla="*/ 242 w 294"/>
                    <a:gd name="T23" fmla="*/ 543 h 609"/>
                    <a:gd name="T24" fmla="*/ 191 w 294"/>
                    <a:gd name="T25" fmla="*/ 576 h 609"/>
                    <a:gd name="T26" fmla="*/ 173 w 294"/>
                    <a:gd name="T27" fmla="*/ 576 h 609"/>
                    <a:gd name="T28" fmla="*/ 87 w 294"/>
                    <a:gd name="T29" fmla="*/ 609 h 609"/>
                    <a:gd name="T30" fmla="*/ 18 w 294"/>
                    <a:gd name="T31" fmla="*/ 576 h 609"/>
                    <a:gd name="T32" fmla="*/ 35 w 294"/>
                    <a:gd name="T33" fmla="*/ 528 h 609"/>
                    <a:gd name="T34" fmla="*/ 18 w 294"/>
                    <a:gd name="T35" fmla="*/ 480 h 609"/>
                    <a:gd name="T36" fmla="*/ 35 w 294"/>
                    <a:gd name="T37" fmla="*/ 447 h 609"/>
                    <a:gd name="T38" fmla="*/ 104 w 294"/>
                    <a:gd name="T39" fmla="*/ 352 h 609"/>
                    <a:gd name="T40" fmla="*/ 121 w 294"/>
                    <a:gd name="T41" fmla="*/ 336 h 609"/>
                    <a:gd name="T42" fmla="*/ 121 w 294"/>
                    <a:gd name="T43" fmla="*/ 304 h 609"/>
                    <a:gd name="T44" fmla="*/ 104 w 294"/>
                    <a:gd name="T45" fmla="*/ 288 h 609"/>
                    <a:gd name="T46" fmla="*/ 87 w 294"/>
                    <a:gd name="T47" fmla="*/ 288 h 609"/>
                    <a:gd name="T48" fmla="*/ 70 w 294"/>
                    <a:gd name="T49" fmla="*/ 144 h 609"/>
                    <a:gd name="T50" fmla="*/ 0 w 294"/>
                    <a:gd name="T51" fmla="*/ 81 h 609"/>
                    <a:gd name="T52" fmla="*/ 18 w 294"/>
                    <a:gd name="T53" fmla="*/ 64 h 609"/>
                    <a:gd name="T54" fmla="*/ 52 w 294"/>
                    <a:gd name="T55" fmla="*/ 96 h 609"/>
                    <a:gd name="T56" fmla="*/ 70 w 294"/>
                    <a:gd name="T57" fmla="*/ 96 h 609"/>
                    <a:gd name="T58" fmla="*/ 87 w 294"/>
                    <a:gd name="T59" fmla="*/ 96 h 609"/>
                    <a:gd name="T60" fmla="*/ 121 w 294"/>
                    <a:gd name="T61" fmla="*/ 96 h 609"/>
                    <a:gd name="T62" fmla="*/ 139 w 294"/>
                    <a:gd name="T63" fmla="*/ 81 h 609"/>
                    <a:gd name="T64" fmla="*/ 156 w 294"/>
                    <a:gd name="T65" fmla="*/ 16 h 609"/>
                    <a:gd name="T66" fmla="*/ 191 w 294"/>
                    <a:gd name="T67" fmla="*/ 0 h 609"/>
                    <a:gd name="T68" fmla="*/ 242 w 294"/>
                    <a:gd name="T69" fmla="*/ 33 h 609"/>
                    <a:gd name="T70" fmla="*/ 225 w 294"/>
                    <a:gd name="T71" fmla="*/ 81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4"/>
                    <a:gd name="T109" fmla="*/ 0 h 609"/>
                    <a:gd name="T110" fmla="*/ 294 w 294"/>
                    <a:gd name="T111" fmla="*/ 609 h 6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4" h="609">
                      <a:moveTo>
                        <a:pt x="225" y="81"/>
                      </a:moveTo>
                      <a:lnTo>
                        <a:pt x="225" y="81"/>
                      </a:lnTo>
                      <a:lnTo>
                        <a:pt x="225" y="129"/>
                      </a:lnTo>
                      <a:lnTo>
                        <a:pt x="260" y="160"/>
                      </a:lnTo>
                      <a:lnTo>
                        <a:pt x="242" y="208"/>
                      </a:lnTo>
                      <a:lnTo>
                        <a:pt x="260" y="288"/>
                      </a:lnTo>
                      <a:lnTo>
                        <a:pt x="242" y="336"/>
                      </a:lnTo>
                      <a:lnTo>
                        <a:pt x="277" y="384"/>
                      </a:lnTo>
                      <a:lnTo>
                        <a:pt x="260" y="417"/>
                      </a:lnTo>
                      <a:lnTo>
                        <a:pt x="294" y="447"/>
                      </a:lnTo>
                      <a:lnTo>
                        <a:pt x="294" y="465"/>
                      </a:lnTo>
                      <a:lnTo>
                        <a:pt x="242" y="543"/>
                      </a:lnTo>
                      <a:lnTo>
                        <a:pt x="191" y="576"/>
                      </a:lnTo>
                      <a:lnTo>
                        <a:pt x="173" y="576"/>
                      </a:lnTo>
                      <a:lnTo>
                        <a:pt x="87" y="609"/>
                      </a:lnTo>
                      <a:lnTo>
                        <a:pt x="18" y="576"/>
                      </a:lnTo>
                      <a:lnTo>
                        <a:pt x="35" y="528"/>
                      </a:lnTo>
                      <a:lnTo>
                        <a:pt x="18" y="480"/>
                      </a:lnTo>
                      <a:lnTo>
                        <a:pt x="35" y="447"/>
                      </a:lnTo>
                      <a:lnTo>
                        <a:pt x="104" y="352"/>
                      </a:lnTo>
                      <a:lnTo>
                        <a:pt x="121" y="336"/>
                      </a:lnTo>
                      <a:lnTo>
                        <a:pt x="121" y="304"/>
                      </a:lnTo>
                      <a:lnTo>
                        <a:pt x="104" y="288"/>
                      </a:lnTo>
                      <a:lnTo>
                        <a:pt x="87" y="288"/>
                      </a:lnTo>
                      <a:lnTo>
                        <a:pt x="70" y="144"/>
                      </a:lnTo>
                      <a:lnTo>
                        <a:pt x="0" y="81"/>
                      </a:lnTo>
                      <a:lnTo>
                        <a:pt x="18" y="64"/>
                      </a:lnTo>
                      <a:lnTo>
                        <a:pt x="52" y="96"/>
                      </a:lnTo>
                      <a:lnTo>
                        <a:pt x="70" y="96"/>
                      </a:lnTo>
                      <a:lnTo>
                        <a:pt x="87" y="96"/>
                      </a:lnTo>
                      <a:lnTo>
                        <a:pt x="121" y="96"/>
                      </a:lnTo>
                      <a:lnTo>
                        <a:pt x="139" y="81"/>
                      </a:lnTo>
                      <a:lnTo>
                        <a:pt x="156" y="16"/>
                      </a:lnTo>
                      <a:lnTo>
                        <a:pt x="191" y="0"/>
                      </a:lnTo>
                      <a:lnTo>
                        <a:pt x="242" y="33"/>
                      </a:lnTo>
                      <a:lnTo>
                        <a:pt x="225" y="8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4" name="Freeform 600">
                  <a:extLst>
                    <a:ext uri="{FF2B5EF4-FFF2-40B4-BE49-F238E27FC236}">
                      <a16:creationId xmlns:a16="http://schemas.microsoft.com/office/drawing/2014/main" id="{CFCD0B8D-D4AB-A244-A625-2B9D4BEDB555}"/>
                    </a:ext>
                  </a:extLst>
                </p:cNvPr>
                <p:cNvSpPr>
                  <a:spLocks/>
                </p:cNvSpPr>
                <p:nvPr/>
              </p:nvSpPr>
              <p:spPr bwMode="gray">
                <a:xfrm>
                  <a:off x="2754" y="1359"/>
                  <a:ext cx="402" cy="432"/>
                </a:xfrm>
                <a:custGeom>
                  <a:avLst/>
                  <a:gdLst>
                    <a:gd name="T0" fmla="*/ 172 w 729"/>
                    <a:gd name="T1" fmla="*/ 752 h 785"/>
                    <a:gd name="T2" fmla="*/ 155 w 729"/>
                    <a:gd name="T3" fmla="*/ 719 h 785"/>
                    <a:gd name="T4" fmla="*/ 138 w 729"/>
                    <a:gd name="T5" fmla="*/ 737 h 785"/>
                    <a:gd name="T6" fmla="*/ 52 w 729"/>
                    <a:gd name="T7" fmla="*/ 785 h 785"/>
                    <a:gd name="T8" fmla="*/ 34 w 729"/>
                    <a:gd name="T9" fmla="*/ 719 h 785"/>
                    <a:gd name="T10" fmla="*/ 17 w 729"/>
                    <a:gd name="T11" fmla="*/ 719 h 785"/>
                    <a:gd name="T12" fmla="*/ 17 w 729"/>
                    <a:gd name="T13" fmla="*/ 671 h 785"/>
                    <a:gd name="T14" fmla="*/ 17 w 729"/>
                    <a:gd name="T15" fmla="*/ 608 h 785"/>
                    <a:gd name="T16" fmla="*/ 69 w 729"/>
                    <a:gd name="T17" fmla="*/ 545 h 785"/>
                    <a:gd name="T18" fmla="*/ 121 w 729"/>
                    <a:gd name="T19" fmla="*/ 497 h 785"/>
                    <a:gd name="T20" fmla="*/ 172 w 729"/>
                    <a:gd name="T21" fmla="*/ 432 h 785"/>
                    <a:gd name="T22" fmla="*/ 242 w 729"/>
                    <a:gd name="T23" fmla="*/ 320 h 785"/>
                    <a:gd name="T24" fmla="*/ 311 w 729"/>
                    <a:gd name="T25" fmla="*/ 209 h 785"/>
                    <a:gd name="T26" fmla="*/ 224 w 729"/>
                    <a:gd name="T27" fmla="*/ 240 h 785"/>
                    <a:gd name="T28" fmla="*/ 276 w 729"/>
                    <a:gd name="T29" fmla="*/ 209 h 785"/>
                    <a:gd name="T30" fmla="*/ 311 w 729"/>
                    <a:gd name="T31" fmla="*/ 144 h 785"/>
                    <a:gd name="T32" fmla="*/ 328 w 729"/>
                    <a:gd name="T33" fmla="*/ 161 h 785"/>
                    <a:gd name="T34" fmla="*/ 347 w 729"/>
                    <a:gd name="T35" fmla="*/ 161 h 785"/>
                    <a:gd name="T36" fmla="*/ 328 w 729"/>
                    <a:gd name="T37" fmla="*/ 128 h 785"/>
                    <a:gd name="T38" fmla="*/ 382 w 729"/>
                    <a:gd name="T39" fmla="*/ 80 h 785"/>
                    <a:gd name="T40" fmla="*/ 451 w 729"/>
                    <a:gd name="T41" fmla="*/ 65 h 785"/>
                    <a:gd name="T42" fmla="*/ 537 w 729"/>
                    <a:gd name="T43" fmla="*/ 32 h 785"/>
                    <a:gd name="T44" fmla="*/ 572 w 729"/>
                    <a:gd name="T45" fmla="*/ 0 h 785"/>
                    <a:gd name="T46" fmla="*/ 589 w 729"/>
                    <a:gd name="T47" fmla="*/ 17 h 785"/>
                    <a:gd name="T48" fmla="*/ 624 w 729"/>
                    <a:gd name="T49" fmla="*/ 0 h 785"/>
                    <a:gd name="T50" fmla="*/ 729 w 729"/>
                    <a:gd name="T51" fmla="*/ 65 h 785"/>
                    <a:gd name="T52" fmla="*/ 658 w 729"/>
                    <a:gd name="T53" fmla="*/ 80 h 785"/>
                    <a:gd name="T54" fmla="*/ 712 w 729"/>
                    <a:gd name="T55" fmla="*/ 113 h 785"/>
                    <a:gd name="T56" fmla="*/ 695 w 729"/>
                    <a:gd name="T57" fmla="*/ 128 h 785"/>
                    <a:gd name="T58" fmla="*/ 677 w 729"/>
                    <a:gd name="T59" fmla="*/ 113 h 785"/>
                    <a:gd name="T60" fmla="*/ 589 w 729"/>
                    <a:gd name="T61" fmla="*/ 96 h 785"/>
                    <a:gd name="T62" fmla="*/ 555 w 729"/>
                    <a:gd name="T63" fmla="*/ 176 h 785"/>
                    <a:gd name="T64" fmla="*/ 503 w 729"/>
                    <a:gd name="T65" fmla="*/ 176 h 785"/>
                    <a:gd name="T66" fmla="*/ 451 w 729"/>
                    <a:gd name="T67" fmla="*/ 144 h 785"/>
                    <a:gd name="T68" fmla="*/ 416 w 729"/>
                    <a:gd name="T69" fmla="*/ 161 h 785"/>
                    <a:gd name="T70" fmla="*/ 382 w 729"/>
                    <a:gd name="T71" fmla="*/ 192 h 785"/>
                    <a:gd name="T72" fmla="*/ 364 w 729"/>
                    <a:gd name="T73" fmla="*/ 224 h 785"/>
                    <a:gd name="T74" fmla="*/ 328 w 729"/>
                    <a:gd name="T75" fmla="*/ 240 h 785"/>
                    <a:gd name="T76" fmla="*/ 311 w 729"/>
                    <a:gd name="T77" fmla="*/ 288 h 785"/>
                    <a:gd name="T78" fmla="*/ 276 w 729"/>
                    <a:gd name="T79" fmla="*/ 353 h 785"/>
                    <a:gd name="T80" fmla="*/ 242 w 729"/>
                    <a:gd name="T81" fmla="*/ 432 h 785"/>
                    <a:gd name="T82" fmla="*/ 224 w 729"/>
                    <a:gd name="T83" fmla="*/ 479 h 785"/>
                    <a:gd name="T84" fmla="*/ 190 w 729"/>
                    <a:gd name="T85" fmla="*/ 560 h 785"/>
                    <a:gd name="T86" fmla="*/ 207 w 729"/>
                    <a:gd name="T87" fmla="*/ 641 h 785"/>
                    <a:gd name="T88" fmla="*/ 190 w 729"/>
                    <a:gd name="T89" fmla="*/ 704 h 785"/>
                    <a:gd name="T90" fmla="*/ 172 w 729"/>
                    <a:gd name="T91" fmla="*/ 752 h 7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9"/>
                    <a:gd name="T139" fmla="*/ 0 h 785"/>
                    <a:gd name="T140" fmla="*/ 729 w 729"/>
                    <a:gd name="T141" fmla="*/ 785 h 7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9" h="785">
                      <a:moveTo>
                        <a:pt x="172" y="752"/>
                      </a:moveTo>
                      <a:lnTo>
                        <a:pt x="172" y="752"/>
                      </a:lnTo>
                      <a:lnTo>
                        <a:pt x="172" y="737"/>
                      </a:lnTo>
                      <a:lnTo>
                        <a:pt x="155" y="719"/>
                      </a:lnTo>
                      <a:lnTo>
                        <a:pt x="155" y="737"/>
                      </a:lnTo>
                      <a:lnTo>
                        <a:pt x="138" y="737"/>
                      </a:lnTo>
                      <a:lnTo>
                        <a:pt x="86" y="785"/>
                      </a:lnTo>
                      <a:lnTo>
                        <a:pt x="52" y="785"/>
                      </a:lnTo>
                      <a:lnTo>
                        <a:pt x="17" y="767"/>
                      </a:lnTo>
                      <a:lnTo>
                        <a:pt x="34" y="719"/>
                      </a:lnTo>
                      <a:lnTo>
                        <a:pt x="17" y="737"/>
                      </a:lnTo>
                      <a:lnTo>
                        <a:pt x="17" y="719"/>
                      </a:lnTo>
                      <a:lnTo>
                        <a:pt x="17" y="704"/>
                      </a:lnTo>
                      <a:lnTo>
                        <a:pt x="17" y="671"/>
                      </a:lnTo>
                      <a:lnTo>
                        <a:pt x="0" y="641"/>
                      </a:lnTo>
                      <a:lnTo>
                        <a:pt x="17" y="608"/>
                      </a:lnTo>
                      <a:lnTo>
                        <a:pt x="0" y="593"/>
                      </a:lnTo>
                      <a:lnTo>
                        <a:pt x="69" y="545"/>
                      </a:lnTo>
                      <a:lnTo>
                        <a:pt x="86" y="527"/>
                      </a:lnTo>
                      <a:lnTo>
                        <a:pt x="121" y="497"/>
                      </a:lnTo>
                      <a:lnTo>
                        <a:pt x="121" y="512"/>
                      </a:lnTo>
                      <a:lnTo>
                        <a:pt x="172" y="432"/>
                      </a:lnTo>
                      <a:lnTo>
                        <a:pt x="207" y="401"/>
                      </a:lnTo>
                      <a:lnTo>
                        <a:pt x="242" y="320"/>
                      </a:lnTo>
                      <a:lnTo>
                        <a:pt x="276" y="240"/>
                      </a:lnTo>
                      <a:lnTo>
                        <a:pt x="311" y="209"/>
                      </a:lnTo>
                      <a:lnTo>
                        <a:pt x="259" y="224"/>
                      </a:lnTo>
                      <a:lnTo>
                        <a:pt x="224" y="240"/>
                      </a:lnTo>
                      <a:lnTo>
                        <a:pt x="242" y="209"/>
                      </a:lnTo>
                      <a:lnTo>
                        <a:pt x="276" y="209"/>
                      </a:lnTo>
                      <a:lnTo>
                        <a:pt x="259" y="176"/>
                      </a:lnTo>
                      <a:lnTo>
                        <a:pt x="311" y="144"/>
                      </a:lnTo>
                      <a:lnTo>
                        <a:pt x="311" y="176"/>
                      </a:lnTo>
                      <a:lnTo>
                        <a:pt x="328" y="161"/>
                      </a:lnTo>
                      <a:lnTo>
                        <a:pt x="328" y="176"/>
                      </a:lnTo>
                      <a:lnTo>
                        <a:pt x="347" y="161"/>
                      </a:lnTo>
                      <a:lnTo>
                        <a:pt x="328" y="161"/>
                      </a:lnTo>
                      <a:lnTo>
                        <a:pt x="328" y="128"/>
                      </a:lnTo>
                      <a:lnTo>
                        <a:pt x="364" y="113"/>
                      </a:lnTo>
                      <a:lnTo>
                        <a:pt x="382" y="80"/>
                      </a:lnTo>
                      <a:lnTo>
                        <a:pt x="416" y="80"/>
                      </a:lnTo>
                      <a:lnTo>
                        <a:pt x="451" y="65"/>
                      </a:lnTo>
                      <a:lnTo>
                        <a:pt x="503" y="17"/>
                      </a:lnTo>
                      <a:lnTo>
                        <a:pt x="537" y="32"/>
                      </a:lnTo>
                      <a:lnTo>
                        <a:pt x="555" y="17"/>
                      </a:lnTo>
                      <a:lnTo>
                        <a:pt x="572" y="0"/>
                      </a:lnTo>
                      <a:lnTo>
                        <a:pt x="572" y="48"/>
                      </a:lnTo>
                      <a:lnTo>
                        <a:pt x="589" y="17"/>
                      </a:lnTo>
                      <a:lnTo>
                        <a:pt x="606" y="48"/>
                      </a:lnTo>
                      <a:lnTo>
                        <a:pt x="624" y="0"/>
                      </a:lnTo>
                      <a:lnTo>
                        <a:pt x="658" y="17"/>
                      </a:lnTo>
                      <a:lnTo>
                        <a:pt x="729" y="65"/>
                      </a:lnTo>
                      <a:lnTo>
                        <a:pt x="695" y="80"/>
                      </a:lnTo>
                      <a:lnTo>
                        <a:pt x="658" y="80"/>
                      </a:lnTo>
                      <a:lnTo>
                        <a:pt x="695" y="96"/>
                      </a:lnTo>
                      <a:lnTo>
                        <a:pt x="712" y="113"/>
                      </a:lnTo>
                      <a:lnTo>
                        <a:pt x="712" y="128"/>
                      </a:lnTo>
                      <a:lnTo>
                        <a:pt x="695" y="128"/>
                      </a:lnTo>
                      <a:lnTo>
                        <a:pt x="658" y="161"/>
                      </a:lnTo>
                      <a:lnTo>
                        <a:pt x="677" y="113"/>
                      </a:lnTo>
                      <a:lnTo>
                        <a:pt x="624" y="80"/>
                      </a:lnTo>
                      <a:lnTo>
                        <a:pt x="589" y="96"/>
                      </a:lnTo>
                      <a:lnTo>
                        <a:pt x="572" y="161"/>
                      </a:lnTo>
                      <a:lnTo>
                        <a:pt x="555" y="176"/>
                      </a:lnTo>
                      <a:lnTo>
                        <a:pt x="520" y="176"/>
                      </a:lnTo>
                      <a:lnTo>
                        <a:pt x="503" y="176"/>
                      </a:lnTo>
                      <a:lnTo>
                        <a:pt x="485" y="176"/>
                      </a:lnTo>
                      <a:lnTo>
                        <a:pt x="451" y="144"/>
                      </a:lnTo>
                      <a:lnTo>
                        <a:pt x="434" y="161"/>
                      </a:lnTo>
                      <a:lnTo>
                        <a:pt x="416" y="161"/>
                      </a:lnTo>
                      <a:lnTo>
                        <a:pt x="416" y="192"/>
                      </a:lnTo>
                      <a:lnTo>
                        <a:pt x="382" y="192"/>
                      </a:lnTo>
                      <a:lnTo>
                        <a:pt x="364" y="192"/>
                      </a:lnTo>
                      <a:lnTo>
                        <a:pt x="364" y="224"/>
                      </a:lnTo>
                      <a:lnTo>
                        <a:pt x="347" y="224"/>
                      </a:lnTo>
                      <a:lnTo>
                        <a:pt x="328" y="240"/>
                      </a:lnTo>
                      <a:lnTo>
                        <a:pt x="311" y="272"/>
                      </a:lnTo>
                      <a:lnTo>
                        <a:pt x="311" y="288"/>
                      </a:lnTo>
                      <a:lnTo>
                        <a:pt x="311" y="305"/>
                      </a:lnTo>
                      <a:lnTo>
                        <a:pt x="276" y="353"/>
                      </a:lnTo>
                      <a:lnTo>
                        <a:pt x="259" y="401"/>
                      </a:lnTo>
                      <a:lnTo>
                        <a:pt x="242" y="432"/>
                      </a:lnTo>
                      <a:lnTo>
                        <a:pt x="259" y="464"/>
                      </a:lnTo>
                      <a:lnTo>
                        <a:pt x="224" y="479"/>
                      </a:lnTo>
                      <a:lnTo>
                        <a:pt x="207" y="497"/>
                      </a:lnTo>
                      <a:lnTo>
                        <a:pt x="190" y="560"/>
                      </a:lnTo>
                      <a:lnTo>
                        <a:pt x="207" y="623"/>
                      </a:lnTo>
                      <a:lnTo>
                        <a:pt x="207" y="641"/>
                      </a:lnTo>
                      <a:lnTo>
                        <a:pt x="207" y="689"/>
                      </a:lnTo>
                      <a:lnTo>
                        <a:pt x="190" y="704"/>
                      </a:lnTo>
                      <a:lnTo>
                        <a:pt x="190" y="752"/>
                      </a:lnTo>
                      <a:lnTo>
                        <a:pt x="172" y="752"/>
                      </a:lnTo>
                      <a:close/>
                    </a:path>
                  </a:pathLst>
                </a:custGeom>
                <a:solidFill>
                  <a:sysClr val="window" lastClr="FFFFFF">
                    <a:lumMod val="50000"/>
                    <a:alpha val="80000"/>
                  </a:sysClr>
                </a:solid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5" name="Freeform 601">
                  <a:extLst>
                    <a:ext uri="{FF2B5EF4-FFF2-40B4-BE49-F238E27FC236}">
                      <a16:creationId xmlns:a16="http://schemas.microsoft.com/office/drawing/2014/main" id="{D37D10EA-5881-5F49-8740-2C6EF11FF5C8}"/>
                    </a:ext>
                  </a:extLst>
                </p:cNvPr>
                <p:cNvSpPr>
                  <a:spLocks/>
                </p:cNvSpPr>
                <p:nvPr/>
              </p:nvSpPr>
              <p:spPr bwMode="gray">
                <a:xfrm>
                  <a:off x="2850" y="1447"/>
                  <a:ext cx="190" cy="413"/>
                </a:xfrm>
                <a:custGeom>
                  <a:avLst/>
                  <a:gdLst>
                    <a:gd name="T0" fmla="*/ 0 w 346"/>
                    <a:gd name="T1" fmla="*/ 591 h 750"/>
                    <a:gd name="T2" fmla="*/ 0 w 346"/>
                    <a:gd name="T3" fmla="*/ 591 h 750"/>
                    <a:gd name="T4" fmla="*/ 18 w 346"/>
                    <a:gd name="T5" fmla="*/ 591 h 750"/>
                    <a:gd name="T6" fmla="*/ 18 w 346"/>
                    <a:gd name="T7" fmla="*/ 543 h 750"/>
                    <a:gd name="T8" fmla="*/ 35 w 346"/>
                    <a:gd name="T9" fmla="*/ 528 h 750"/>
                    <a:gd name="T10" fmla="*/ 35 w 346"/>
                    <a:gd name="T11" fmla="*/ 480 h 750"/>
                    <a:gd name="T12" fmla="*/ 35 w 346"/>
                    <a:gd name="T13" fmla="*/ 462 h 750"/>
                    <a:gd name="T14" fmla="*/ 18 w 346"/>
                    <a:gd name="T15" fmla="*/ 399 h 750"/>
                    <a:gd name="T16" fmla="*/ 35 w 346"/>
                    <a:gd name="T17" fmla="*/ 336 h 750"/>
                    <a:gd name="T18" fmla="*/ 52 w 346"/>
                    <a:gd name="T19" fmla="*/ 318 h 750"/>
                    <a:gd name="T20" fmla="*/ 87 w 346"/>
                    <a:gd name="T21" fmla="*/ 303 h 750"/>
                    <a:gd name="T22" fmla="*/ 70 w 346"/>
                    <a:gd name="T23" fmla="*/ 271 h 750"/>
                    <a:gd name="T24" fmla="*/ 87 w 346"/>
                    <a:gd name="T25" fmla="*/ 240 h 750"/>
                    <a:gd name="T26" fmla="*/ 104 w 346"/>
                    <a:gd name="T27" fmla="*/ 192 h 750"/>
                    <a:gd name="T28" fmla="*/ 139 w 346"/>
                    <a:gd name="T29" fmla="*/ 144 h 750"/>
                    <a:gd name="T30" fmla="*/ 139 w 346"/>
                    <a:gd name="T31" fmla="*/ 127 h 750"/>
                    <a:gd name="T32" fmla="*/ 139 w 346"/>
                    <a:gd name="T33" fmla="*/ 111 h 750"/>
                    <a:gd name="T34" fmla="*/ 156 w 346"/>
                    <a:gd name="T35" fmla="*/ 79 h 750"/>
                    <a:gd name="T36" fmla="*/ 173 w 346"/>
                    <a:gd name="T37" fmla="*/ 63 h 750"/>
                    <a:gd name="T38" fmla="*/ 190 w 346"/>
                    <a:gd name="T39" fmla="*/ 63 h 750"/>
                    <a:gd name="T40" fmla="*/ 190 w 346"/>
                    <a:gd name="T41" fmla="*/ 31 h 750"/>
                    <a:gd name="T42" fmla="*/ 208 w 346"/>
                    <a:gd name="T43" fmla="*/ 31 h 750"/>
                    <a:gd name="T44" fmla="*/ 242 w 346"/>
                    <a:gd name="T45" fmla="*/ 31 h 750"/>
                    <a:gd name="T46" fmla="*/ 242 w 346"/>
                    <a:gd name="T47" fmla="*/ 0 h 750"/>
                    <a:gd name="T48" fmla="*/ 260 w 346"/>
                    <a:gd name="T49" fmla="*/ 0 h 750"/>
                    <a:gd name="T50" fmla="*/ 329 w 346"/>
                    <a:gd name="T51" fmla="*/ 63 h 750"/>
                    <a:gd name="T52" fmla="*/ 346 w 346"/>
                    <a:gd name="T53" fmla="*/ 207 h 750"/>
                    <a:gd name="T54" fmla="*/ 311 w 346"/>
                    <a:gd name="T55" fmla="*/ 207 h 750"/>
                    <a:gd name="T56" fmla="*/ 277 w 346"/>
                    <a:gd name="T57" fmla="*/ 240 h 750"/>
                    <a:gd name="T58" fmla="*/ 277 w 346"/>
                    <a:gd name="T59" fmla="*/ 255 h 750"/>
                    <a:gd name="T60" fmla="*/ 277 w 346"/>
                    <a:gd name="T61" fmla="*/ 271 h 750"/>
                    <a:gd name="T62" fmla="*/ 294 w 346"/>
                    <a:gd name="T63" fmla="*/ 288 h 750"/>
                    <a:gd name="T64" fmla="*/ 260 w 346"/>
                    <a:gd name="T65" fmla="*/ 318 h 750"/>
                    <a:gd name="T66" fmla="*/ 208 w 346"/>
                    <a:gd name="T67" fmla="*/ 366 h 750"/>
                    <a:gd name="T68" fmla="*/ 173 w 346"/>
                    <a:gd name="T69" fmla="*/ 414 h 750"/>
                    <a:gd name="T70" fmla="*/ 173 w 346"/>
                    <a:gd name="T71" fmla="*/ 495 h 750"/>
                    <a:gd name="T72" fmla="*/ 208 w 346"/>
                    <a:gd name="T73" fmla="*/ 543 h 750"/>
                    <a:gd name="T74" fmla="*/ 190 w 346"/>
                    <a:gd name="T75" fmla="*/ 558 h 750"/>
                    <a:gd name="T76" fmla="*/ 190 w 346"/>
                    <a:gd name="T77" fmla="*/ 576 h 750"/>
                    <a:gd name="T78" fmla="*/ 156 w 346"/>
                    <a:gd name="T79" fmla="*/ 606 h 750"/>
                    <a:gd name="T80" fmla="*/ 139 w 346"/>
                    <a:gd name="T81" fmla="*/ 720 h 750"/>
                    <a:gd name="T82" fmla="*/ 104 w 346"/>
                    <a:gd name="T83" fmla="*/ 720 h 750"/>
                    <a:gd name="T84" fmla="*/ 87 w 346"/>
                    <a:gd name="T85" fmla="*/ 735 h 750"/>
                    <a:gd name="T86" fmla="*/ 87 w 346"/>
                    <a:gd name="T87" fmla="*/ 750 h 750"/>
                    <a:gd name="T88" fmla="*/ 52 w 346"/>
                    <a:gd name="T89" fmla="*/ 750 h 750"/>
                    <a:gd name="T90" fmla="*/ 35 w 346"/>
                    <a:gd name="T91" fmla="*/ 720 h 750"/>
                    <a:gd name="T92" fmla="*/ 52 w 346"/>
                    <a:gd name="T93" fmla="*/ 702 h 750"/>
                    <a:gd name="T94" fmla="*/ 35 w 346"/>
                    <a:gd name="T95" fmla="*/ 687 h 750"/>
                    <a:gd name="T96" fmla="*/ 0 w 346"/>
                    <a:gd name="T97" fmla="*/ 591 h 7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6"/>
                    <a:gd name="T148" fmla="*/ 0 h 750"/>
                    <a:gd name="T149" fmla="*/ 346 w 346"/>
                    <a:gd name="T150" fmla="*/ 750 h 7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6" h="750">
                      <a:moveTo>
                        <a:pt x="0" y="591"/>
                      </a:moveTo>
                      <a:lnTo>
                        <a:pt x="0" y="591"/>
                      </a:lnTo>
                      <a:lnTo>
                        <a:pt x="18" y="591"/>
                      </a:lnTo>
                      <a:lnTo>
                        <a:pt x="18" y="543"/>
                      </a:lnTo>
                      <a:lnTo>
                        <a:pt x="35" y="528"/>
                      </a:lnTo>
                      <a:lnTo>
                        <a:pt x="35" y="480"/>
                      </a:lnTo>
                      <a:lnTo>
                        <a:pt x="35" y="462"/>
                      </a:lnTo>
                      <a:lnTo>
                        <a:pt x="18" y="399"/>
                      </a:lnTo>
                      <a:lnTo>
                        <a:pt x="35" y="336"/>
                      </a:lnTo>
                      <a:lnTo>
                        <a:pt x="52" y="318"/>
                      </a:lnTo>
                      <a:lnTo>
                        <a:pt x="87" y="303"/>
                      </a:lnTo>
                      <a:lnTo>
                        <a:pt x="70" y="271"/>
                      </a:lnTo>
                      <a:lnTo>
                        <a:pt x="87" y="240"/>
                      </a:lnTo>
                      <a:lnTo>
                        <a:pt x="104" y="192"/>
                      </a:lnTo>
                      <a:lnTo>
                        <a:pt x="139" y="144"/>
                      </a:lnTo>
                      <a:lnTo>
                        <a:pt x="139" y="127"/>
                      </a:lnTo>
                      <a:lnTo>
                        <a:pt x="139" y="111"/>
                      </a:lnTo>
                      <a:lnTo>
                        <a:pt x="156" y="79"/>
                      </a:lnTo>
                      <a:lnTo>
                        <a:pt x="173" y="63"/>
                      </a:lnTo>
                      <a:lnTo>
                        <a:pt x="190" y="63"/>
                      </a:lnTo>
                      <a:lnTo>
                        <a:pt x="190" y="31"/>
                      </a:lnTo>
                      <a:lnTo>
                        <a:pt x="208" y="31"/>
                      </a:lnTo>
                      <a:lnTo>
                        <a:pt x="242" y="31"/>
                      </a:lnTo>
                      <a:lnTo>
                        <a:pt x="242" y="0"/>
                      </a:lnTo>
                      <a:lnTo>
                        <a:pt x="260" y="0"/>
                      </a:lnTo>
                      <a:lnTo>
                        <a:pt x="329" y="63"/>
                      </a:lnTo>
                      <a:lnTo>
                        <a:pt x="346" y="207"/>
                      </a:lnTo>
                      <a:lnTo>
                        <a:pt x="311" y="207"/>
                      </a:lnTo>
                      <a:lnTo>
                        <a:pt x="277" y="240"/>
                      </a:lnTo>
                      <a:lnTo>
                        <a:pt x="277" y="255"/>
                      </a:lnTo>
                      <a:lnTo>
                        <a:pt x="277" y="271"/>
                      </a:lnTo>
                      <a:lnTo>
                        <a:pt x="294" y="288"/>
                      </a:lnTo>
                      <a:lnTo>
                        <a:pt x="260" y="318"/>
                      </a:lnTo>
                      <a:lnTo>
                        <a:pt x="208" y="366"/>
                      </a:lnTo>
                      <a:lnTo>
                        <a:pt x="173" y="414"/>
                      </a:lnTo>
                      <a:lnTo>
                        <a:pt x="173" y="495"/>
                      </a:lnTo>
                      <a:lnTo>
                        <a:pt x="208" y="543"/>
                      </a:lnTo>
                      <a:lnTo>
                        <a:pt x="190" y="558"/>
                      </a:lnTo>
                      <a:lnTo>
                        <a:pt x="190" y="576"/>
                      </a:lnTo>
                      <a:lnTo>
                        <a:pt x="156" y="606"/>
                      </a:lnTo>
                      <a:lnTo>
                        <a:pt x="139" y="720"/>
                      </a:lnTo>
                      <a:lnTo>
                        <a:pt x="104" y="720"/>
                      </a:lnTo>
                      <a:lnTo>
                        <a:pt x="87" y="735"/>
                      </a:lnTo>
                      <a:lnTo>
                        <a:pt x="87" y="750"/>
                      </a:lnTo>
                      <a:lnTo>
                        <a:pt x="52" y="750"/>
                      </a:lnTo>
                      <a:lnTo>
                        <a:pt x="35" y="720"/>
                      </a:lnTo>
                      <a:lnTo>
                        <a:pt x="52" y="702"/>
                      </a:lnTo>
                      <a:lnTo>
                        <a:pt x="35" y="687"/>
                      </a:lnTo>
                      <a:lnTo>
                        <a:pt x="0" y="591"/>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6" name="Freeform 602">
                  <a:extLst>
                    <a:ext uri="{FF2B5EF4-FFF2-40B4-BE49-F238E27FC236}">
                      <a16:creationId xmlns:a16="http://schemas.microsoft.com/office/drawing/2014/main" id="{81346ED2-9F80-2241-A2CB-0A0E19C5E705}"/>
                    </a:ext>
                  </a:extLst>
                </p:cNvPr>
                <p:cNvSpPr>
                  <a:spLocks/>
                </p:cNvSpPr>
                <p:nvPr/>
              </p:nvSpPr>
              <p:spPr bwMode="gray">
                <a:xfrm>
                  <a:off x="2861" y="3021"/>
                  <a:ext cx="200" cy="177"/>
                </a:xfrm>
                <a:custGeom>
                  <a:avLst/>
                  <a:gdLst>
                    <a:gd name="T0" fmla="*/ 121 w 362"/>
                    <a:gd name="T1" fmla="*/ 320 h 320"/>
                    <a:gd name="T2" fmla="*/ 121 w 362"/>
                    <a:gd name="T3" fmla="*/ 320 h 320"/>
                    <a:gd name="T4" fmla="*/ 103 w 362"/>
                    <a:gd name="T5" fmla="*/ 288 h 320"/>
                    <a:gd name="T6" fmla="*/ 69 w 362"/>
                    <a:gd name="T7" fmla="*/ 192 h 320"/>
                    <a:gd name="T8" fmla="*/ 69 w 362"/>
                    <a:gd name="T9" fmla="*/ 144 h 320"/>
                    <a:gd name="T10" fmla="*/ 0 w 362"/>
                    <a:gd name="T11" fmla="*/ 17 h 320"/>
                    <a:gd name="T12" fmla="*/ 0 w 362"/>
                    <a:gd name="T13" fmla="*/ 0 h 320"/>
                    <a:gd name="T14" fmla="*/ 34 w 362"/>
                    <a:gd name="T15" fmla="*/ 0 h 320"/>
                    <a:gd name="T16" fmla="*/ 69 w 362"/>
                    <a:gd name="T17" fmla="*/ 0 h 320"/>
                    <a:gd name="T18" fmla="*/ 172 w 362"/>
                    <a:gd name="T19" fmla="*/ 17 h 320"/>
                    <a:gd name="T20" fmla="*/ 207 w 362"/>
                    <a:gd name="T21" fmla="*/ 17 h 320"/>
                    <a:gd name="T22" fmla="*/ 276 w 362"/>
                    <a:gd name="T23" fmla="*/ 33 h 320"/>
                    <a:gd name="T24" fmla="*/ 311 w 362"/>
                    <a:gd name="T25" fmla="*/ 17 h 320"/>
                    <a:gd name="T26" fmla="*/ 328 w 362"/>
                    <a:gd name="T27" fmla="*/ 0 h 320"/>
                    <a:gd name="T28" fmla="*/ 362 w 362"/>
                    <a:gd name="T29" fmla="*/ 17 h 320"/>
                    <a:gd name="T30" fmla="*/ 328 w 362"/>
                    <a:gd name="T31" fmla="*/ 48 h 320"/>
                    <a:gd name="T32" fmla="*/ 311 w 362"/>
                    <a:gd name="T33" fmla="*/ 33 h 320"/>
                    <a:gd name="T34" fmla="*/ 259 w 362"/>
                    <a:gd name="T35" fmla="*/ 33 h 320"/>
                    <a:gd name="T36" fmla="*/ 241 w 362"/>
                    <a:gd name="T37" fmla="*/ 129 h 320"/>
                    <a:gd name="T38" fmla="*/ 224 w 362"/>
                    <a:gd name="T39" fmla="*/ 144 h 320"/>
                    <a:gd name="T40" fmla="*/ 224 w 362"/>
                    <a:gd name="T41" fmla="*/ 209 h 320"/>
                    <a:gd name="T42" fmla="*/ 224 w 362"/>
                    <a:gd name="T43" fmla="*/ 305 h 320"/>
                    <a:gd name="T44" fmla="*/ 190 w 362"/>
                    <a:gd name="T45" fmla="*/ 320 h 320"/>
                    <a:gd name="T46" fmla="*/ 155 w 362"/>
                    <a:gd name="T47" fmla="*/ 320 h 320"/>
                    <a:gd name="T48" fmla="*/ 138 w 362"/>
                    <a:gd name="T49" fmla="*/ 305 h 320"/>
                    <a:gd name="T50" fmla="*/ 121 w 362"/>
                    <a:gd name="T51" fmla="*/ 320 h 3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2"/>
                    <a:gd name="T79" fmla="*/ 0 h 320"/>
                    <a:gd name="T80" fmla="*/ 362 w 362"/>
                    <a:gd name="T81" fmla="*/ 320 h 3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2" h="320">
                      <a:moveTo>
                        <a:pt x="121" y="320"/>
                      </a:moveTo>
                      <a:lnTo>
                        <a:pt x="121" y="320"/>
                      </a:lnTo>
                      <a:lnTo>
                        <a:pt x="103" y="288"/>
                      </a:lnTo>
                      <a:lnTo>
                        <a:pt x="69" y="192"/>
                      </a:lnTo>
                      <a:lnTo>
                        <a:pt x="69" y="144"/>
                      </a:lnTo>
                      <a:lnTo>
                        <a:pt x="0" y="17"/>
                      </a:lnTo>
                      <a:lnTo>
                        <a:pt x="0" y="0"/>
                      </a:lnTo>
                      <a:lnTo>
                        <a:pt x="34" y="0"/>
                      </a:lnTo>
                      <a:lnTo>
                        <a:pt x="69" y="0"/>
                      </a:lnTo>
                      <a:lnTo>
                        <a:pt x="172" y="17"/>
                      </a:lnTo>
                      <a:lnTo>
                        <a:pt x="207" y="17"/>
                      </a:lnTo>
                      <a:lnTo>
                        <a:pt x="276" y="33"/>
                      </a:lnTo>
                      <a:lnTo>
                        <a:pt x="311" y="17"/>
                      </a:lnTo>
                      <a:lnTo>
                        <a:pt x="328" y="0"/>
                      </a:lnTo>
                      <a:lnTo>
                        <a:pt x="362" y="17"/>
                      </a:lnTo>
                      <a:lnTo>
                        <a:pt x="328" y="48"/>
                      </a:lnTo>
                      <a:lnTo>
                        <a:pt x="311" y="33"/>
                      </a:lnTo>
                      <a:lnTo>
                        <a:pt x="259" y="33"/>
                      </a:lnTo>
                      <a:lnTo>
                        <a:pt x="241" y="129"/>
                      </a:lnTo>
                      <a:lnTo>
                        <a:pt x="224" y="144"/>
                      </a:lnTo>
                      <a:lnTo>
                        <a:pt x="224" y="209"/>
                      </a:lnTo>
                      <a:lnTo>
                        <a:pt x="224" y="305"/>
                      </a:lnTo>
                      <a:lnTo>
                        <a:pt x="190" y="320"/>
                      </a:lnTo>
                      <a:lnTo>
                        <a:pt x="155" y="320"/>
                      </a:lnTo>
                      <a:lnTo>
                        <a:pt x="138" y="305"/>
                      </a:lnTo>
                      <a:lnTo>
                        <a:pt x="121" y="32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7" name="Freeform 603">
                  <a:extLst>
                    <a:ext uri="{FF2B5EF4-FFF2-40B4-BE49-F238E27FC236}">
                      <a16:creationId xmlns:a16="http://schemas.microsoft.com/office/drawing/2014/main" id="{992A3A73-D52C-014F-99DF-8C592221D1DF}"/>
                    </a:ext>
                  </a:extLst>
                </p:cNvPr>
                <p:cNvSpPr>
                  <a:spLocks/>
                </p:cNvSpPr>
                <p:nvPr/>
              </p:nvSpPr>
              <p:spPr bwMode="gray">
                <a:xfrm>
                  <a:off x="2926" y="3093"/>
                  <a:ext cx="248" cy="202"/>
                </a:xfrm>
                <a:custGeom>
                  <a:avLst/>
                  <a:gdLst>
                    <a:gd name="T0" fmla="*/ 416 w 451"/>
                    <a:gd name="T1" fmla="*/ 15 h 368"/>
                    <a:gd name="T2" fmla="*/ 433 w 451"/>
                    <a:gd name="T3" fmla="*/ 111 h 368"/>
                    <a:gd name="T4" fmla="*/ 416 w 451"/>
                    <a:gd name="T5" fmla="*/ 111 h 368"/>
                    <a:gd name="T6" fmla="*/ 399 w 451"/>
                    <a:gd name="T7" fmla="*/ 128 h 368"/>
                    <a:gd name="T8" fmla="*/ 416 w 451"/>
                    <a:gd name="T9" fmla="*/ 143 h 368"/>
                    <a:gd name="T10" fmla="*/ 433 w 451"/>
                    <a:gd name="T11" fmla="*/ 128 h 368"/>
                    <a:gd name="T12" fmla="*/ 451 w 451"/>
                    <a:gd name="T13" fmla="*/ 128 h 368"/>
                    <a:gd name="T14" fmla="*/ 451 w 451"/>
                    <a:gd name="T15" fmla="*/ 143 h 368"/>
                    <a:gd name="T16" fmla="*/ 451 w 451"/>
                    <a:gd name="T17" fmla="*/ 191 h 368"/>
                    <a:gd name="T18" fmla="*/ 416 w 451"/>
                    <a:gd name="T19" fmla="*/ 207 h 368"/>
                    <a:gd name="T20" fmla="*/ 382 w 451"/>
                    <a:gd name="T21" fmla="*/ 255 h 368"/>
                    <a:gd name="T22" fmla="*/ 330 w 451"/>
                    <a:gd name="T23" fmla="*/ 303 h 368"/>
                    <a:gd name="T24" fmla="*/ 295 w 451"/>
                    <a:gd name="T25" fmla="*/ 335 h 368"/>
                    <a:gd name="T26" fmla="*/ 243 w 451"/>
                    <a:gd name="T27" fmla="*/ 351 h 368"/>
                    <a:gd name="T28" fmla="*/ 209 w 451"/>
                    <a:gd name="T29" fmla="*/ 351 h 368"/>
                    <a:gd name="T30" fmla="*/ 157 w 451"/>
                    <a:gd name="T31" fmla="*/ 351 h 368"/>
                    <a:gd name="T32" fmla="*/ 103 w 451"/>
                    <a:gd name="T33" fmla="*/ 368 h 368"/>
                    <a:gd name="T34" fmla="*/ 86 w 451"/>
                    <a:gd name="T35" fmla="*/ 368 h 368"/>
                    <a:gd name="T36" fmla="*/ 69 w 451"/>
                    <a:gd name="T37" fmla="*/ 351 h 368"/>
                    <a:gd name="T38" fmla="*/ 51 w 451"/>
                    <a:gd name="T39" fmla="*/ 303 h 368"/>
                    <a:gd name="T40" fmla="*/ 51 w 451"/>
                    <a:gd name="T41" fmla="*/ 287 h 368"/>
                    <a:gd name="T42" fmla="*/ 17 w 451"/>
                    <a:gd name="T43" fmla="*/ 191 h 368"/>
                    <a:gd name="T44" fmla="*/ 0 w 451"/>
                    <a:gd name="T45" fmla="*/ 191 h 368"/>
                    <a:gd name="T46" fmla="*/ 17 w 451"/>
                    <a:gd name="T47" fmla="*/ 176 h 368"/>
                    <a:gd name="T48" fmla="*/ 34 w 451"/>
                    <a:gd name="T49" fmla="*/ 191 h 368"/>
                    <a:gd name="T50" fmla="*/ 69 w 451"/>
                    <a:gd name="T51" fmla="*/ 191 h 368"/>
                    <a:gd name="T52" fmla="*/ 103 w 451"/>
                    <a:gd name="T53" fmla="*/ 176 h 368"/>
                    <a:gd name="T54" fmla="*/ 103 w 451"/>
                    <a:gd name="T55" fmla="*/ 80 h 368"/>
                    <a:gd name="T56" fmla="*/ 121 w 451"/>
                    <a:gd name="T57" fmla="*/ 96 h 368"/>
                    <a:gd name="T58" fmla="*/ 121 w 451"/>
                    <a:gd name="T59" fmla="*/ 128 h 368"/>
                    <a:gd name="T60" fmla="*/ 157 w 451"/>
                    <a:gd name="T61" fmla="*/ 128 h 368"/>
                    <a:gd name="T62" fmla="*/ 209 w 451"/>
                    <a:gd name="T63" fmla="*/ 96 h 368"/>
                    <a:gd name="T64" fmla="*/ 226 w 451"/>
                    <a:gd name="T65" fmla="*/ 111 h 368"/>
                    <a:gd name="T66" fmla="*/ 243 w 451"/>
                    <a:gd name="T67" fmla="*/ 96 h 368"/>
                    <a:gd name="T68" fmla="*/ 313 w 451"/>
                    <a:gd name="T69" fmla="*/ 32 h 368"/>
                    <a:gd name="T70" fmla="*/ 364 w 451"/>
                    <a:gd name="T71" fmla="*/ 0 h 368"/>
                    <a:gd name="T72" fmla="*/ 399 w 451"/>
                    <a:gd name="T73" fmla="*/ 15 h 368"/>
                    <a:gd name="T74" fmla="*/ 416 w 451"/>
                    <a:gd name="T75" fmla="*/ 15 h 3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1"/>
                    <a:gd name="T115" fmla="*/ 0 h 368"/>
                    <a:gd name="T116" fmla="*/ 451 w 451"/>
                    <a:gd name="T117" fmla="*/ 368 h 3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1" h="368">
                      <a:moveTo>
                        <a:pt x="416" y="15"/>
                      </a:moveTo>
                      <a:lnTo>
                        <a:pt x="433" y="111"/>
                      </a:lnTo>
                      <a:lnTo>
                        <a:pt x="416" y="111"/>
                      </a:lnTo>
                      <a:lnTo>
                        <a:pt x="399" y="128"/>
                      </a:lnTo>
                      <a:lnTo>
                        <a:pt x="416" y="143"/>
                      </a:lnTo>
                      <a:lnTo>
                        <a:pt x="433" y="128"/>
                      </a:lnTo>
                      <a:lnTo>
                        <a:pt x="451" y="128"/>
                      </a:lnTo>
                      <a:lnTo>
                        <a:pt x="451" y="143"/>
                      </a:lnTo>
                      <a:lnTo>
                        <a:pt x="451" y="191"/>
                      </a:lnTo>
                      <a:lnTo>
                        <a:pt x="416" y="207"/>
                      </a:lnTo>
                      <a:lnTo>
                        <a:pt x="382" y="255"/>
                      </a:lnTo>
                      <a:lnTo>
                        <a:pt x="330" y="303"/>
                      </a:lnTo>
                      <a:lnTo>
                        <a:pt x="295" y="335"/>
                      </a:lnTo>
                      <a:lnTo>
                        <a:pt x="243" y="351"/>
                      </a:lnTo>
                      <a:lnTo>
                        <a:pt x="209" y="351"/>
                      </a:lnTo>
                      <a:lnTo>
                        <a:pt x="157" y="351"/>
                      </a:lnTo>
                      <a:lnTo>
                        <a:pt x="103" y="368"/>
                      </a:lnTo>
                      <a:lnTo>
                        <a:pt x="86" y="368"/>
                      </a:lnTo>
                      <a:lnTo>
                        <a:pt x="69" y="351"/>
                      </a:lnTo>
                      <a:lnTo>
                        <a:pt x="51" y="303"/>
                      </a:lnTo>
                      <a:lnTo>
                        <a:pt x="51" y="287"/>
                      </a:lnTo>
                      <a:lnTo>
                        <a:pt x="17" y="191"/>
                      </a:lnTo>
                      <a:lnTo>
                        <a:pt x="0" y="191"/>
                      </a:lnTo>
                      <a:lnTo>
                        <a:pt x="17" y="176"/>
                      </a:lnTo>
                      <a:lnTo>
                        <a:pt x="34" y="191"/>
                      </a:lnTo>
                      <a:lnTo>
                        <a:pt x="69" y="191"/>
                      </a:lnTo>
                      <a:lnTo>
                        <a:pt x="103" y="176"/>
                      </a:lnTo>
                      <a:lnTo>
                        <a:pt x="103" y="80"/>
                      </a:lnTo>
                      <a:lnTo>
                        <a:pt x="121" y="96"/>
                      </a:lnTo>
                      <a:lnTo>
                        <a:pt x="121" y="128"/>
                      </a:lnTo>
                      <a:lnTo>
                        <a:pt x="157" y="128"/>
                      </a:lnTo>
                      <a:lnTo>
                        <a:pt x="209" y="96"/>
                      </a:lnTo>
                      <a:lnTo>
                        <a:pt x="226" y="111"/>
                      </a:lnTo>
                      <a:lnTo>
                        <a:pt x="243" y="96"/>
                      </a:lnTo>
                      <a:lnTo>
                        <a:pt x="313" y="32"/>
                      </a:lnTo>
                      <a:lnTo>
                        <a:pt x="364" y="0"/>
                      </a:lnTo>
                      <a:lnTo>
                        <a:pt x="399" y="15"/>
                      </a:lnTo>
                      <a:lnTo>
                        <a:pt x="416" y="1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8" name="Freeform 604">
                  <a:extLst>
                    <a:ext uri="{FF2B5EF4-FFF2-40B4-BE49-F238E27FC236}">
                      <a16:creationId xmlns:a16="http://schemas.microsoft.com/office/drawing/2014/main" id="{4805A179-4F03-DF41-8A0C-498EB957F078}"/>
                    </a:ext>
                  </a:extLst>
                </p:cNvPr>
                <p:cNvSpPr>
                  <a:spLocks/>
                </p:cNvSpPr>
                <p:nvPr/>
              </p:nvSpPr>
              <p:spPr bwMode="gray">
                <a:xfrm>
                  <a:off x="2983" y="3031"/>
                  <a:ext cx="145" cy="132"/>
                </a:xfrm>
                <a:custGeom>
                  <a:avLst/>
                  <a:gdLst>
                    <a:gd name="T0" fmla="*/ 0 w 261"/>
                    <a:gd name="T1" fmla="*/ 192 h 240"/>
                    <a:gd name="T2" fmla="*/ 0 w 261"/>
                    <a:gd name="T3" fmla="*/ 192 h 240"/>
                    <a:gd name="T4" fmla="*/ 18 w 261"/>
                    <a:gd name="T5" fmla="*/ 208 h 240"/>
                    <a:gd name="T6" fmla="*/ 18 w 261"/>
                    <a:gd name="T7" fmla="*/ 240 h 240"/>
                    <a:gd name="T8" fmla="*/ 52 w 261"/>
                    <a:gd name="T9" fmla="*/ 240 h 240"/>
                    <a:gd name="T10" fmla="*/ 104 w 261"/>
                    <a:gd name="T11" fmla="*/ 208 h 240"/>
                    <a:gd name="T12" fmla="*/ 121 w 261"/>
                    <a:gd name="T13" fmla="*/ 223 h 240"/>
                    <a:gd name="T14" fmla="*/ 139 w 261"/>
                    <a:gd name="T15" fmla="*/ 208 h 240"/>
                    <a:gd name="T16" fmla="*/ 210 w 261"/>
                    <a:gd name="T17" fmla="*/ 144 h 240"/>
                    <a:gd name="T18" fmla="*/ 261 w 261"/>
                    <a:gd name="T19" fmla="*/ 112 h 240"/>
                    <a:gd name="T20" fmla="*/ 227 w 261"/>
                    <a:gd name="T21" fmla="*/ 112 h 240"/>
                    <a:gd name="T22" fmla="*/ 210 w 261"/>
                    <a:gd name="T23" fmla="*/ 79 h 240"/>
                    <a:gd name="T24" fmla="*/ 173 w 261"/>
                    <a:gd name="T25" fmla="*/ 48 h 240"/>
                    <a:gd name="T26" fmla="*/ 139 w 261"/>
                    <a:gd name="T27" fmla="*/ 0 h 240"/>
                    <a:gd name="T28" fmla="*/ 104 w 261"/>
                    <a:gd name="T29" fmla="*/ 31 h 240"/>
                    <a:gd name="T30" fmla="*/ 87 w 261"/>
                    <a:gd name="T31" fmla="*/ 16 h 240"/>
                    <a:gd name="T32" fmla="*/ 35 w 261"/>
                    <a:gd name="T33" fmla="*/ 16 h 240"/>
                    <a:gd name="T34" fmla="*/ 18 w 261"/>
                    <a:gd name="T35" fmla="*/ 112 h 240"/>
                    <a:gd name="T36" fmla="*/ 0 w 261"/>
                    <a:gd name="T37" fmla="*/ 127 h 240"/>
                    <a:gd name="T38" fmla="*/ 0 w 261"/>
                    <a:gd name="T39" fmla="*/ 192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240"/>
                    <a:gd name="T62" fmla="*/ 261 w 26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240">
                      <a:moveTo>
                        <a:pt x="0" y="192"/>
                      </a:moveTo>
                      <a:lnTo>
                        <a:pt x="0" y="192"/>
                      </a:lnTo>
                      <a:lnTo>
                        <a:pt x="18" y="208"/>
                      </a:lnTo>
                      <a:lnTo>
                        <a:pt x="18" y="240"/>
                      </a:lnTo>
                      <a:lnTo>
                        <a:pt x="52" y="240"/>
                      </a:lnTo>
                      <a:lnTo>
                        <a:pt x="104" y="208"/>
                      </a:lnTo>
                      <a:lnTo>
                        <a:pt x="121" y="223"/>
                      </a:lnTo>
                      <a:lnTo>
                        <a:pt x="139" y="208"/>
                      </a:lnTo>
                      <a:lnTo>
                        <a:pt x="210" y="144"/>
                      </a:lnTo>
                      <a:lnTo>
                        <a:pt x="261" y="112"/>
                      </a:lnTo>
                      <a:lnTo>
                        <a:pt x="227" y="112"/>
                      </a:lnTo>
                      <a:lnTo>
                        <a:pt x="210" y="79"/>
                      </a:lnTo>
                      <a:lnTo>
                        <a:pt x="173" y="48"/>
                      </a:lnTo>
                      <a:lnTo>
                        <a:pt x="139" y="0"/>
                      </a:lnTo>
                      <a:lnTo>
                        <a:pt x="104" y="31"/>
                      </a:lnTo>
                      <a:lnTo>
                        <a:pt x="87" y="16"/>
                      </a:lnTo>
                      <a:lnTo>
                        <a:pt x="35" y="16"/>
                      </a:lnTo>
                      <a:lnTo>
                        <a:pt x="18" y="112"/>
                      </a:lnTo>
                      <a:lnTo>
                        <a:pt x="0" y="127"/>
                      </a:lnTo>
                      <a:lnTo>
                        <a:pt x="0" y="19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9" name="Freeform 605">
                  <a:extLst>
                    <a:ext uri="{FF2B5EF4-FFF2-40B4-BE49-F238E27FC236}">
                      <a16:creationId xmlns:a16="http://schemas.microsoft.com/office/drawing/2014/main" id="{A2003EF0-2415-3F4D-A629-83421B738AE3}"/>
                    </a:ext>
                  </a:extLst>
                </p:cNvPr>
                <p:cNvSpPr>
                  <a:spLocks/>
                </p:cNvSpPr>
                <p:nvPr/>
              </p:nvSpPr>
              <p:spPr bwMode="gray">
                <a:xfrm>
                  <a:off x="3061" y="3004"/>
                  <a:ext cx="123" cy="96"/>
                </a:xfrm>
                <a:custGeom>
                  <a:avLst/>
                  <a:gdLst>
                    <a:gd name="T0" fmla="*/ 139 w 225"/>
                    <a:gd name="T1" fmla="*/ 0 h 175"/>
                    <a:gd name="T2" fmla="*/ 139 w 225"/>
                    <a:gd name="T3" fmla="*/ 0 h 175"/>
                    <a:gd name="T4" fmla="*/ 104 w 225"/>
                    <a:gd name="T5" fmla="*/ 0 h 175"/>
                    <a:gd name="T6" fmla="*/ 104 w 225"/>
                    <a:gd name="T7" fmla="*/ 16 h 175"/>
                    <a:gd name="T8" fmla="*/ 52 w 225"/>
                    <a:gd name="T9" fmla="*/ 48 h 175"/>
                    <a:gd name="T10" fmla="*/ 0 w 225"/>
                    <a:gd name="T11" fmla="*/ 48 h 175"/>
                    <a:gd name="T12" fmla="*/ 35 w 225"/>
                    <a:gd name="T13" fmla="*/ 96 h 175"/>
                    <a:gd name="T14" fmla="*/ 70 w 225"/>
                    <a:gd name="T15" fmla="*/ 127 h 175"/>
                    <a:gd name="T16" fmla="*/ 87 w 225"/>
                    <a:gd name="T17" fmla="*/ 160 h 175"/>
                    <a:gd name="T18" fmla="*/ 121 w 225"/>
                    <a:gd name="T19" fmla="*/ 160 h 175"/>
                    <a:gd name="T20" fmla="*/ 156 w 225"/>
                    <a:gd name="T21" fmla="*/ 175 h 175"/>
                    <a:gd name="T22" fmla="*/ 173 w 225"/>
                    <a:gd name="T23" fmla="*/ 175 h 175"/>
                    <a:gd name="T24" fmla="*/ 208 w 225"/>
                    <a:gd name="T25" fmla="*/ 112 h 175"/>
                    <a:gd name="T26" fmla="*/ 225 w 225"/>
                    <a:gd name="T27" fmla="*/ 48 h 175"/>
                    <a:gd name="T28" fmla="*/ 208 w 225"/>
                    <a:gd name="T29" fmla="*/ 16 h 175"/>
                    <a:gd name="T30" fmla="*/ 173 w 225"/>
                    <a:gd name="T31" fmla="*/ 0 h 175"/>
                    <a:gd name="T32" fmla="*/ 139 w 225"/>
                    <a:gd name="T33" fmla="*/ 0 h 1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5"/>
                    <a:gd name="T52" fmla="*/ 0 h 175"/>
                    <a:gd name="T53" fmla="*/ 225 w 225"/>
                    <a:gd name="T54" fmla="*/ 175 h 1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5" h="175">
                      <a:moveTo>
                        <a:pt x="139" y="0"/>
                      </a:moveTo>
                      <a:lnTo>
                        <a:pt x="139" y="0"/>
                      </a:lnTo>
                      <a:lnTo>
                        <a:pt x="104" y="0"/>
                      </a:lnTo>
                      <a:lnTo>
                        <a:pt x="104" y="16"/>
                      </a:lnTo>
                      <a:lnTo>
                        <a:pt x="52" y="48"/>
                      </a:lnTo>
                      <a:lnTo>
                        <a:pt x="0" y="48"/>
                      </a:lnTo>
                      <a:lnTo>
                        <a:pt x="35" y="96"/>
                      </a:lnTo>
                      <a:lnTo>
                        <a:pt x="70" y="127"/>
                      </a:lnTo>
                      <a:lnTo>
                        <a:pt x="87" y="160"/>
                      </a:lnTo>
                      <a:lnTo>
                        <a:pt x="121" y="160"/>
                      </a:lnTo>
                      <a:lnTo>
                        <a:pt x="156" y="175"/>
                      </a:lnTo>
                      <a:lnTo>
                        <a:pt x="173" y="175"/>
                      </a:lnTo>
                      <a:lnTo>
                        <a:pt x="208" y="112"/>
                      </a:lnTo>
                      <a:lnTo>
                        <a:pt x="225" y="48"/>
                      </a:lnTo>
                      <a:lnTo>
                        <a:pt x="208" y="16"/>
                      </a:lnTo>
                      <a:lnTo>
                        <a:pt x="173" y="0"/>
                      </a:lnTo>
                      <a:lnTo>
                        <a:pt x="139"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0" name="Freeform 606">
                  <a:extLst>
                    <a:ext uri="{FF2B5EF4-FFF2-40B4-BE49-F238E27FC236}">
                      <a16:creationId xmlns:a16="http://schemas.microsoft.com/office/drawing/2014/main" id="{7CD88515-406D-6D4F-ADC5-14CCD8CA72A9}"/>
                    </a:ext>
                  </a:extLst>
                </p:cNvPr>
                <p:cNvSpPr>
                  <a:spLocks/>
                </p:cNvSpPr>
                <p:nvPr/>
              </p:nvSpPr>
              <p:spPr bwMode="gray">
                <a:xfrm>
                  <a:off x="3136" y="2925"/>
                  <a:ext cx="162" cy="238"/>
                </a:xfrm>
                <a:custGeom>
                  <a:avLst/>
                  <a:gdLst>
                    <a:gd name="T0" fmla="*/ 69 w 293"/>
                    <a:gd name="T1" fmla="*/ 432 h 432"/>
                    <a:gd name="T2" fmla="*/ 69 w 293"/>
                    <a:gd name="T3" fmla="*/ 432 h 432"/>
                    <a:gd name="T4" fmla="*/ 69 w 293"/>
                    <a:gd name="T5" fmla="*/ 415 h 432"/>
                    <a:gd name="T6" fmla="*/ 69 w 293"/>
                    <a:gd name="T7" fmla="*/ 400 h 432"/>
                    <a:gd name="T8" fmla="*/ 138 w 293"/>
                    <a:gd name="T9" fmla="*/ 384 h 432"/>
                    <a:gd name="T10" fmla="*/ 155 w 293"/>
                    <a:gd name="T11" fmla="*/ 367 h 432"/>
                    <a:gd name="T12" fmla="*/ 155 w 293"/>
                    <a:gd name="T13" fmla="*/ 319 h 432"/>
                    <a:gd name="T14" fmla="*/ 121 w 293"/>
                    <a:gd name="T15" fmla="*/ 256 h 432"/>
                    <a:gd name="T16" fmla="*/ 190 w 293"/>
                    <a:gd name="T17" fmla="*/ 192 h 432"/>
                    <a:gd name="T18" fmla="*/ 242 w 293"/>
                    <a:gd name="T19" fmla="*/ 175 h 432"/>
                    <a:gd name="T20" fmla="*/ 293 w 293"/>
                    <a:gd name="T21" fmla="*/ 127 h 432"/>
                    <a:gd name="T22" fmla="*/ 276 w 293"/>
                    <a:gd name="T23" fmla="*/ 0 h 432"/>
                    <a:gd name="T24" fmla="*/ 242 w 293"/>
                    <a:gd name="T25" fmla="*/ 31 h 432"/>
                    <a:gd name="T26" fmla="*/ 172 w 293"/>
                    <a:gd name="T27" fmla="*/ 31 h 432"/>
                    <a:gd name="T28" fmla="*/ 138 w 293"/>
                    <a:gd name="T29" fmla="*/ 31 h 432"/>
                    <a:gd name="T30" fmla="*/ 121 w 293"/>
                    <a:gd name="T31" fmla="*/ 48 h 432"/>
                    <a:gd name="T32" fmla="*/ 138 w 293"/>
                    <a:gd name="T33" fmla="*/ 79 h 432"/>
                    <a:gd name="T34" fmla="*/ 155 w 293"/>
                    <a:gd name="T35" fmla="*/ 112 h 432"/>
                    <a:gd name="T36" fmla="*/ 155 w 293"/>
                    <a:gd name="T37" fmla="*/ 144 h 432"/>
                    <a:gd name="T38" fmla="*/ 138 w 293"/>
                    <a:gd name="T39" fmla="*/ 175 h 432"/>
                    <a:gd name="T40" fmla="*/ 121 w 293"/>
                    <a:gd name="T41" fmla="*/ 144 h 432"/>
                    <a:gd name="T42" fmla="*/ 121 w 293"/>
                    <a:gd name="T43" fmla="*/ 112 h 432"/>
                    <a:gd name="T44" fmla="*/ 103 w 293"/>
                    <a:gd name="T45" fmla="*/ 112 h 432"/>
                    <a:gd name="T46" fmla="*/ 86 w 293"/>
                    <a:gd name="T47" fmla="*/ 96 h 432"/>
                    <a:gd name="T48" fmla="*/ 0 w 293"/>
                    <a:gd name="T49" fmla="*/ 127 h 432"/>
                    <a:gd name="T50" fmla="*/ 0 w 293"/>
                    <a:gd name="T51" fmla="*/ 144 h 432"/>
                    <a:gd name="T52" fmla="*/ 34 w 293"/>
                    <a:gd name="T53" fmla="*/ 144 h 432"/>
                    <a:gd name="T54" fmla="*/ 69 w 293"/>
                    <a:gd name="T55" fmla="*/ 160 h 432"/>
                    <a:gd name="T56" fmla="*/ 86 w 293"/>
                    <a:gd name="T57" fmla="*/ 192 h 432"/>
                    <a:gd name="T58" fmla="*/ 69 w 293"/>
                    <a:gd name="T59" fmla="*/ 256 h 432"/>
                    <a:gd name="T60" fmla="*/ 34 w 293"/>
                    <a:gd name="T61" fmla="*/ 319 h 432"/>
                    <a:gd name="T62" fmla="*/ 51 w 293"/>
                    <a:gd name="T63" fmla="*/ 415 h 432"/>
                    <a:gd name="T64" fmla="*/ 51 w 293"/>
                    <a:gd name="T65" fmla="*/ 432 h 432"/>
                    <a:gd name="T66" fmla="*/ 69 w 293"/>
                    <a:gd name="T67" fmla="*/ 432 h 4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432"/>
                    <a:gd name="T104" fmla="*/ 293 w 293"/>
                    <a:gd name="T105" fmla="*/ 432 h 4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432">
                      <a:moveTo>
                        <a:pt x="69" y="432"/>
                      </a:moveTo>
                      <a:lnTo>
                        <a:pt x="69" y="432"/>
                      </a:lnTo>
                      <a:lnTo>
                        <a:pt x="69" y="415"/>
                      </a:lnTo>
                      <a:lnTo>
                        <a:pt x="69" y="400"/>
                      </a:lnTo>
                      <a:lnTo>
                        <a:pt x="138" y="384"/>
                      </a:lnTo>
                      <a:lnTo>
                        <a:pt x="155" y="367"/>
                      </a:lnTo>
                      <a:lnTo>
                        <a:pt x="155" y="319"/>
                      </a:lnTo>
                      <a:lnTo>
                        <a:pt x="121" y="256"/>
                      </a:lnTo>
                      <a:lnTo>
                        <a:pt x="190" y="192"/>
                      </a:lnTo>
                      <a:lnTo>
                        <a:pt x="242" y="175"/>
                      </a:lnTo>
                      <a:lnTo>
                        <a:pt x="293" y="127"/>
                      </a:lnTo>
                      <a:lnTo>
                        <a:pt x="276" y="0"/>
                      </a:lnTo>
                      <a:lnTo>
                        <a:pt x="242" y="31"/>
                      </a:lnTo>
                      <a:lnTo>
                        <a:pt x="172" y="31"/>
                      </a:lnTo>
                      <a:lnTo>
                        <a:pt x="138" y="31"/>
                      </a:lnTo>
                      <a:lnTo>
                        <a:pt x="121" y="48"/>
                      </a:lnTo>
                      <a:lnTo>
                        <a:pt x="138" y="79"/>
                      </a:lnTo>
                      <a:lnTo>
                        <a:pt x="155" y="112"/>
                      </a:lnTo>
                      <a:lnTo>
                        <a:pt x="155" y="144"/>
                      </a:lnTo>
                      <a:lnTo>
                        <a:pt x="138" y="175"/>
                      </a:lnTo>
                      <a:lnTo>
                        <a:pt x="121" y="144"/>
                      </a:lnTo>
                      <a:lnTo>
                        <a:pt x="121" y="112"/>
                      </a:lnTo>
                      <a:lnTo>
                        <a:pt x="103" y="112"/>
                      </a:lnTo>
                      <a:lnTo>
                        <a:pt x="86" y="96"/>
                      </a:lnTo>
                      <a:lnTo>
                        <a:pt x="0" y="127"/>
                      </a:lnTo>
                      <a:lnTo>
                        <a:pt x="0" y="144"/>
                      </a:lnTo>
                      <a:lnTo>
                        <a:pt x="34" y="144"/>
                      </a:lnTo>
                      <a:lnTo>
                        <a:pt x="69" y="160"/>
                      </a:lnTo>
                      <a:lnTo>
                        <a:pt x="86" y="192"/>
                      </a:lnTo>
                      <a:lnTo>
                        <a:pt x="69" y="256"/>
                      </a:lnTo>
                      <a:lnTo>
                        <a:pt x="34" y="319"/>
                      </a:lnTo>
                      <a:lnTo>
                        <a:pt x="51" y="415"/>
                      </a:lnTo>
                      <a:lnTo>
                        <a:pt x="51" y="432"/>
                      </a:lnTo>
                      <a:lnTo>
                        <a:pt x="69" y="43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1" name="Freeform 607">
                  <a:extLst>
                    <a:ext uri="{FF2B5EF4-FFF2-40B4-BE49-F238E27FC236}">
                      <a16:creationId xmlns:a16="http://schemas.microsoft.com/office/drawing/2014/main" id="{D1BCCC7E-8D9E-0048-87A8-900B5263802D}"/>
                    </a:ext>
                  </a:extLst>
                </p:cNvPr>
                <p:cNvSpPr>
                  <a:spLocks/>
                </p:cNvSpPr>
                <p:nvPr/>
              </p:nvSpPr>
              <p:spPr bwMode="gray">
                <a:xfrm>
                  <a:off x="3174" y="2916"/>
                  <a:ext cx="48" cy="105"/>
                </a:xfrm>
                <a:custGeom>
                  <a:avLst/>
                  <a:gdLst>
                    <a:gd name="T0" fmla="*/ 17 w 86"/>
                    <a:gd name="T1" fmla="*/ 113 h 192"/>
                    <a:gd name="T2" fmla="*/ 17 w 86"/>
                    <a:gd name="T3" fmla="*/ 113 h 192"/>
                    <a:gd name="T4" fmla="*/ 0 w 86"/>
                    <a:gd name="T5" fmla="*/ 96 h 192"/>
                    <a:gd name="T6" fmla="*/ 17 w 86"/>
                    <a:gd name="T7" fmla="*/ 65 h 192"/>
                    <a:gd name="T8" fmla="*/ 17 w 86"/>
                    <a:gd name="T9" fmla="*/ 48 h 192"/>
                    <a:gd name="T10" fmla="*/ 34 w 86"/>
                    <a:gd name="T11" fmla="*/ 33 h 192"/>
                    <a:gd name="T12" fmla="*/ 17 w 86"/>
                    <a:gd name="T13" fmla="*/ 0 h 192"/>
                    <a:gd name="T14" fmla="*/ 34 w 86"/>
                    <a:gd name="T15" fmla="*/ 0 h 192"/>
                    <a:gd name="T16" fmla="*/ 52 w 86"/>
                    <a:gd name="T17" fmla="*/ 0 h 192"/>
                    <a:gd name="T18" fmla="*/ 69 w 86"/>
                    <a:gd name="T19" fmla="*/ 48 h 192"/>
                    <a:gd name="T20" fmla="*/ 52 w 86"/>
                    <a:gd name="T21" fmla="*/ 65 h 192"/>
                    <a:gd name="T22" fmla="*/ 69 w 86"/>
                    <a:gd name="T23" fmla="*/ 96 h 192"/>
                    <a:gd name="T24" fmla="*/ 86 w 86"/>
                    <a:gd name="T25" fmla="*/ 129 h 192"/>
                    <a:gd name="T26" fmla="*/ 86 w 86"/>
                    <a:gd name="T27" fmla="*/ 161 h 192"/>
                    <a:gd name="T28" fmla="*/ 69 w 86"/>
                    <a:gd name="T29" fmla="*/ 192 h 192"/>
                    <a:gd name="T30" fmla="*/ 52 w 86"/>
                    <a:gd name="T31" fmla="*/ 161 h 192"/>
                    <a:gd name="T32" fmla="*/ 52 w 86"/>
                    <a:gd name="T33" fmla="*/ 129 h 192"/>
                    <a:gd name="T34" fmla="*/ 34 w 86"/>
                    <a:gd name="T35" fmla="*/ 129 h 192"/>
                    <a:gd name="T36" fmla="*/ 17 w 86"/>
                    <a:gd name="T37" fmla="*/ 113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92"/>
                    <a:gd name="T59" fmla="*/ 86 w 86"/>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92">
                      <a:moveTo>
                        <a:pt x="17" y="113"/>
                      </a:moveTo>
                      <a:lnTo>
                        <a:pt x="17" y="113"/>
                      </a:lnTo>
                      <a:lnTo>
                        <a:pt x="0" y="96"/>
                      </a:lnTo>
                      <a:lnTo>
                        <a:pt x="17" y="65"/>
                      </a:lnTo>
                      <a:lnTo>
                        <a:pt x="17" y="48"/>
                      </a:lnTo>
                      <a:lnTo>
                        <a:pt x="34" y="33"/>
                      </a:lnTo>
                      <a:lnTo>
                        <a:pt x="17" y="0"/>
                      </a:lnTo>
                      <a:lnTo>
                        <a:pt x="34" y="0"/>
                      </a:lnTo>
                      <a:lnTo>
                        <a:pt x="52" y="0"/>
                      </a:lnTo>
                      <a:lnTo>
                        <a:pt x="69" y="48"/>
                      </a:lnTo>
                      <a:lnTo>
                        <a:pt x="52" y="65"/>
                      </a:lnTo>
                      <a:lnTo>
                        <a:pt x="69" y="96"/>
                      </a:lnTo>
                      <a:lnTo>
                        <a:pt x="86" y="129"/>
                      </a:lnTo>
                      <a:lnTo>
                        <a:pt x="86" y="161"/>
                      </a:lnTo>
                      <a:lnTo>
                        <a:pt x="69" y="192"/>
                      </a:lnTo>
                      <a:lnTo>
                        <a:pt x="52" y="161"/>
                      </a:lnTo>
                      <a:lnTo>
                        <a:pt x="52" y="129"/>
                      </a:lnTo>
                      <a:lnTo>
                        <a:pt x="34" y="129"/>
                      </a:lnTo>
                      <a:lnTo>
                        <a:pt x="17" y="11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2" name="Freeform 608">
                  <a:extLst>
                    <a:ext uri="{FF2B5EF4-FFF2-40B4-BE49-F238E27FC236}">
                      <a16:creationId xmlns:a16="http://schemas.microsoft.com/office/drawing/2014/main" id="{1C8D2399-BEC7-9547-AEB8-5D645757F9C2}"/>
                    </a:ext>
                  </a:extLst>
                </p:cNvPr>
                <p:cNvSpPr>
                  <a:spLocks/>
                </p:cNvSpPr>
                <p:nvPr/>
              </p:nvSpPr>
              <p:spPr bwMode="gray">
                <a:xfrm>
                  <a:off x="3146" y="3152"/>
                  <a:ext cx="19" cy="19"/>
                </a:xfrm>
                <a:custGeom>
                  <a:avLst/>
                  <a:gdLst>
                    <a:gd name="T0" fmla="*/ 34 w 34"/>
                    <a:gd name="T1" fmla="*/ 17 h 32"/>
                    <a:gd name="T2" fmla="*/ 34 w 34"/>
                    <a:gd name="T3" fmla="*/ 17 h 32"/>
                    <a:gd name="T4" fmla="*/ 34 w 34"/>
                    <a:gd name="T5" fmla="*/ 0 h 32"/>
                    <a:gd name="T6" fmla="*/ 17 w 34"/>
                    <a:gd name="T7" fmla="*/ 0 h 32"/>
                    <a:gd name="T8" fmla="*/ 0 w 34"/>
                    <a:gd name="T9" fmla="*/ 17 h 32"/>
                    <a:gd name="T10" fmla="*/ 17 w 34"/>
                    <a:gd name="T11" fmla="*/ 32 h 32"/>
                    <a:gd name="T12" fmla="*/ 34 w 34"/>
                    <a:gd name="T13" fmla="*/ 1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17"/>
                      </a:moveTo>
                      <a:lnTo>
                        <a:pt x="34" y="17"/>
                      </a:lnTo>
                      <a:lnTo>
                        <a:pt x="34" y="0"/>
                      </a:lnTo>
                      <a:lnTo>
                        <a:pt x="17" y="0"/>
                      </a:lnTo>
                      <a:lnTo>
                        <a:pt x="0" y="17"/>
                      </a:lnTo>
                      <a:lnTo>
                        <a:pt x="17" y="32"/>
                      </a:lnTo>
                      <a:lnTo>
                        <a:pt x="34"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3" name="Freeform 609">
                  <a:extLst>
                    <a:ext uri="{FF2B5EF4-FFF2-40B4-BE49-F238E27FC236}">
                      <a16:creationId xmlns:a16="http://schemas.microsoft.com/office/drawing/2014/main" id="{C619A886-0AFD-874D-8DE6-CC600010DF7D}"/>
                    </a:ext>
                  </a:extLst>
                </p:cNvPr>
                <p:cNvSpPr>
                  <a:spLocks/>
                </p:cNvSpPr>
                <p:nvPr/>
              </p:nvSpPr>
              <p:spPr bwMode="gray">
                <a:xfrm>
                  <a:off x="3337" y="2951"/>
                  <a:ext cx="103" cy="194"/>
                </a:xfrm>
                <a:custGeom>
                  <a:avLst/>
                  <a:gdLst>
                    <a:gd name="T0" fmla="*/ 0 w 189"/>
                    <a:gd name="T1" fmla="*/ 256 h 352"/>
                    <a:gd name="T2" fmla="*/ 0 w 189"/>
                    <a:gd name="T3" fmla="*/ 256 h 352"/>
                    <a:gd name="T4" fmla="*/ 18 w 189"/>
                    <a:gd name="T5" fmla="*/ 319 h 352"/>
                    <a:gd name="T6" fmla="*/ 35 w 189"/>
                    <a:gd name="T7" fmla="*/ 352 h 352"/>
                    <a:gd name="T8" fmla="*/ 87 w 189"/>
                    <a:gd name="T9" fmla="*/ 352 h 352"/>
                    <a:gd name="T10" fmla="*/ 104 w 189"/>
                    <a:gd name="T11" fmla="*/ 336 h 352"/>
                    <a:gd name="T12" fmla="*/ 156 w 189"/>
                    <a:gd name="T13" fmla="*/ 160 h 352"/>
                    <a:gd name="T14" fmla="*/ 173 w 189"/>
                    <a:gd name="T15" fmla="*/ 79 h 352"/>
                    <a:gd name="T16" fmla="*/ 189 w 189"/>
                    <a:gd name="T17" fmla="*/ 96 h 352"/>
                    <a:gd name="T18" fmla="*/ 189 w 189"/>
                    <a:gd name="T19" fmla="*/ 79 h 352"/>
                    <a:gd name="T20" fmla="*/ 173 w 189"/>
                    <a:gd name="T21" fmla="*/ 16 h 352"/>
                    <a:gd name="T22" fmla="*/ 156 w 189"/>
                    <a:gd name="T23" fmla="*/ 0 h 352"/>
                    <a:gd name="T24" fmla="*/ 139 w 189"/>
                    <a:gd name="T25" fmla="*/ 31 h 352"/>
                    <a:gd name="T26" fmla="*/ 121 w 189"/>
                    <a:gd name="T27" fmla="*/ 31 h 352"/>
                    <a:gd name="T28" fmla="*/ 121 w 189"/>
                    <a:gd name="T29" fmla="*/ 64 h 352"/>
                    <a:gd name="T30" fmla="*/ 35 w 189"/>
                    <a:gd name="T31" fmla="*/ 112 h 352"/>
                    <a:gd name="T32" fmla="*/ 18 w 189"/>
                    <a:gd name="T33" fmla="*/ 144 h 352"/>
                    <a:gd name="T34" fmla="*/ 35 w 189"/>
                    <a:gd name="T35" fmla="*/ 208 h 352"/>
                    <a:gd name="T36" fmla="*/ 0 w 189"/>
                    <a:gd name="T37" fmla="*/ 256 h 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9"/>
                    <a:gd name="T58" fmla="*/ 0 h 352"/>
                    <a:gd name="T59" fmla="*/ 189 w 189"/>
                    <a:gd name="T60" fmla="*/ 352 h 3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9" h="352">
                      <a:moveTo>
                        <a:pt x="0" y="256"/>
                      </a:moveTo>
                      <a:lnTo>
                        <a:pt x="0" y="256"/>
                      </a:lnTo>
                      <a:lnTo>
                        <a:pt x="18" y="319"/>
                      </a:lnTo>
                      <a:lnTo>
                        <a:pt x="35" y="352"/>
                      </a:lnTo>
                      <a:lnTo>
                        <a:pt x="87" y="352"/>
                      </a:lnTo>
                      <a:lnTo>
                        <a:pt x="104" y="336"/>
                      </a:lnTo>
                      <a:lnTo>
                        <a:pt x="156" y="160"/>
                      </a:lnTo>
                      <a:lnTo>
                        <a:pt x="173" y="79"/>
                      </a:lnTo>
                      <a:lnTo>
                        <a:pt x="189" y="96"/>
                      </a:lnTo>
                      <a:lnTo>
                        <a:pt x="189" y="79"/>
                      </a:lnTo>
                      <a:lnTo>
                        <a:pt x="173" y="16"/>
                      </a:lnTo>
                      <a:lnTo>
                        <a:pt x="156" y="0"/>
                      </a:lnTo>
                      <a:lnTo>
                        <a:pt x="139" y="31"/>
                      </a:lnTo>
                      <a:lnTo>
                        <a:pt x="121" y="31"/>
                      </a:lnTo>
                      <a:lnTo>
                        <a:pt x="121" y="64"/>
                      </a:lnTo>
                      <a:lnTo>
                        <a:pt x="35" y="112"/>
                      </a:lnTo>
                      <a:lnTo>
                        <a:pt x="18" y="144"/>
                      </a:lnTo>
                      <a:lnTo>
                        <a:pt x="35" y="208"/>
                      </a:lnTo>
                      <a:lnTo>
                        <a:pt x="0" y="256"/>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4" name="Freeform 610">
                  <a:extLst>
                    <a:ext uri="{FF2B5EF4-FFF2-40B4-BE49-F238E27FC236}">
                      <a16:creationId xmlns:a16="http://schemas.microsoft.com/office/drawing/2014/main" id="{D6841D2C-249D-854A-9316-8BFF511FC3A6}"/>
                    </a:ext>
                  </a:extLst>
                </p:cNvPr>
                <p:cNvSpPr>
                  <a:spLocks/>
                </p:cNvSpPr>
                <p:nvPr/>
              </p:nvSpPr>
              <p:spPr bwMode="gray">
                <a:xfrm>
                  <a:off x="3548" y="3066"/>
                  <a:ext cx="7" cy="8"/>
                </a:xfrm>
                <a:custGeom>
                  <a:avLst/>
                  <a:gdLst>
                    <a:gd name="T0" fmla="*/ 0 w 16"/>
                    <a:gd name="T1" fmla="*/ 15 h 15"/>
                    <a:gd name="T2" fmla="*/ 0 w 16"/>
                    <a:gd name="T3" fmla="*/ 15 h 15"/>
                    <a:gd name="T4" fmla="*/ 16 w 16"/>
                    <a:gd name="T5" fmla="*/ 15 h 15"/>
                    <a:gd name="T6" fmla="*/ 0 w 16"/>
                    <a:gd name="T7" fmla="*/ 0 h 15"/>
                    <a:gd name="T8" fmla="*/ 0 w 16"/>
                    <a:gd name="T9" fmla="*/ 15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0" y="15"/>
                      </a:lnTo>
                      <a:lnTo>
                        <a:pt x="16" y="15"/>
                      </a:lnTo>
                      <a:lnTo>
                        <a:pt x="0"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5" name="Freeform 611">
                  <a:extLst>
                    <a:ext uri="{FF2B5EF4-FFF2-40B4-BE49-F238E27FC236}">
                      <a16:creationId xmlns:a16="http://schemas.microsoft.com/office/drawing/2014/main" id="{C392C64A-1994-CE43-BD3F-376388638F6D}"/>
                    </a:ext>
                  </a:extLst>
                </p:cNvPr>
                <p:cNvSpPr>
                  <a:spLocks/>
                </p:cNvSpPr>
                <p:nvPr/>
              </p:nvSpPr>
              <p:spPr bwMode="gray">
                <a:xfrm>
                  <a:off x="2812" y="2731"/>
                  <a:ext cx="8" cy="10"/>
                </a:xfrm>
                <a:custGeom>
                  <a:avLst/>
                  <a:gdLst>
                    <a:gd name="T0" fmla="*/ 0 w 18"/>
                    <a:gd name="T1" fmla="*/ 18 h 18"/>
                    <a:gd name="T2" fmla="*/ 0 w 18"/>
                    <a:gd name="T3" fmla="*/ 18 h 18"/>
                    <a:gd name="T4" fmla="*/ 18 w 18"/>
                    <a:gd name="T5" fmla="*/ 0 h 18"/>
                    <a:gd name="T6" fmla="*/ 0 w 18"/>
                    <a:gd name="T7" fmla="*/ 0 h 18"/>
                    <a:gd name="T8" fmla="*/ 0 w 18"/>
                    <a:gd name="T9" fmla="*/ 18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0" y="18"/>
                      </a:moveTo>
                      <a:lnTo>
                        <a:pt x="0" y="18"/>
                      </a:lnTo>
                      <a:lnTo>
                        <a:pt x="18" y="0"/>
                      </a:lnTo>
                      <a:lnTo>
                        <a:pt x="0" y="0"/>
                      </a:lnTo>
                      <a:lnTo>
                        <a:pt x="0" y="1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6" name="Freeform 612">
                  <a:extLst>
                    <a:ext uri="{FF2B5EF4-FFF2-40B4-BE49-F238E27FC236}">
                      <a16:creationId xmlns:a16="http://schemas.microsoft.com/office/drawing/2014/main" id="{43232C98-2764-0E4C-89EE-9EA8A8EC6B91}"/>
                    </a:ext>
                  </a:extLst>
                </p:cNvPr>
                <p:cNvSpPr>
                  <a:spLocks/>
                </p:cNvSpPr>
                <p:nvPr/>
              </p:nvSpPr>
              <p:spPr bwMode="gray">
                <a:xfrm>
                  <a:off x="3088" y="3189"/>
                  <a:ext cx="40" cy="36"/>
                </a:xfrm>
                <a:custGeom>
                  <a:avLst/>
                  <a:gdLst>
                    <a:gd name="T0" fmla="*/ 69 w 69"/>
                    <a:gd name="T1" fmla="*/ 31 h 63"/>
                    <a:gd name="T2" fmla="*/ 69 w 69"/>
                    <a:gd name="T3" fmla="*/ 31 h 63"/>
                    <a:gd name="T4" fmla="*/ 52 w 69"/>
                    <a:gd name="T5" fmla="*/ 48 h 63"/>
                    <a:gd name="T6" fmla="*/ 18 w 69"/>
                    <a:gd name="T7" fmla="*/ 63 h 63"/>
                    <a:gd name="T8" fmla="*/ 0 w 69"/>
                    <a:gd name="T9" fmla="*/ 48 h 63"/>
                    <a:gd name="T10" fmla="*/ 35 w 69"/>
                    <a:gd name="T11" fmla="*/ 0 h 63"/>
                    <a:gd name="T12" fmla="*/ 52 w 69"/>
                    <a:gd name="T13" fmla="*/ 15 h 63"/>
                    <a:gd name="T14" fmla="*/ 69 w 69"/>
                    <a:gd name="T15" fmla="*/ 31 h 63"/>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3"/>
                    <a:gd name="T26" fmla="*/ 69 w 69"/>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3">
                      <a:moveTo>
                        <a:pt x="69" y="31"/>
                      </a:moveTo>
                      <a:lnTo>
                        <a:pt x="69" y="31"/>
                      </a:lnTo>
                      <a:lnTo>
                        <a:pt x="52" y="48"/>
                      </a:lnTo>
                      <a:lnTo>
                        <a:pt x="18" y="63"/>
                      </a:lnTo>
                      <a:lnTo>
                        <a:pt x="0" y="48"/>
                      </a:lnTo>
                      <a:lnTo>
                        <a:pt x="35" y="0"/>
                      </a:lnTo>
                      <a:lnTo>
                        <a:pt x="52" y="15"/>
                      </a:lnTo>
                      <a:lnTo>
                        <a:pt x="69" y="31"/>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7" name="Freeform 613">
                  <a:extLst>
                    <a:ext uri="{FF2B5EF4-FFF2-40B4-BE49-F238E27FC236}">
                      <a16:creationId xmlns:a16="http://schemas.microsoft.com/office/drawing/2014/main" id="{BEF58770-410F-9B48-9769-63B00DEC7592}"/>
                    </a:ext>
                  </a:extLst>
                </p:cNvPr>
                <p:cNvSpPr>
                  <a:spLocks/>
                </p:cNvSpPr>
                <p:nvPr/>
              </p:nvSpPr>
              <p:spPr bwMode="gray">
                <a:xfrm>
                  <a:off x="3128" y="2793"/>
                  <a:ext cx="162" cy="150"/>
                </a:xfrm>
                <a:custGeom>
                  <a:avLst/>
                  <a:gdLst>
                    <a:gd name="T0" fmla="*/ 104 w 296"/>
                    <a:gd name="T1" fmla="*/ 222 h 270"/>
                    <a:gd name="T2" fmla="*/ 104 w 296"/>
                    <a:gd name="T3" fmla="*/ 222 h 270"/>
                    <a:gd name="T4" fmla="*/ 52 w 296"/>
                    <a:gd name="T5" fmla="*/ 191 h 270"/>
                    <a:gd name="T6" fmla="*/ 35 w 296"/>
                    <a:gd name="T7" fmla="*/ 191 h 270"/>
                    <a:gd name="T8" fmla="*/ 0 w 296"/>
                    <a:gd name="T9" fmla="*/ 143 h 270"/>
                    <a:gd name="T10" fmla="*/ 0 w 296"/>
                    <a:gd name="T11" fmla="*/ 95 h 270"/>
                    <a:gd name="T12" fmla="*/ 35 w 296"/>
                    <a:gd name="T13" fmla="*/ 63 h 270"/>
                    <a:gd name="T14" fmla="*/ 35 w 296"/>
                    <a:gd name="T15" fmla="*/ 47 h 270"/>
                    <a:gd name="T16" fmla="*/ 35 w 296"/>
                    <a:gd name="T17" fmla="*/ 30 h 270"/>
                    <a:gd name="T18" fmla="*/ 35 w 296"/>
                    <a:gd name="T19" fmla="*/ 0 h 270"/>
                    <a:gd name="T20" fmla="*/ 69 w 296"/>
                    <a:gd name="T21" fmla="*/ 0 h 270"/>
                    <a:gd name="T22" fmla="*/ 121 w 296"/>
                    <a:gd name="T23" fmla="*/ 0 h 270"/>
                    <a:gd name="T24" fmla="*/ 139 w 296"/>
                    <a:gd name="T25" fmla="*/ 0 h 270"/>
                    <a:gd name="T26" fmla="*/ 225 w 296"/>
                    <a:gd name="T27" fmla="*/ 47 h 270"/>
                    <a:gd name="T28" fmla="*/ 225 w 296"/>
                    <a:gd name="T29" fmla="*/ 78 h 270"/>
                    <a:gd name="T30" fmla="*/ 279 w 296"/>
                    <a:gd name="T31" fmla="*/ 95 h 270"/>
                    <a:gd name="T32" fmla="*/ 261 w 296"/>
                    <a:gd name="T33" fmla="*/ 126 h 270"/>
                    <a:gd name="T34" fmla="*/ 279 w 296"/>
                    <a:gd name="T35" fmla="*/ 159 h 270"/>
                    <a:gd name="T36" fmla="*/ 279 w 296"/>
                    <a:gd name="T37" fmla="*/ 207 h 270"/>
                    <a:gd name="T38" fmla="*/ 279 w 296"/>
                    <a:gd name="T39" fmla="*/ 222 h 270"/>
                    <a:gd name="T40" fmla="*/ 296 w 296"/>
                    <a:gd name="T41" fmla="*/ 239 h 270"/>
                    <a:gd name="T42" fmla="*/ 261 w 296"/>
                    <a:gd name="T43" fmla="*/ 270 h 270"/>
                    <a:gd name="T44" fmla="*/ 190 w 296"/>
                    <a:gd name="T45" fmla="*/ 270 h 270"/>
                    <a:gd name="T46" fmla="*/ 156 w 296"/>
                    <a:gd name="T47" fmla="*/ 270 h 270"/>
                    <a:gd name="T48" fmla="*/ 139 w 296"/>
                    <a:gd name="T49" fmla="*/ 222 h 270"/>
                    <a:gd name="T50" fmla="*/ 121 w 296"/>
                    <a:gd name="T51" fmla="*/ 222 h 270"/>
                    <a:gd name="T52" fmla="*/ 104 w 296"/>
                    <a:gd name="T53" fmla="*/ 222 h 2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6"/>
                    <a:gd name="T82" fmla="*/ 0 h 270"/>
                    <a:gd name="T83" fmla="*/ 296 w 296"/>
                    <a:gd name="T84" fmla="*/ 270 h 2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6" h="270">
                      <a:moveTo>
                        <a:pt x="104" y="222"/>
                      </a:moveTo>
                      <a:lnTo>
                        <a:pt x="104" y="222"/>
                      </a:lnTo>
                      <a:lnTo>
                        <a:pt x="52" y="191"/>
                      </a:lnTo>
                      <a:lnTo>
                        <a:pt x="35" y="191"/>
                      </a:lnTo>
                      <a:lnTo>
                        <a:pt x="0" y="143"/>
                      </a:lnTo>
                      <a:lnTo>
                        <a:pt x="0" y="95"/>
                      </a:lnTo>
                      <a:lnTo>
                        <a:pt x="35" y="63"/>
                      </a:lnTo>
                      <a:lnTo>
                        <a:pt x="35" y="47"/>
                      </a:lnTo>
                      <a:lnTo>
                        <a:pt x="35" y="30"/>
                      </a:lnTo>
                      <a:lnTo>
                        <a:pt x="35" y="0"/>
                      </a:lnTo>
                      <a:lnTo>
                        <a:pt x="69" y="0"/>
                      </a:lnTo>
                      <a:lnTo>
                        <a:pt x="121" y="0"/>
                      </a:lnTo>
                      <a:lnTo>
                        <a:pt x="139" y="0"/>
                      </a:lnTo>
                      <a:lnTo>
                        <a:pt x="225" y="47"/>
                      </a:lnTo>
                      <a:lnTo>
                        <a:pt x="225" y="78"/>
                      </a:lnTo>
                      <a:lnTo>
                        <a:pt x="279" y="95"/>
                      </a:lnTo>
                      <a:lnTo>
                        <a:pt x="261" y="126"/>
                      </a:lnTo>
                      <a:lnTo>
                        <a:pt x="279" y="159"/>
                      </a:lnTo>
                      <a:lnTo>
                        <a:pt x="279" y="207"/>
                      </a:lnTo>
                      <a:lnTo>
                        <a:pt x="279" y="222"/>
                      </a:lnTo>
                      <a:lnTo>
                        <a:pt x="296" y="239"/>
                      </a:lnTo>
                      <a:lnTo>
                        <a:pt x="261" y="270"/>
                      </a:lnTo>
                      <a:lnTo>
                        <a:pt x="190" y="270"/>
                      </a:lnTo>
                      <a:lnTo>
                        <a:pt x="156" y="270"/>
                      </a:lnTo>
                      <a:lnTo>
                        <a:pt x="139" y="222"/>
                      </a:lnTo>
                      <a:lnTo>
                        <a:pt x="121" y="222"/>
                      </a:lnTo>
                      <a:lnTo>
                        <a:pt x="104" y="222"/>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8" name="Freeform 614">
                  <a:extLst>
                    <a:ext uri="{FF2B5EF4-FFF2-40B4-BE49-F238E27FC236}">
                      <a16:creationId xmlns:a16="http://schemas.microsoft.com/office/drawing/2014/main" id="{3279E9AE-1E67-5E4D-A472-031385254BDB}"/>
                    </a:ext>
                  </a:extLst>
                </p:cNvPr>
                <p:cNvSpPr>
                  <a:spLocks/>
                </p:cNvSpPr>
                <p:nvPr/>
              </p:nvSpPr>
              <p:spPr bwMode="gray">
                <a:xfrm>
                  <a:off x="2812" y="2749"/>
                  <a:ext cx="87" cy="88"/>
                </a:xfrm>
                <a:custGeom>
                  <a:avLst/>
                  <a:gdLst>
                    <a:gd name="T0" fmla="*/ 35 w 160"/>
                    <a:gd name="T1" fmla="*/ 33 h 159"/>
                    <a:gd name="T2" fmla="*/ 35 w 160"/>
                    <a:gd name="T3" fmla="*/ 33 h 159"/>
                    <a:gd name="T4" fmla="*/ 71 w 160"/>
                    <a:gd name="T5" fmla="*/ 33 h 159"/>
                    <a:gd name="T6" fmla="*/ 71 w 160"/>
                    <a:gd name="T7" fmla="*/ 0 h 159"/>
                    <a:gd name="T8" fmla="*/ 123 w 160"/>
                    <a:gd name="T9" fmla="*/ 0 h 159"/>
                    <a:gd name="T10" fmla="*/ 123 w 160"/>
                    <a:gd name="T11" fmla="*/ 33 h 159"/>
                    <a:gd name="T12" fmla="*/ 142 w 160"/>
                    <a:gd name="T13" fmla="*/ 15 h 159"/>
                    <a:gd name="T14" fmla="*/ 160 w 160"/>
                    <a:gd name="T15" fmla="*/ 33 h 159"/>
                    <a:gd name="T16" fmla="*/ 160 w 160"/>
                    <a:gd name="T17" fmla="*/ 48 h 159"/>
                    <a:gd name="T18" fmla="*/ 160 w 160"/>
                    <a:gd name="T19" fmla="*/ 111 h 159"/>
                    <a:gd name="T20" fmla="*/ 106 w 160"/>
                    <a:gd name="T21" fmla="*/ 111 h 159"/>
                    <a:gd name="T22" fmla="*/ 89 w 160"/>
                    <a:gd name="T23" fmla="*/ 128 h 159"/>
                    <a:gd name="T24" fmla="*/ 89 w 160"/>
                    <a:gd name="T25" fmla="*/ 144 h 159"/>
                    <a:gd name="T26" fmla="*/ 71 w 160"/>
                    <a:gd name="T27" fmla="*/ 144 h 159"/>
                    <a:gd name="T28" fmla="*/ 71 w 160"/>
                    <a:gd name="T29" fmla="*/ 159 h 159"/>
                    <a:gd name="T30" fmla="*/ 35 w 160"/>
                    <a:gd name="T31" fmla="*/ 128 h 159"/>
                    <a:gd name="T32" fmla="*/ 0 w 160"/>
                    <a:gd name="T33" fmla="*/ 81 h 159"/>
                    <a:gd name="T34" fmla="*/ 18 w 160"/>
                    <a:gd name="T35" fmla="*/ 63 h 159"/>
                    <a:gd name="T36" fmla="*/ 18 w 160"/>
                    <a:gd name="T37" fmla="*/ 48 h 159"/>
                    <a:gd name="T38" fmla="*/ 35 w 160"/>
                    <a:gd name="T39" fmla="*/ 33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
                    <a:gd name="T61" fmla="*/ 0 h 159"/>
                    <a:gd name="T62" fmla="*/ 160 w 160"/>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 h="159">
                      <a:moveTo>
                        <a:pt x="35" y="33"/>
                      </a:moveTo>
                      <a:lnTo>
                        <a:pt x="35" y="33"/>
                      </a:lnTo>
                      <a:lnTo>
                        <a:pt x="71" y="33"/>
                      </a:lnTo>
                      <a:lnTo>
                        <a:pt x="71" y="0"/>
                      </a:lnTo>
                      <a:lnTo>
                        <a:pt x="123" y="0"/>
                      </a:lnTo>
                      <a:lnTo>
                        <a:pt x="123" y="33"/>
                      </a:lnTo>
                      <a:lnTo>
                        <a:pt x="142" y="15"/>
                      </a:lnTo>
                      <a:lnTo>
                        <a:pt x="160" y="33"/>
                      </a:lnTo>
                      <a:lnTo>
                        <a:pt x="160" y="48"/>
                      </a:lnTo>
                      <a:lnTo>
                        <a:pt x="160" y="111"/>
                      </a:lnTo>
                      <a:lnTo>
                        <a:pt x="106" y="111"/>
                      </a:lnTo>
                      <a:lnTo>
                        <a:pt x="89" y="128"/>
                      </a:lnTo>
                      <a:lnTo>
                        <a:pt x="89" y="144"/>
                      </a:lnTo>
                      <a:lnTo>
                        <a:pt x="71" y="144"/>
                      </a:lnTo>
                      <a:lnTo>
                        <a:pt x="71" y="159"/>
                      </a:lnTo>
                      <a:lnTo>
                        <a:pt x="35" y="128"/>
                      </a:lnTo>
                      <a:lnTo>
                        <a:pt x="0" y="81"/>
                      </a:lnTo>
                      <a:lnTo>
                        <a:pt x="18" y="63"/>
                      </a:lnTo>
                      <a:lnTo>
                        <a:pt x="18" y="48"/>
                      </a:lnTo>
                      <a:lnTo>
                        <a:pt x="35" y="33"/>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9" name="Freeform 615">
                  <a:extLst>
                    <a:ext uri="{FF2B5EF4-FFF2-40B4-BE49-F238E27FC236}">
                      <a16:creationId xmlns:a16="http://schemas.microsoft.com/office/drawing/2014/main" id="{0A8FB9CB-78C3-A14B-97C1-A69EDA8A37E5}"/>
                    </a:ext>
                  </a:extLst>
                </p:cNvPr>
                <p:cNvSpPr>
                  <a:spLocks/>
                </p:cNvSpPr>
                <p:nvPr/>
              </p:nvSpPr>
              <p:spPr bwMode="gray">
                <a:xfrm>
                  <a:off x="2850" y="2731"/>
                  <a:ext cx="115" cy="123"/>
                </a:xfrm>
                <a:custGeom>
                  <a:avLst/>
                  <a:gdLst>
                    <a:gd name="T0" fmla="*/ 139 w 208"/>
                    <a:gd name="T1" fmla="*/ 18 h 225"/>
                    <a:gd name="T2" fmla="*/ 139 w 208"/>
                    <a:gd name="T3" fmla="*/ 18 h 225"/>
                    <a:gd name="T4" fmla="*/ 139 w 208"/>
                    <a:gd name="T5" fmla="*/ 48 h 225"/>
                    <a:gd name="T6" fmla="*/ 52 w 208"/>
                    <a:gd name="T7" fmla="*/ 33 h 225"/>
                    <a:gd name="T8" fmla="*/ 52 w 208"/>
                    <a:gd name="T9" fmla="*/ 66 h 225"/>
                    <a:gd name="T10" fmla="*/ 70 w 208"/>
                    <a:gd name="T11" fmla="*/ 48 h 225"/>
                    <a:gd name="T12" fmla="*/ 87 w 208"/>
                    <a:gd name="T13" fmla="*/ 66 h 225"/>
                    <a:gd name="T14" fmla="*/ 87 w 208"/>
                    <a:gd name="T15" fmla="*/ 81 h 225"/>
                    <a:gd name="T16" fmla="*/ 87 w 208"/>
                    <a:gd name="T17" fmla="*/ 144 h 225"/>
                    <a:gd name="T18" fmla="*/ 35 w 208"/>
                    <a:gd name="T19" fmla="*/ 144 h 225"/>
                    <a:gd name="T20" fmla="*/ 18 w 208"/>
                    <a:gd name="T21" fmla="*/ 161 h 225"/>
                    <a:gd name="T22" fmla="*/ 18 w 208"/>
                    <a:gd name="T23" fmla="*/ 177 h 225"/>
                    <a:gd name="T24" fmla="*/ 0 w 208"/>
                    <a:gd name="T25" fmla="*/ 177 h 225"/>
                    <a:gd name="T26" fmla="*/ 0 w 208"/>
                    <a:gd name="T27" fmla="*/ 192 h 225"/>
                    <a:gd name="T28" fmla="*/ 35 w 208"/>
                    <a:gd name="T29" fmla="*/ 225 h 225"/>
                    <a:gd name="T30" fmla="*/ 35 w 208"/>
                    <a:gd name="T31" fmla="*/ 209 h 225"/>
                    <a:gd name="T32" fmla="*/ 52 w 208"/>
                    <a:gd name="T33" fmla="*/ 209 h 225"/>
                    <a:gd name="T34" fmla="*/ 87 w 208"/>
                    <a:gd name="T35" fmla="*/ 209 h 225"/>
                    <a:gd name="T36" fmla="*/ 121 w 208"/>
                    <a:gd name="T37" fmla="*/ 192 h 225"/>
                    <a:gd name="T38" fmla="*/ 139 w 208"/>
                    <a:gd name="T39" fmla="*/ 144 h 225"/>
                    <a:gd name="T40" fmla="*/ 173 w 208"/>
                    <a:gd name="T41" fmla="*/ 114 h 225"/>
                    <a:gd name="T42" fmla="*/ 208 w 208"/>
                    <a:gd name="T43" fmla="*/ 0 h 225"/>
                    <a:gd name="T44" fmla="*/ 156 w 208"/>
                    <a:gd name="T45" fmla="*/ 18 h 225"/>
                    <a:gd name="T46" fmla="*/ 139 w 208"/>
                    <a:gd name="T47" fmla="*/ 18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8"/>
                    <a:gd name="T73" fmla="*/ 0 h 225"/>
                    <a:gd name="T74" fmla="*/ 208 w 208"/>
                    <a:gd name="T75" fmla="*/ 225 h 2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8" h="225">
                      <a:moveTo>
                        <a:pt x="139" y="18"/>
                      </a:moveTo>
                      <a:lnTo>
                        <a:pt x="139" y="18"/>
                      </a:lnTo>
                      <a:lnTo>
                        <a:pt x="139" y="48"/>
                      </a:lnTo>
                      <a:lnTo>
                        <a:pt x="52" y="33"/>
                      </a:lnTo>
                      <a:lnTo>
                        <a:pt x="52" y="66"/>
                      </a:lnTo>
                      <a:lnTo>
                        <a:pt x="70" y="48"/>
                      </a:lnTo>
                      <a:lnTo>
                        <a:pt x="87" y="66"/>
                      </a:lnTo>
                      <a:lnTo>
                        <a:pt x="87" y="81"/>
                      </a:lnTo>
                      <a:lnTo>
                        <a:pt x="87" y="144"/>
                      </a:lnTo>
                      <a:lnTo>
                        <a:pt x="35" y="144"/>
                      </a:lnTo>
                      <a:lnTo>
                        <a:pt x="18" y="161"/>
                      </a:lnTo>
                      <a:lnTo>
                        <a:pt x="18" y="177"/>
                      </a:lnTo>
                      <a:lnTo>
                        <a:pt x="0" y="177"/>
                      </a:lnTo>
                      <a:lnTo>
                        <a:pt x="0" y="192"/>
                      </a:lnTo>
                      <a:lnTo>
                        <a:pt x="35" y="225"/>
                      </a:lnTo>
                      <a:lnTo>
                        <a:pt x="35" y="209"/>
                      </a:lnTo>
                      <a:lnTo>
                        <a:pt x="52" y="209"/>
                      </a:lnTo>
                      <a:lnTo>
                        <a:pt x="87" y="209"/>
                      </a:lnTo>
                      <a:lnTo>
                        <a:pt x="121" y="192"/>
                      </a:lnTo>
                      <a:lnTo>
                        <a:pt x="139" y="144"/>
                      </a:lnTo>
                      <a:lnTo>
                        <a:pt x="173" y="114"/>
                      </a:lnTo>
                      <a:lnTo>
                        <a:pt x="208" y="0"/>
                      </a:lnTo>
                      <a:lnTo>
                        <a:pt x="156" y="18"/>
                      </a:lnTo>
                      <a:lnTo>
                        <a:pt x="139" y="1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0" name="Freeform 616">
                  <a:extLst>
                    <a:ext uri="{FF2B5EF4-FFF2-40B4-BE49-F238E27FC236}">
                      <a16:creationId xmlns:a16="http://schemas.microsoft.com/office/drawing/2014/main" id="{C9AFF891-4DD9-5843-939D-A9127BE05B25}"/>
                    </a:ext>
                  </a:extLst>
                </p:cNvPr>
                <p:cNvSpPr>
                  <a:spLocks/>
                </p:cNvSpPr>
                <p:nvPr/>
              </p:nvSpPr>
              <p:spPr bwMode="gray">
                <a:xfrm>
                  <a:off x="2869" y="2714"/>
                  <a:ext cx="287" cy="255"/>
                </a:xfrm>
                <a:custGeom>
                  <a:avLst/>
                  <a:gdLst>
                    <a:gd name="T0" fmla="*/ 417 w 520"/>
                    <a:gd name="T1" fmla="*/ 0 h 462"/>
                    <a:gd name="T2" fmla="*/ 417 w 520"/>
                    <a:gd name="T3" fmla="*/ 0 h 462"/>
                    <a:gd name="T4" fmla="*/ 294 w 520"/>
                    <a:gd name="T5" fmla="*/ 0 h 462"/>
                    <a:gd name="T6" fmla="*/ 276 w 520"/>
                    <a:gd name="T7" fmla="*/ 15 h 462"/>
                    <a:gd name="T8" fmla="*/ 225 w 520"/>
                    <a:gd name="T9" fmla="*/ 15 h 462"/>
                    <a:gd name="T10" fmla="*/ 207 w 520"/>
                    <a:gd name="T11" fmla="*/ 0 h 462"/>
                    <a:gd name="T12" fmla="*/ 190 w 520"/>
                    <a:gd name="T13" fmla="*/ 0 h 462"/>
                    <a:gd name="T14" fmla="*/ 173 w 520"/>
                    <a:gd name="T15" fmla="*/ 30 h 462"/>
                    <a:gd name="T16" fmla="*/ 138 w 520"/>
                    <a:gd name="T17" fmla="*/ 144 h 462"/>
                    <a:gd name="T18" fmla="*/ 104 w 520"/>
                    <a:gd name="T19" fmla="*/ 174 h 462"/>
                    <a:gd name="T20" fmla="*/ 86 w 520"/>
                    <a:gd name="T21" fmla="*/ 222 h 462"/>
                    <a:gd name="T22" fmla="*/ 52 w 520"/>
                    <a:gd name="T23" fmla="*/ 239 h 462"/>
                    <a:gd name="T24" fmla="*/ 17 w 520"/>
                    <a:gd name="T25" fmla="*/ 239 h 462"/>
                    <a:gd name="T26" fmla="*/ 0 w 520"/>
                    <a:gd name="T27" fmla="*/ 270 h 462"/>
                    <a:gd name="T28" fmla="*/ 0 w 520"/>
                    <a:gd name="T29" fmla="*/ 287 h 462"/>
                    <a:gd name="T30" fmla="*/ 35 w 520"/>
                    <a:gd name="T31" fmla="*/ 270 h 462"/>
                    <a:gd name="T32" fmla="*/ 104 w 520"/>
                    <a:gd name="T33" fmla="*/ 270 h 462"/>
                    <a:gd name="T34" fmla="*/ 121 w 520"/>
                    <a:gd name="T35" fmla="*/ 270 h 462"/>
                    <a:gd name="T36" fmla="*/ 121 w 520"/>
                    <a:gd name="T37" fmla="*/ 303 h 462"/>
                    <a:gd name="T38" fmla="*/ 155 w 520"/>
                    <a:gd name="T39" fmla="*/ 335 h 462"/>
                    <a:gd name="T40" fmla="*/ 190 w 520"/>
                    <a:gd name="T41" fmla="*/ 318 h 462"/>
                    <a:gd name="T42" fmla="*/ 190 w 520"/>
                    <a:gd name="T43" fmla="*/ 303 h 462"/>
                    <a:gd name="T44" fmla="*/ 225 w 520"/>
                    <a:gd name="T45" fmla="*/ 303 h 462"/>
                    <a:gd name="T46" fmla="*/ 259 w 520"/>
                    <a:gd name="T47" fmla="*/ 318 h 462"/>
                    <a:gd name="T48" fmla="*/ 259 w 520"/>
                    <a:gd name="T49" fmla="*/ 366 h 462"/>
                    <a:gd name="T50" fmla="*/ 276 w 520"/>
                    <a:gd name="T51" fmla="*/ 383 h 462"/>
                    <a:gd name="T52" fmla="*/ 259 w 520"/>
                    <a:gd name="T53" fmla="*/ 399 h 462"/>
                    <a:gd name="T54" fmla="*/ 259 w 520"/>
                    <a:gd name="T55" fmla="*/ 414 h 462"/>
                    <a:gd name="T56" fmla="*/ 311 w 520"/>
                    <a:gd name="T57" fmla="*/ 399 h 462"/>
                    <a:gd name="T58" fmla="*/ 380 w 520"/>
                    <a:gd name="T59" fmla="*/ 431 h 462"/>
                    <a:gd name="T60" fmla="*/ 397 w 520"/>
                    <a:gd name="T61" fmla="*/ 414 h 462"/>
                    <a:gd name="T62" fmla="*/ 451 w 520"/>
                    <a:gd name="T63" fmla="*/ 447 h 462"/>
                    <a:gd name="T64" fmla="*/ 468 w 520"/>
                    <a:gd name="T65" fmla="*/ 462 h 462"/>
                    <a:gd name="T66" fmla="*/ 468 w 520"/>
                    <a:gd name="T67" fmla="*/ 431 h 462"/>
                    <a:gd name="T68" fmla="*/ 451 w 520"/>
                    <a:gd name="T69" fmla="*/ 431 h 462"/>
                    <a:gd name="T70" fmla="*/ 451 w 520"/>
                    <a:gd name="T71" fmla="*/ 414 h 462"/>
                    <a:gd name="T72" fmla="*/ 451 w 520"/>
                    <a:gd name="T73" fmla="*/ 351 h 462"/>
                    <a:gd name="T74" fmla="*/ 451 w 520"/>
                    <a:gd name="T75" fmla="*/ 335 h 462"/>
                    <a:gd name="T76" fmla="*/ 503 w 520"/>
                    <a:gd name="T77" fmla="*/ 335 h 462"/>
                    <a:gd name="T78" fmla="*/ 468 w 520"/>
                    <a:gd name="T79" fmla="*/ 287 h 462"/>
                    <a:gd name="T80" fmla="*/ 468 w 520"/>
                    <a:gd name="T81" fmla="*/ 239 h 462"/>
                    <a:gd name="T82" fmla="*/ 468 w 520"/>
                    <a:gd name="T83" fmla="*/ 207 h 462"/>
                    <a:gd name="T84" fmla="*/ 468 w 520"/>
                    <a:gd name="T85" fmla="*/ 191 h 462"/>
                    <a:gd name="T86" fmla="*/ 451 w 520"/>
                    <a:gd name="T87" fmla="*/ 191 h 462"/>
                    <a:gd name="T88" fmla="*/ 468 w 520"/>
                    <a:gd name="T89" fmla="*/ 159 h 462"/>
                    <a:gd name="T90" fmla="*/ 486 w 520"/>
                    <a:gd name="T91" fmla="*/ 111 h 462"/>
                    <a:gd name="T92" fmla="*/ 503 w 520"/>
                    <a:gd name="T93" fmla="*/ 96 h 462"/>
                    <a:gd name="T94" fmla="*/ 520 w 520"/>
                    <a:gd name="T95" fmla="*/ 63 h 462"/>
                    <a:gd name="T96" fmla="*/ 503 w 520"/>
                    <a:gd name="T97" fmla="*/ 63 h 462"/>
                    <a:gd name="T98" fmla="*/ 503 w 520"/>
                    <a:gd name="T99" fmla="*/ 30 h 462"/>
                    <a:gd name="T100" fmla="*/ 486 w 520"/>
                    <a:gd name="T101" fmla="*/ 15 h 462"/>
                    <a:gd name="T102" fmla="*/ 434 w 520"/>
                    <a:gd name="T103" fmla="*/ 15 h 462"/>
                    <a:gd name="T104" fmla="*/ 417 w 520"/>
                    <a:gd name="T105" fmla="*/ 0 h 4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0"/>
                    <a:gd name="T160" fmla="*/ 0 h 462"/>
                    <a:gd name="T161" fmla="*/ 520 w 520"/>
                    <a:gd name="T162" fmla="*/ 462 h 4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0" h="462">
                      <a:moveTo>
                        <a:pt x="417" y="0"/>
                      </a:moveTo>
                      <a:lnTo>
                        <a:pt x="417" y="0"/>
                      </a:lnTo>
                      <a:lnTo>
                        <a:pt x="294" y="0"/>
                      </a:lnTo>
                      <a:lnTo>
                        <a:pt x="276" y="15"/>
                      </a:lnTo>
                      <a:lnTo>
                        <a:pt x="225" y="15"/>
                      </a:lnTo>
                      <a:lnTo>
                        <a:pt x="207" y="0"/>
                      </a:lnTo>
                      <a:lnTo>
                        <a:pt x="190" y="0"/>
                      </a:lnTo>
                      <a:lnTo>
                        <a:pt x="173" y="30"/>
                      </a:lnTo>
                      <a:lnTo>
                        <a:pt x="138" y="144"/>
                      </a:lnTo>
                      <a:lnTo>
                        <a:pt x="104" y="174"/>
                      </a:lnTo>
                      <a:lnTo>
                        <a:pt x="86" y="222"/>
                      </a:lnTo>
                      <a:lnTo>
                        <a:pt x="52" y="239"/>
                      </a:lnTo>
                      <a:lnTo>
                        <a:pt x="17" y="239"/>
                      </a:lnTo>
                      <a:lnTo>
                        <a:pt x="0" y="270"/>
                      </a:lnTo>
                      <a:lnTo>
                        <a:pt x="0" y="287"/>
                      </a:lnTo>
                      <a:lnTo>
                        <a:pt x="35" y="270"/>
                      </a:lnTo>
                      <a:lnTo>
                        <a:pt x="104" y="270"/>
                      </a:lnTo>
                      <a:lnTo>
                        <a:pt x="121" y="270"/>
                      </a:lnTo>
                      <a:lnTo>
                        <a:pt x="121" y="303"/>
                      </a:lnTo>
                      <a:lnTo>
                        <a:pt x="155" y="335"/>
                      </a:lnTo>
                      <a:lnTo>
                        <a:pt x="190" y="318"/>
                      </a:lnTo>
                      <a:lnTo>
                        <a:pt x="190" y="303"/>
                      </a:lnTo>
                      <a:lnTo>
                        <a:pt x="225" y="303"/>
                      </a:lnTo>
                      <a:lnTo>
                        <a:pt x="259" y="318"/>
                      </a:lnTo>
                      <a:lnTo>
                        <a:pt x="259" y="366"/>
                      </a:lnTo>
                      <a:lnTo>
                        <a:pt x="276" y="383"/>
                      </a:lnTo>
                      <a:lnTo>
                        <a:pt x="259" y="399"/>
                      </a:lnTo>
                      <a:lnTo>
                        <a:pt x="259" y="414"/>
                      </a:lnTo>
                      <a:lnTo>
                        <a:pt x="311" y="399"/>
                      </a:lnTo>
                      <a:lnTo>
                        <a:pt x="380" y="431"/>
                      </a:lnTo>
                      <a:lnTo>
                        <a:pt x="397" y="414"/>
                      </a:lnTo>
                      <a:lnTo>
                        <a:pt x="451" y="447"/>
                      </a:lnTo>
                      <a:lnTo>
                        <a:pt x="468" y="462"/>
                      </a:lnTo>
                      <a:lnTo>
                        <a:pt x="468" y="431"/>
                      </a:lnTo>
                      <a:lnTo>
                        <a:pt x="451" y="431"/>
                      </a:lnTo>
                      <a:lnTo>
                        <a:pt x="451" y="414"/>
                      </a:lnTo>
                      <a:lnTo>
                        <a:pt x="451" y="351"/>
                      </a:lnTo>
                      <a:lnTo>
                        <a:pt x="451" y="335"/>
                      </a:lnTo>
                      <a:lnTo>
                        <a:pt x="503" y="335"/>
                      </a:lnTo>
                      <a:lnTo>
                        <a:pt x="468" y="287"/>
                      </a:lnTo>
                      <a:lnTo>
                        <a:pt x="468" y="239"/>
                      </a:lnTo>
                      <a:lnTo>
                        <a:pt x="468" y="207"/>
                      </a:lnTo>
                      <a:lnTo>
                        <a:pt x="468" y="191"/>
                      </a:lnTo>
                      <a:lnTo>
                        <a:pt x="451" y="191"/>
                      </a:lnTo>
                      <a:lnTo>
                        <a:pt x="468" y="159"/>
                      </a:lnTo>
                      <a:lnTo>
                        <a:pt x="486" y="111"/>
                      </a:lnTo>
                      <a:lnTo>
                        <a:pt x="503" y="96"/>
                      </a:lnTo>
                      <a:lnTo>
                        <a:pt x="520" y="63"/>
                      </a:lnTo>
                      <a:lnTo>
                        <a:pt x="503" y="63"/>
                      </a:lnTo>
                      <a:lnTo>
                        <a:pt x="503" y="30"/>
                      </a:lnTo>
                      <a:lnTo>
                        <a:pt x="486" y="15"/>
                      </a:lnTo>
                      <a:lnTo>
                        <a:pt x="434" y="15"/>
                      </a:lnTo>
                      <a:lnTo>
                        <a:pt x="417"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1" name="Freeform 617">
                  <a:extLst>
                    <a:ext uri="{FF2B5EF4-FFF2-40B4-BE49-F238E27FC236}">
                      <a16:creationId xmlns:a16="http://schemas.microsoft.com/office/drawing/2014/main" id="{5A1D5FC2-F996-4441-9004-CC4321159B2B}"/>
                    </a:ext>
                  </a:extLst>
                </p:cNvPr>
                <p:cNvSpPr>
                  <a:spLocks/>
                </p:cNvSpPr>
                <p:nvPr/>
              </p:nvSpPr>
              <p:spPr bwMode="gray">
                <a:xfrm>
                  <a:off x="3012" y="2899"/>
                  <a:ext cx="182" cy="132"/>
                </a:xfrm>
                <a:custGeom>
                  <a:avLst/>
                  <a:gdLst>
                    <a:gd name="T0" fmla="*/ 52 w 330"/>
                    <a:gd name="T1" fmla="*/ 64 h 240"/>
                    <a:gd name="T2" fmla="*/ 52 w 330"/>
                    <a:gd name="T3" fmla="*/ 64 h 240"/>
                    <a:gd name="T4" fmla="*/ 123 w 330"/>
                    <a:gd name="T5" fmla="*/ 96 h 240"/>
                    <a:gd name="T6" fmla="*/ 140 w 330"/>
                    <a:gd name="T7" fmla="*/ 79 h 240"/>
                    <a:gd name="T8" fmla="*/ 192 w 330"/>
                    <a:gd name="T9" fmla="*/ 112 h 240"/>
                    <a:gd name="T10" fmla="*/ 209 w 330"/>
                    <a:gd name="T11" fmla="*/ 127 h 240"/>
                    <a:gd name="T12" fmla="*/ 209 w 330"/>
                    <a:gd name="T13" fmla="*/ 96 h 240"/>
                    <a:gd name="T14" fmla="*/ 192 w 330"/>
                    <a:gd name="T15" fmla="*/ 96 h 240"/>
                    <a:gd name="T16" fmla="*/ 192 w 330"/>
                    <a:gd name="T17" fmla="*/ 79 h 240"/>
                    <a:gd name="T18" fmla="*/ 192 w 330"/>
                    <a:gd name="T19" fmla="*/ 16 h 240"/>
                    <a:gd name="T20" fmla="*/ 192 w 330"/>
                    <a:gd name="T21" fmla="*/ 0 h 240"/>
                    <a:gd name="T22" fmla="*/ 244 w 330"/>
                    <a:gd name="T23" fmla="*/ 0 h 240"/>
                    <a:gd name="T24" fmla="*/ 261 w 330"/>
                    <a:gd name="T25" fmla="*/ 0 h 240"/>
                    <a:gd name="T26" fmla="*/ 313 w 330"/>
                    <a:gd name="T27" fmla="*/ 31 h 240"/>
                    <a:gd name="T28" fmla="*/ 330 w 330"/>
                    <a:gd name="T29" fmla="*/ 64 h 240"/>
                    <a:gd name="T30" fmla="*/ 313 w 330"/>
                    <a:gd name="T31" fmla="*/ 79 h 240"/>
                    <a:gd name="T32" fmla="*/ 313 w 330"/>
                    <a:gd name="T33" fmla="*/ 96 h 240"/>
                    <a:gd name="T34" fmla="*/ 296 w 330"/>
                    <a:gd name="T35" fmla="*/ 127 h 240"/>
                    <a:gd name="T36" fmla="*/ 313 w 330"/>
                    <a:gd name="T37" fmla="*/ 144 h 240"/>
                    <a:gd name="T38" fmla="*/ 227 w 330"/>
                    <a:gd name="T39" fmla="*/ 175 h 240"/>
                    <a:gd name="T40" fmla="*/ 227 w 330"/>
                    <a:gd name="T41" fmla="*/ 192 h 240"/>
                    <a:gd name="T42" fmla="*/ 192 w 330"/>
                    <a:gd name="T43" fmla="*/ 192 h 240"/>
                    <a:gd name="T44" fmla="*/ 192 w 330"/>
                    <a:gd name="T45" fmla="*/ 208 h 240"/>
                    <a:gd name="T46" fmla="*/ 140 w 330"/>
                    <a:gd name="T47" fmla="*/ 240 h 240"/>
                    <a:gd name="T48" fmla="*/ 88 w 330"/>
                    <a:gd name="T49" fmla="*/ 240 h 240"/>
                    <a:gd name="T50" fmla="*/ 52 w 330"/>
                    <a:gd name="T51" fmla="*/ 223 h 240"/>
                    <a:gd name="T52" fmla="*/ 35 w 330"/>
                    <a:gd name="T53" fmla="*/ 240 h 240"/>
                    <a:gd name="T54" fmla="*/ 0 w 330"/>
                    <a:gd name="T55" fmla="*/ 208 h 240"/>
                    <a:gd name="T56" fmla="*/ 0 w 330"/>
                    <a:gd name="T57" fmla="*/ 127 h 240"/>
                    <a:gd name="T58" fmla="*/ 69 w 330"/>
                    <a:gd name="T59" fmla="*/ 112 h 240"/>
                    <a:gd name="T60" fmla="*/ 52 w 330"/>
                    <a:gd name="T61" fmla="*/ 64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0"/>
                    <a:gd name="T94" fmla="*/ 0 h 240"/>
                    <a:gd name="T95" fmla="*/ 330 w 330"/>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0" h="240">
                      <a:moveTo>
                        <a:pt x="52" y="64"/>
                      </a:moveTo>
                      <a:lnTo>
                        <a:pt x="52" y="64"/>
                      </a:lnTo>
                      <a:lnTo>
                        <a:pt x="123" y="96"/>
                      </a:lnTo>
                      <a:lnTo>
                        <a:pt x="140" y="79"/>
                      </a:lnTo>
                      <a:lnTo>
                        <a:pt x="192" y="112"/>
                      </a:lnTo>
                      <a:lnTo>
                        <a:pt x="209" y="127"/>
                      </a:lnTo>
                      <a:lnTo>
                        <a:pt x="209" y="96"/>
                      </a:lnTo>
                      <a:lnTo>
                        <a:pt x="192" y="96"/>
                      </a:lnTo>
                      <a:lnTo>
                        <a:pt x="192" y="79"/>
                      </a:lnTo>
                      <a:lnTo>
                        <a:pt x="192" y="16"/>
                      </a:lnTo>
                      <a:lnTo>
                        <a:pt x="192" y="0"/>
                      </a:lnTo>
                      <a:lnTo>
                        <a:pt x="244" y="0"/>
                      </a:lnTo>
                      <a:lnTo>
                        <a:pt x="261" y="0"/>
                      </a:lnTo>
                      <a:lnTo>
                        <a:pt x="313" y="31"/>
                      </a:lnTo>
                      <a:lnTo>
                        <a:pt x="330" y="64"/>
                      </a:lnTo>
                      <a:lnTo>
                        <a:pt x="313" y="79"/>
                      </a:lnTo>
                      <a:lnTo>
                        <a:pt x="313" y="96"/>
                      </a:lnTo>
                      <a:lnTo>
                        <a:pt x="296" y="127"/>
                      </a:lnTo>
                      <a:lnTo>
                        <a:pt x="313" y="144"/>
                      </a:lnTo>
                      <a:lnTo>
                        <a:pt x="227" y="175"/>
                      </a:lnTo>
                      <a:lnTo>
                        <a:pt x="227" y="192"/>
                      </a:lnTo>
                      <a:lnTo>
                        <a:pt x="192" y="192"/>
                      </a:lnTo>
                      <a:lnTo>
                        <a:pt x="192" y="208"/>
                      </a:lnTo>
                      <a:lnTo>
                        <a:pt x="140" y="240"/>
                      </a:lnTo>
                      <a:lnTo>
                        <a:pt x="88" y="240"/>
                      </a:lnTo>
                      <a:lnTo>
                        <a:pt x="52" y="223"/>
                      </a:lnTo>
                      <a:lnTo>
                        <a:pt x="35" y="240"/>
                      </a:lnTo>
                      <a:lnTo>
                        <a:pt x="0" y="208"/>
                      </a:lnTo>
                      <a:lnTo>
                        <a:pt x="0" y="127"/>
                      </a:lnTo>
                      <a:lnTo>
                        <a:pt x="69" y="112"/>
                      </a:lnTo>
                      <a:lnTo>
                        <a:pt x="52" y="6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2" name="Freeform 618">
                  <a:extLst>
                    <a:ext uri="{FF2B5EF4-FFF2-40B4-BE49-F238E27FC236}">
                      <a16:creationId xmlns:a16="http://schemas.microsoft.com/office/drawing/2014/main" id="{0C6BA967-E951-1A4B-9C96-2AAE592E7CFF}"/>
                    </a:ext>
                  </a:extLst>
                </p:cNvPr>
                <p:cNvSpPr>
                  <a:spLocks/>
                </p:cNvSpPr>
                <p:nvPr/>
              </p:nvSpPr>
              <p:spPr bwMode="gray">
                <a:xfrm>
                  <a:off x="2861" y="2863"/>
                  <a:ext cx="190" cy="177"/>
                </a:xfrm>
                <a:custGeom>
                  <a:avLst/>
                  <a:gdLst>
                    <a:gd name="T0" fmla="*/ 0 w 345"/>
                    <a:gd name="T1" fmla="*/ 288 h 321"/>
                    <a:gd name="T2" fmla="*/ 0 w 345"/>
                    <a:gd name="T3" fmla="*/ 288 h 321"/>
                    <a:gd name="T4" fmla="*/ 34 w 345"/>
                    <a:gd name="T5" fmla="*/ 288 h 321"/>
                    <a:gd name="T6" fmla="*/ 69 w 345"/>
                    <a:gd name="T7" fmla="*/ 288 h 321"/>
                    <a:gd name="T8" fmla="*/ 172 w 345"/>
                    <a:gd name="T9" fmla="*/ 305 h 321"/>
                    <a:gd name="T10" fmla="*/ 207 w 345"/>
                    <a:gd name="T11" fmla="*/ 305 h 321"/>
                    <a:gd name="T12" fmla="*/ 276 w 345"/>
                    <a:gd name="T13" fmla="*/ 321 h 321"/>
                    <a:gd name="T14" fmla="*/ 311 w 345"/>
                    <a:gd name="T15" fmla="*/ 305 h 321"/>
                    <a:gd name="T16" fmla="*/ 276 w 345"/>
                    <a:gd name="T17" fmla="*/ 273 h 321"/>
                    <a:gd name="T18" fmla="*/ 276 w 345"/>
                    <a:gd name="T19" fmla="*/ 192 h 321"/>
                    <a:gd name="T20" fmla="*/ 345 w 345"/>
                    <a:gd name="T21" fmla="*/ 177 h 321"/>
                    <a:gd name="T22" fmla="*/ 328 w 345"/>
                    <a:gd name="T23" fmla="*/ 129 h 321"/>
                    <a:gd name="T24" fmla="*/ 276 w 345"/>
                    <a:gd name="T25" fmla="*/ 144 h 321"/>
                    <a:gd name="T26" fmla="*/ 276 w 345"/>
                    <a:gd name="T27" fmla="*/ 129 h 321"/>
                    <a:gd name="T28" fmla="*/ 293 w 345"/>
                    <a:gd name="T29" fmla="*/ 113 h 321"/>
                    <a:gd name="T30" fmla="*/ 276 w 345"/>
                    <a:gd name="T31" fmla="*/ 96 h 321"/>
                    <a:gd name="T32" fmla="*/ 276 w 345"/>
                    <a:gd name="T33" fmla="*/ 48 h 321"/>
                    <a:gd name="T34" fmla="*/ 241 w 345"/>
                    <a:gd name="T35" fmla="*/ 33 h 321"/>
                    <a:gd name="T36" fmla="*/ 207 w 345"/>
                    <a:gd name="T37" fmla="*/ 33 h 321"/>
                    <a:gd name="T38" fmla="*/ 207 w 345"/>
                    <a:gd name="T39" fmla="*/ 48 h 321"/>
                    <a:gd name="T40" fmla="*/ 172 w 345"/>
                    <a:gd name="T41" fmla="*/ 65 h 321"/>
                    <a:gd name="T42" fmla="*/ 138 w 345"/>
                    <a:gd name="T43" fmla="*/ 33 h 321"/>
                    <a:gd name="T44" fmla="*/ 138 w 345"/>
                    <a:gd name="T45" fmla="*/ 0 h 321"/>
                    <a:gd name="T46" fmla="*/ 121 w 345"/>
                    <a:gd name="T47" fmla="*/ 0 h 321"/>
                    <a:gd name="T48" fmla="*/ 51 w 345"/>
                    <a:gd name="T49" fmla="*/ 0 h 321"/>
                    <a:gd name="T50" fmla="*/ 17 w 345"/>
                    <a:gd name="T51" fmla="*/ 17 h 321"/>
                    <a:gd name="T52" fmla="*/ 34 w 345"/>
                    <a:gd name="T53" fmla="*/ 65 h 321"/>
                    <a:gd name="T54" fmla="*/ 34 w 345"/>
                    <a:gd name="T55" fmla="*/ 81 h 321"/>
                    <a:gd name="T56" fmla="*/ 51 w 345"/>
                    <a:gd name="T57" fmla="*/ 144 h 321"/>
                    <a:gd name="T58" fmla="*/ 51 w 345"/>
                    <a:gd name="T59" fmla="*/ 177 h 321"/>
                    <a:gd name="T60" fmla="*/ 17 w 345"/>
                    <a:gd name="T61" fmla="*/ 192 h 321"/>
                    <a:gd name="T62" fmla="*/ 0 w 345"/>
                    <a:gd name="T63" fmla="*/ 257 h 321"/>
                    <a:gd name="T64" fmla="*/ 0 w 345"/>
                    <a:gd name="T65" fmla="*/ 288 h 3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5"/>
                    <a:gd name="T100" fmla="*/ 0 h 321"/>
                    <a:gd name="T101" fmla="*/ 345 w 345"/>
                    <a:gd name="T102" fmla="*/ 321 h 3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5" h="321">
                      <a:moveTo>
                        <a:pt x="0" y="288"/>
                      </a:moveTo>
                      <a:lnTo>
                        <a:pt x="0" y="288"/>
                      </a:lnTo>
                      <a:lnTo>
                        <a:pt x="34" y="288"/>
                      </a:lnTo>
                      <a:lnTo>
                        <a:pt x="69" y="288"/>
                      </a:lnTo>
                      <a:lnTo>
                        <a:pt x="172" y="305"/>
                      </a:lnTo>
                      <a:lnTo>
                        <a:pt x="207" y="305"/>
                      </a:lnTo>
                      <a:lnTo>
                        <a:pt x="276" y="321"/>
                      </a:lnTo>
                      <a:lnTo>
                        <a:pt x="311" y="305"/>
                      </a:lnTo>
                      <a:lnTo>
                        <a:pt x="276" y="273"/>
                      </a:lnTo>
                      <a:lnTo>
                        <a:pt x="276" y="192"/>
                      </a:lnTo>
                      <a:lnTo>
                        <a:pt x="345" y="177"/>
                      </a:lnTo>
                      <a:lnTo>
                        <a:pt x="328" y="129"/>
                      </a:lnTo>
                      <a:lnTo>
                        <a:pt x="276" y="144"/>
                      </a:lnTo>
                      <a:lnTo>
                        <a:pt x="276" y="129"/>
                      </a:lnTo>
                      <a:lnTo>
                        <a:pt x="293" y="113"/>
                      </a:lnTo>
                      <a:lnTo>
                        <a:pt x="276" y="96"/>
                      </a:lnTo>
                      <a:lnTo>
                        <a:pt x="276" y="48"/>
                      </a:lnTo>
                      <a:lnTo>
                        <a:pt x="241" y="33"/>
                      </a:lnTo>
                      <a:lnTo>
                        <a:pt x="207" y="33"/>
                      </a:lnTo>
                      <a:lnTo>
                        <a:pt x="207" y="48"/>
                      </a:lnTo>
                      <a:lnTo>
                        <a:pt x="172" y="65"/>
                      </a:lnTo>
                      <a:lnTo>
                        <a:pt x="138" y="33"/>
                      </a:lnTo>
                      <a:lnTo>
                        <a:pt x="138" y="0"/>
                      </a:lnTo>
                      <a:lnTo>
                        <a:pt x="121" y="0"/>
                      </a:lnTo>
                      <a:lnTo>
                        <a:pt x="51" y="0"/>
                      </a:lnTo>
                      <a:lnTo>
                        <a:pt x="17" y="17"/>
                      </a:lnTo>
                      <a:lnTo>
                        <a:pt x="34" y="65"/>
                      </a:lnTo>
                      <a:lnTo>
                        <a:pt x="34" y="81"/>
                      </a:lnTo>
                      <a:lnTo>
                        <a:pt x="51" y="144"/>
                      </a:lnTo>
                      <a:lnTo>
                        <a:pt x="51" y="177"/>
                      </a:lnTo>
                      <a:lnTo>
                        <a:pt x="17" y="192"/>
                      </a:lnTo>
                      <a:lnTo>
                        <a:pt x="0" y="257"/>
                      </a:lnTo>
                      <a:lnTo>
                        <a:pt x="0" y="28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3" name="Freeform 619">
                  <a:extLst>
                    <a:ext uri="{FF2B5EF4-FFF2-40B4-BE49-F238E27FC236}">
                      <a16:creationId xmlns:a16="http://schemas.microsoft.com/office/drawing/2014/main" id="{B06A60FB-8B0C-3042-9E8F-9643BE9F3633}"/>
                    </a:ext>
                  </a:extLst>
                </p:cNvPr>
                <p:cNvSpPr>
                  <a:spLocks/>
                </p:cNvSpPr>
                <p:nvPr/>
              </p:nvSpPr>
              <p:spPr bwMode="gray">
                <a:xfrm>
                  <a:off x="2820" y="2300"/>
                  <a:ext cx="241" cy="211"/>
                </a:xfrm>
                <a:custGeom>
                  <a:avLst/>
                  <a:gdLst>
                    <a:gd name="T0" fmla="*/ 69 w 435"/>
                    <a:gd name="T1" fmla="*/ 273 h 384"/>
                    <a:gd name="T2" fmla="*/ 69 w 435"/>
                    <a:gd name="T3" fmla="*/ 273 h 384"/>
                    <a:gd name="T4" fmla="*/ 51 w 435"/>
                    <a:gd name="T5" fmla="*/ 240 h 384"/>
                    <a:gd name="T6" fmla="*/ 34 w 435"/>
                    <a:gd name="T7" fmla="*/ 240 h 384"/>
                    <a:gd name="T8" fmla="*/ 0 w 435"/>
                    <a:gd name="T9" fmla="*/ 192 h 384"/>
                    <a:gd name="T10" fmla="*/ 17 w 435"/>
                    <a:gd name="T11" fmla="*/ 177 h 384"/>
                    <a:gd name="T12" fmla="*/ 17 w 435"/>
                    <a:gd name="T13" fmla="*/ 144 h 384"/>
                    <a:gd name="T14" fmla="*/ 17 w 435"/>
                    <a:gd name="T15" fmla="*/ 112 h 384"/>
                    <a:gd name="T16" fmla="*/ 0 w 435"/>
                    <a:gd name="T17" fmla="*/ 96 h 384"/>
                    <a:gd name="T18" fmla="*/ 0 w 435"/>
                    <a:gd name="T19" fmla="*/ 81 h 384"/>
                    <a:gd name="T20" fmla="*/ 17 w 435"/>
                    <a:gd name="T21" fmla="*/ 64 h 384"/>
                    <a:gd name="T22" fmla="*/ 17 w 435"/>
                    <a:gd name="T23" fmla="*/ 48 h 384"/>
                    <a:gd name="T24" fmla="*/ 51 w 435"/>
                    <a:gd name="T25" fmla="*/ 16 h 384"/>
                    <a:gd name="T26" fmla="*/ 51 w 435"/>
                    <a:gd name="T27" fmla="*/ 0 h 384"/>
                    <a:gd name="T28" fmla="*/ 86 w 435"/>
                    <a:gd name="T29" fmla="*/ 0 h 384"/>
                    <a:gd name="T30" fmla="*/ 140 w 435"/>
                    <a:gd name="T31" fmla="*/ 16 h 384"/>
                    <a:gd name="T32" fmla="*/ 174 w 435"/>
                    <a:gd name="T33" fmla="*/ 16 h 384"/>
                    <a:gd name="T34" fmla="*/ 174 w 435"/>
                    <a:gd name="T35" fmla="*/ 48 h 384"/>
                    <a:gd name="T36" fmla="*/ 278 w 435"/>
                    <a:gd name="T37" fmla="*/ 81 h 384"/>
                    <a:gd name="T38" fmla="*/ 295 w 435"/>
                    <a:gd name="T39" fmla="*/ 64 h 384"/>
                    <a:gd name="T40" fmla="*/ 295 w 435"/>
                    <a:gd name="T41" fmla="*/ 33 h 384"/>
                    <a:gd name="T42" fmla="*/ 349 w 435"/>
                    <a:gd name="T43" fmla="*/ 0 h 384"/>
                    <a:gd name="T44" fmla="*/ 384 w 435"/>
                    <a:gd name="T45" fmla="*/ 16 h 384"/>
                    <a:gd name="T46" fmla="*/ 384 w 435"/>
                    <a:gd name="T47" fmla="*/ 33 h 384"/>
                    <a:gd name="T48" fmla="*/ 435 w 435"/>
                    <a:gd name="T49" fmla="*/ 33 h 384"/>
                    <a:gd name="T50" fmla="*/ 418 w 435"/>
                    <a:gd name="T51" fmla="*/ 96 h 384"/>
                    <a:gd name="T52" fmla="*/ 435 w 435"/>
                    <a:gd name="T53" fmla="*/ 129 h 384"/>
                    <a:gd name="T54" fmla="*/ 435 w 435"/>
                    <a:gd name="T55" fmla="*/ 304 h 384"/>
                    <a:gd name="T56" fmla="*/ 435 w 435"/>
                    <a:gd name="T57" fmla="*/ 352 h 384"/>
                    <a:gd name="T58" fmla="*/ 418 w 435"/>
                    <a:gd name="T59" fmla="*/ 369 h 384"/>
                    <a:gd name="T60" fmla="*/ 401 w 435"/>
                    <a:gd name="T61" fmla="*/ 384 h 384"/>
                    <a:gd name="T62" fmla="*/ 192 w 435"/>
                    <a:gd name="T63" fmla="*/ 273 h 384"/>
                    <a:gd name="T64" fmla="*/ 157 w 435"/>
                    <a:gd name="T65" fmla="*/ 288 h 384"/>
                    <a:gd name="T66" fmla="*/ 140 w 435"/>
                    <a:gd name="T67" fmla="*/ 273 h 384"/>
                    <a:gd name="T68" fmla="*/ 69 w 435"/>
                    <a:gd name="T69" fmla="*/ 273 h 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5"/>
                    <a:gd name="T106" fmla="*/ 0 h 384"/>
                    <a:gd name="T107" fmla="*/ 435 w 435"/>
                    <a:gd name="T108" fmla="*/ 384 h 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5" h="384">
                      <a:moveTo>
                        <a:pt x="69" y="273"/>
                      </a:moveTo>
                      <a:lnTo>
                        <a:pt x="69" y="273"/>
                      </a:lnTo>
                      <a:lnTo>
                        <a:pt x="51" y="240"/>
                      </a:lnTo>
                      <a:lnTo>
                        <a:pt x="34" y="240"/>
                      </a:lnTo>
                      <a:lnTo>
                        <a:pt x="0" y="192"/>
                      </a:lnTo>
                      <a:lnTo>
                        <a:pt x="17" y="177"/>
                      </a:lnTo>
                      <a:lnTo>
                        <a:pt x="17" y="144"/>
                      </a:lnTo>
                      <a:lnTo>
                        <a:pt x="17" y="112"/>
                      </a:lnTo>
                      <a:lnTo>
                        <a:pt x="0" y="96"/>
                      </a:lnTo>
                      <a:lnTo>
                        <a:pt x="0" y="81"/>
                      </a:lnTo>
                      <a:lnTo>
                        <a:pt x="17" y="64"/>
                      </a:lnTo>
                      <a:lnTo>
                        <a:pt x="17" y="48"/>
                      </a:lnTo>
                      <a:lnTo>
                        <a:pt x="51" y="16"/>
                      </a:lnTo>
                      <a:lnTo>
                        <a:pt x="51" y="0"/>
                      </a:lnTo>
                      <a:lnTo>
                        <a:pt x="86" y="0"/>
                      </a:lnTo>
                      <a:lnTo>
                        <a:pt x="140" y="16"/>
                      </a:lnTo>
                      <a:lnTo>
                        <a:pt x="174" y="16"/>
                      </a:lnTo>
                      <a:lnTo>
                        <a:pt x="174" y="48"/>
                      </a:lnTo>
                      <a:lnTo>
                        <a:pt x="278" y="81"/>
                      </a:lnTo>
                      <a:lnTo>
                        <a:pt x="295" y="64"/>
                      </a:lnTo>
                      <a:lnTo>
                        <a:pt x="295" y="33"/>
                      </a:lnTo>
                      <a:lnTo>
                        <a:pt x="349" y="0"/>
                      </a:lnTo>
                      <a:lnTo>
                        <a:pt x="384" y="16"/>
                      </a:lnTo>
                      <a:lnTo>
                        <a:pt x="384" y="33"/>
                      </a:lnTo>
                      <a:lnTo>
                        <a:pt x="435" y="33"/>
                      </a:lnTo>
                      <a:lnTo>
                        <a:pt x="418" y="96"/>
                      </a:lnTo>
                      <a:lnTo>
                        <a:pt x="435" y="129"/>
                      </a:lnTo>
                      <a:lnTo>
                        <a:pt x="435" y="304"/>
                      </a:lnTo>
                      <a:lnTo>
                        <a:pt x="435" y="352"/>
                      </a:lnTo>
                      <a:lnTo>
                        <a:pt x="418" y="369"/>
                      </a:lnTo>
                      <a:lnTo>
                        <a:pt x="401" y="384"/>
                      </a:lnTo>
                      <a:lnTo>
                        <a:pt x="192" y="273"/>
                      </a:lnTo>
                      <a:lnTo>
                        <a:pt x="157" y="288"/>
                      </a:lnTo>
                      <a:lnTo>
                        <a:pt x="140" y="273"/>
                      </a:lnTo>
                      <a:lnTo>
                        <a:pt x="69" y="273"/>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4" name="Freeform 620">
                  <a:extLst>
                    <a:ext uri="{FF2B5EF4-FFF2-40B4-BE49-F238E27FC236}">
                      <a16:creationId xmlns:a16="http://schemas.microsoft.com/office/drawing/2014/main" id="{AB9ED827-6541-4E4C-8CB9-3745C7B9DDBD}"/>
                    </a:ext>
                  </a:extLst>
                </p:cNvPr>
                <p:cNvSpPr>
                  <a:spLocks/>
                </p:cNvSpPr>
                <p:nvPr/>
              </p:nvSpPr>
              <p:spPr bwMode="gray">
                <a:xfrm>
                  <a:off x="3051" y="2318"/>
                  <a:ext cx="171" cy="158"/>
                </a:xfrm>
                <a:custGeom>
                  <a:avLst/>
                  <a:gdLst>
                    <a:gd name="T0" fmla="*/ 311 w 311"/>
                    <a:gd name="T1" fmla="*/ 255 h 288"/>
                    <a:gd name="T2" fmla="*/ 311 w 311"/>
                    <a:gd name="T3" fmla="*/ 255 h 288"/>
                    <a:gd name="T4" fmla="*/ 259 w 311"/>
                    <a:gd name="T5" fmla="*/ 288 h 288"/>
                    <a:gd name="T6" fmla="*/ 242 w 311"/>
                    <a:gd name="T7" fmla="*/ 271 h 288"/>
                    <a:gd name="T8" fmla="*/ 17 w 311"/>
                    <a:gd name="T9" fmla="*/ 271 h 288"/>
                    <a:gd name="T10" fmla="*/ 17 w 311"/>
                    <a:gd name="T11" fmla="*/ 96 h 288"/>
                    <a:gd name="T12" fmla="*/ 0 w 311"/>
                    <a:gd name="T13" fmla="*/ 63 h 288"/>
                    <a:gd name="T14" fmla="*/ 17 w 311"/>
                    <a:gd name="T15" fmla="*/ 0 h 288"/>
                    <a:gd name="T16" fmla="*/ 17 w 311"/>
                    <a:gd name="T17" fmla="*/ 15 h 288"/>
                    <a:gd name="T18" fmla="*/ 69 w 311"/>
                    <a:gd name="T19" fmla="*/ 15 h 288"/>
                    <a:gd name="T20" fmla="*/ 121 w 311"/>
                    <a:gd name="T21" fmla="*/ 31 h 288"/>
                    <a:gd name="T22" fmla="*/ 190 w 311"/>
                    <a:gd name="T23" fmla="*/ 15 h 288"/>
                    <a:gd name="T24" fmla="*/ 207 w 311"/>
                    <a:gd name="T25" fmla="*/ 15 h 288"/>
                    <a:gd name="T26" fmla="*/ 207 w 311"/>
                    <a:gd name="T27" fmla="*/ 31 h 288"/>
                    <a:gd name="T28" fmla="*/ 225 w 311"/>
                    <a:gd name="T29" fmla="*/ 15 h 288"/>
                    <a:gd name="T30" fmla="*/ 225 w 311"/>
                    <a:gd name="T31" fmla="*/ 31 h 288"/>
                    <a:gd name="T32" fmla="*/ 259 w 311"/>
                    <a:gd name="T33" fmla="*/ 15 h 288"/>
                    <a:gd name="T34" fmla="*/ 277 w 311"/>
                    <a:gd name="T35" fmla="*/ 79 h 288"/>
                    <a:gd name="T36" fmla="*/ 259 w 311"/>
                    <a:gd name="T37" fmla="*/ 127 h 288"/>
                    <a:gd name="T38" fmla="*/ 242 w 311"/>
                    <a:gd name="T39" fmla="*/ 96 h 288"/>
                    <a:gd name="T40" fmla="*/ 225 w 311"/>
                    <a:gd name="T41" fmla="*/ 48 h 288"/>
                    <a:gd name="T42" fmla="*/ 225 w 311"/>
                    <a:gd name="T43" fmla="*/ 63 h 288"/>
                    <a:gd name="T44" fmla="*/ 225 w 311"/>
                    <a:gd name="T45" fmla="*/ 79 h 288"/>
                    <a:gd name="T46" fmla="*/ 311 w 311"/>
                    <a:gd name="T47" fmla="*/ 255 h 2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1"/>
                    <a:gd name="T73" fmla="*/ 0 h 288"/>
                    <a:gd name="T74" fmla="*/ 311 w 311"/>
                    <a:gd name="T75" fmla="*/ 288 h 2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1" h="288">
                      <a:moveTo>
                        <a:pt x="311" y="255"/>
                      </a:moveTo>
                      <a:lnTo>
                        <a:pt x="311" y="255"/>
                      </a:lnTo>
                      <a:lnTo>
                        <a:pt x="259" y="288"/>
                      </a:lnTo>
                      <a:lnTo>
                        <a:pt x="242" y="271"/>
                      </a:lnTo>
                      <a:lnTo>
                        <a:pt x="17" y="271"/>
                      </a:lnTo>
                      <a:lnTo>
                        <a:pt x="17" y="96"/>
                      </a:lnTo>
                      <a:lnTo>
                        <a:pt x="0" y="63"/>
                      </a:lnTo>
                      <a:lnTo>
                        <a:pt x="17" y="0"/>
                      </a:lnTo>
                      <a:lnTo>
                        <a:pt x="17" y="15"/>
                      </a:lnTo>
                      <a:lnTo>
                        <a:pt x="69" y="15"/>
                      </a:lnTo>
                      <a:lnTo>
                        <a:pt x="121" y="31"/>
                      </a:lnTo>
                      <a:lnTo>
                        <a:pt x="190" y="15"/>
                      </a:lnTo>
                      <a:lnTo>
                        <a:pt x="207" y="15"/>
                      </a:lnTo>
                      <a:lnTo>
                        <a:pt x="207" y="31"/>
                      </a:lnTo>
                      <a:lnTo>
                        <a:pt x="225" y="15"/>
                      </a:lnTo>
                      <a:lnTo>
                        <a:pt x="225" y="31"/>
                      </a:lnTo>
                      <a:lnTo>
                        <a:pt x="259" y="15"/>
                      </a:lnTo>
                      <a:lnTo>
                        <a:pt x="277" y="79"/>
                      </a:lnTo>
                      <a:lnTo>
                        <a:pt x="259" y="127"/>
                      </a:lnTo>
                      <a:lnTo>
                        <a:pt x="242" y="96"/>
                      </a:lnTo>
                      <a:lnTo>
                        <a:pt x="225" y="48"/>
                      </a:lnTo>
                      <a:lnTo>
                        <a:pt x="225" y="63"/>
                      </a:lnTo>
                      <a:lnTo>
                        <a:pt x="225" y="79"/>
                      </a:lnTo>
                      <a:lnTo>
                        <a:pt x="311" y="25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5" name="Freeform 621">
                  <a:extLst>
                    <a:ext uri="{FF2B5EF4-FFF2-40B4-BE49-F238E27FC236}">
                      <a16:creationId xmlns:a16="http://schemas.microsoft.com/office/drawing/2014/main" id="{F81A264C-FC5C-F343-B772-666A49951DB3}"/>
                    </a:ext>
                  </a:extLst>
                </p:cNvPr>
                <p:cNvSpPr>
                  <a:spLocks/>
                </p:cNvSpPr>
                <p:nvPr/>
              </p:nvSpPr>
              <p:spPr bwMode="gray">
                <a:xfrm>
                  <a:off x="3298" y="2617"/>
                  <a:ext cx="153" cy="184"/>
                </a:xfrm>
                <a:custGeom>
                  <a:avLst/>
                  <a:gdLst>
                    <a:gd name="T0" fmla="*/ 35 w 279"/>
                    <a:gd name="T1" fmla="*/ 207 h 336"/>
                    <a:gd name="T2" fmla="*/ 35 w 279"/>
                    <a:gd name="T3" fmla="*/ 207 h 336"/>
                    <a:gd name="T4" fmla="*/ 0 w 279"/>
                    <a:gd name="T5" fmla="*/ 240 h 336"/>
                    <a:gd name="T6" fmla="*/ 0 w 279"/>
                    <a:gd name="T7" fmla="*/ 321 h 336"/>
                    <a:gd name="T8" fmla="*/ 18 w 279"/>
                    <a:gd name="T9" fmla="*/ 336 h 336"/>
                    <a:gd name="T10" fmla="*/ 69 w 279"/>
                    <a:gd name="T11" fmla="*/ 288 h 336"/>
                    <a:gd name="T12" fmla="*/ 141 w 279"/>
                    <a:gd name="T13" fmla="*/ 240 h 336"/>
                    <a:gd name="T14" fmla="*/ 192 w 279"/>
                    <a:gd name="T15" fmla="*/ 192 h 336"/>
                    <a:gd name="T16" fmla="*/ 227 w 279"/>
                    <a:gd name="T17" fmla="*/ 159 h 336"/>
                    <a:gd name="T18" fmla="*/ 279 w 279"/>
                    <a:gd name="T19" fmla="*/ 33 h 336"/>
                    <a:gd name="T20" fmla="*/ 279 w 279"/>
                    <a:gd name="T21" fmla="*/ 0 h 336"/>
                    <a:gd name="T22" fmla="*/ 261 w 279"/>
                    <a:gd name="T23" fmla="*/ 0 h 336"/>
                    <a:gd name="T24" fmla="*/ 227 w 279"/>
                    <a:gd name="T25" fmla="*/ 15 h 336"/>
                    <a:gd name="T26" fmla="*/ 104 w 279"/>
                    <a:gd name="T27" fmla="*/ 48 h 336"/>
                    <a:gd name="T28" fmla="*/ 87 w 279"/>
                    <a:gd name="T29" fmla="*/ 33 h 336"/>
                    <a:gd name="T30" fmla="*/ 69 w 279"/>
                    <a:gd name="T31" fmla="*/ 15 h 336"/>
                    <a:gd name="T32" fmla="*/ 52 w 279"/>
                    <a:gd name="T33" fmla="*/ 33 h 336"/>
                    <a:gd name="T34" fmla="*/ 52 w 279"/>
                    <a:gd name="T35" fmla="*/ 48 h 336"/>
                    <a:gd name="T36" fmla="*/ 87 w 279"/>
                    <a:gd name="T37" fmla="*/ 81 h 336"/>
                    <a:gd name="T38" fmla="*/ 175 w 279"/>
                    <a:gd name="T39" fmla="*/ 96 h 336"/>
                    <a:gd name="T40" fmla="*/ 192 w 279"/>
                    <a:gd name="T41" fmla="*/ 96 h 336"/>
                    <a:gd name="T42" fmla="*/ 121 w 279"/>
                    <a:gd name="T43" fmla="*/ 177 h 336"/>
                    <a:gd name="T44" fmla="*/ 69 w 279"/>
                    <a:gd name="T45" fmla="*/ 177 h 336"/>
                    <a:gd name="T46" fmla="*/ 35 w 279"/>
                    <a:gd name="T47" fmla="*/ 207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9"/>
                    <a:gd name="T73" fmla="*/ 0 h 336"/>
                    <a:gd name="T74" fmla="*/ 279 w 279"/>
                    <a:gd name="T75" fmla="*/ 336 h 3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9" h="336">
                      <a:moveTo>
                        <a:pt x="35" y="207"/>
                      </a:moveTo>
                      <a:lnTo>
                        <a:pt x="35" y="207"/>
                      </a:lnTo>
                      <a:lnTo>
                        <a:pt x="0" y="240"/>
                      </a:lnTo>
                      <a:lnTo>
                        <a:pt x="0" y="321"/>
                      </a:lnTo>
                      <a:lnTo>
                        <a:pt x="18" y="336"/>
                      </a:lnTo>
                      <a:lnTo>
                        <a:pt x="69" y="288"/>
                      </a:lnTo>
                      <a:lnTo>
                        <a:pt x="141" y="240"/>
                      </a:lnTo>
                      <a:lnTo>
                        <a:pt x="192" y="192"/>
                      </a:lnTo>
                      <a:lnTo>
                        <a:pt x="227" y="159"/>
                      </a:lnTo>
                      <a:lnTo>
                        <a:pt x="279" y="33"/>
                      </a:lnTo>
                      <a:lnTo>
                        <a:pt x="279" y="0"/>
                      </a:lnTo>
                      <a:lnTo>
                        <a:pt x="261" y="0"/>
                      </a:lnTo>
                      <a:lnTo>
                        <a:pt x="227" y="15"/>
                      </a:lnTo>
                      <a:lnTo>
                        <a:pt x="104" y="48"/>
                      </a:lnTo>
                      <a:lnTo>
                        <a:pt x="87" y="33"/>
                      </a:lnTo>
                      <a:lnTo>
                        <a:pt x="69" y="15"/>
                      </a:lnTo>
                      <a:lnTo>
                        <a:pt x="52" y="33"/>
                      </a:lnTo>
                      <a:lnTo>
                        <a:pt x="52" y="48"/>
                      </a:lnTo>
                      <a:lnTo>
                        <a:pt x="87" y="81"/>
                      </a:lnTo>
                      <a:lnTo>
                        <a:pt x="175" y="96"/>
                      </a:lnTo>
                      <a:lnTo>
                        <a:pt x="192" y="96"/>
                      </a:lnTo>
                      <a:lnTo>
                        <a:pt x="121" y="177"/>
                      </a:lnTo>
                      <a:lnTo>
                        <a:pt x="69" y="177"/>
                      </a:lnTo>
                      <a:lnTo>
                        <a:pt x="35" y="20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6" name="Freeform 622">
                  <a:extLst>
                    <a:ext uri="{FF2B5EF4-FFF2-40B4-BE49-F238E27FC236}">
                      <a16:creationId xmlns:a16="http://schemas.microsoft.com/office/drawing/2014/main" id="{7592E274-6D20-A24C-8E2E-07BBD42821EC}"/>
                    </a:ext>
                  </a:extLst>
                </p:cNvPr>
                <p:cNvSpPr>
                  <a:spLocks/>
                </p:cNvSpPr>
                <p:nvPr/>
              </p:nvSpPr>
              <p:spPr bwMode="gray">
                <a:xfrm>
                  <a:off x="2898" y="2626"/>
                  <a:ext cx="200" cy="115"/>
                </a:xfrm>
                <a:custGeom>
                  <a:avLst/>
                  <a:gdLst>
                    <a:gd name="T0" fmla="*/ 224 w 363"/>
                    <a:gd name="T1" fmla="*/ 0 h 210"/>
                    <a:gd name="T2" fmla="*/ 224 w 363"/>
                    <a:gd name="T3" fmla="*/ 0 h 210"/>
                    <a:gd name="T4" fmla="*/ 259 w 363"/>
                    <a:gd name="T5" fmla="*/ 33 h 210"/>
                    <a:gd name="T6" fmla="*/ 259 w 363"/>
                    <a:gd name="T7" fmla="*/ 66 h 210"/>
                    <a:gd name="T8" fmla="*/ 294 w 363"/>
                    <a:gd name="T9" fmla="*/ 81 h 210"/>
                    <a:gd name="T10" fmla="*/ 363 w 363"/>
                    <a:gd name="T11" fmla="*/ 162 h 210"/>
                    <a:gd name="T12" fmla="*/ 242 w 363"/>
                    <a:gd name="T13" fmla="*/ 162 h 210"/>
                    <a:gd name="T14" fmla="*/ 224 w 363"/>
                    <a:gd name="T15" fmla="*/ 177 h 210"/>
                    <a:gd name="T16" fmla="*/ 173 w 363"/>
                    <a:gd name="T17" fmla="*/ 177 h 210"/>
                    <a:gd name="T18" fmla="*/ 155 w 363"/>
                    <a:gd name="T19" fmla="*/ 162 h 210"/>
                    <a:gd name="T20" fmla="*/ 138 w 363"/>
                    <a:gd name="T21" fmla="*/ 162 h 210"/>
                    <a:gd name="T22" fmla="*/ 121 w 363"/>
                    <a:gd name="T23" fmla="*/ 192 h 210"/>
                    <a:gd name="T24" fmla="*/ 69 w 363"/>
                    <a:gd name="T25" fmla="*/ 210 h 210"/>
                    <a:gd name="T26" fmla="*/ 52 w 363"/>
                    <a:gd name="T27" fmla="*/ 210 h 210"/>
                    <a:gd name="T28" fmla="*/ 17 w 363"/>
                    <a:gd name="T29" fmla="*/ 162 h 210"/>
                    <a:gd name="T30" fmla="*/ 0 w 363"/>
                    <a:gd name="T31" fmla="*/ 144 h 210"/>
                    <a:gd name="T32" fmla="*/ 34 w 363"/>
                    <a:gd name="T33" fmla="*/ 96 h 210"/>
                    <a:gd name="T34" fmla="*/ 121 w 363"/>
                    <a:gd name="T35" fmla="*/ 81 h 210"/>
                    <a:gd name="T36" fmla="*/ 138 w 363"/>
                    <a:gd name="T37" fmla="*/ 66 h 210"/>
                    <a:gd name="T38" fmla="*/ 121 w 363"/>
                    <a:gd name="T39" fmla="*/ 66 h 210"/>
                    <a:gd name="T40" fmla="*/ 173 w 363"/>
                    <a:gd name="T41" fmla="*/ 48 h 210"/>
                    <a:gd name="T42" fmla="*/ 207 w 363"/>
                    <a:gd name="T43" fmla="*/ 18 h 210"/>
                    <a:gd name="T44" fmla="*/ 224 w 363"/>
                    <a:gd name="T45" fmla="*/ 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3"/>
                    <a:gd name="T70" fmla="*/ 0 h 210"/>
                    <a:gd name="T71" fmla="*/ 363 w 363"/>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3" h="210">
                      <a:moveTo>
                        <a:pt x="224" y="0"/>
                      </a:moveTo>
                      <a:lnTo>
                        <a:pt x="224" y="0"/>
                      </a:lnTo>
                      <a:lnTo>
                        <a:pt x="259" y="33"/>
                      </a:lnTo>
                      <a:lnTo>
                        <a:pt x="259" y="66"/>
                      </a:lnTo>
                      <a:lnTo>
                        <a:pt x="294" y="81"/>
                      </a:lnTo>
                      <a:lnTo>
                        <a:pt x="363" y="162"/>
                      </a:lnTo>
                      <a:lnTo>
                        <a:pt x="242" y="162"/>
                      </a:lnTo>
                      <a:lnTo>
                        <a:pt x="224" y="177"/>
                      </a:lnTo>
                      <a:lnTo>
                        <a:pt x="173" y="177"/>
                      </a:lnTo>
                      <a:lnTo>
                        <a:pt x="155" y="162"/>
                      </a:lnTo>
                      <a:lnTo>
                        <a:pt x="138" y="162"/>
                      </a:lnTo>
                      <a:lnTo>
                        <a:pt x="121" y="192"/>
                      </a:lnTo>
                      <a:lnTo>
                        <a:pt x="69" y="210"/>
                      </a:lnTo>
                      <a:lnTo>
                        <a:pt x="52" y="210"/>
                      </a:lnTo>
                      <a:lnTo>
                        <a:pt x="17" y="162"/>
                      </a:lnTo>
                      <a:lnTo>
                        <a:pt x="0" y="144"/>
                      </a:lnTo>
                      <a:lnTo>
                        <a:pt x="34" y="96"/>
                      </a:lnTo>
                      <a:lnTo>
                        <a:pt x="121" y="81"/>
                      </a:lnTo>
                      <a:lnTo>
                        <a:pt x="138" y="66"/>
                      </a:lnTo>
                      <a:lnTo>
                        <a:pt x="121" y="66"/>
                      </a:lnTo>
                      <a:lnTo>
                        <a:pt x="173" y="48"/>
                      </a:lnTo>
                      <a:lnTo>
                        <a:pt x="207" y="18"/>
                      </a:lnTo>
                      <a:lnTo>
                        <a:pt x="224"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7" name="Freeform 623">
                  <a:extLst>
                    <a:ext uri="{FF2B5EF4-FFF2-40B4-BE49-F238E27FC236}">
                      <a16:creationId xmlns:a16="http://schemas.microsoft.com/office/drawing/2014/main" id="{CE00EA18-6B19-424D-85EB-C45AA7C1DF06}"/>
                    </a:ext>
                  </a:extLst>
                </p:cNvPr>
                <p:cNvSpPr>
                  <a:spLocks/>
                </p:cNvSpPr>
                <p:nvPr/>
              </p:nvSpPr>
              <p:spPr bwMode="gray">
                <a:xfrm>
                  <a:off x="2889" y="2450"/>
                  <a:ext cx="151" cy="229"/>
                </a:xfrm>
                <a:custGeom>
                  <a:avLst/>
                  <a:gdLst>
                    <a:gd name="T0" fmla="*/ 35 w 275"/>
                    <a:gd name="T1" fmla="*/ 15 h 414"/>
                    <a:gd name="T2" fmla="*/ 35 w 275"/>
                    <a:gd name="T3" fmla="*/ 15 h 414"/>
                    <a:gd name="T4" fmla="*/ 35 w 275"/>
                    <a:gd name="T5" fmla="*/ 48 h 414"/>
                    <a:gd name="T6" fmla="*/ 70 w 275"/>
                    <a:gd name="T7" fmla="*/ 79 h 414"/>
                    <a:gd name="T8" fmla="*/ 52 w 275"/>
                    <a:gd name="T9" fmla="*/ 175 h 414"/>
                    <a:gd name="T10" fmla="*/ 0 w 275"/>
                    <a:gd name="T11" fmla="*/ 240 h 414"/>
                    <a:gd name="T12" fmla="*/ 0 w 275"/>
                    <a:gd name="T13" fmla="*/ 255 h 414"/>
                    <a:gd name="T14" fmla="*/ 18 w 275"/>
                    <a:gd name="T15" fmla="*/ 270 h 414"/>
                    <a:gd name="T16" fmla="*/ 18 w 275"/>
                    <a:gd name="T17" fmla="*/ 288 h 414"/>
                    <a:gd name="T18" fmla="*/ 52 w 275"/>
                    <a:gd name="T19" fmla="*/ 351 h 414"/>
                    <a:gd name="T20" fmla="*/ 18 w 275"/>
                    <a:gd name="T21" fmla="*/ 351 h 414"/>
                    <a:gd name="T22" fmla="*/ 18 w 275"/>
                    <a:gd name="T23" fmla="*/ 366 h 414"/>
                    <a:gd name="T24" fmla="*/ 35 w 275"/>
                    <a:gd name="T25" fmla="*/ 384 h 414"/>
                    <a:gd name="T26" fmla="*/ 52 w 275"/>
                    <a:gd name="T27" fmla="*/ 414 h 414"/>
                    <a:gd name="T28" fmla="*/ 137 w 275"/>
                    <a:gd name="T29" fmla="*/ 399 h 414"/>
                    <a:gd name="T30" fmla="*/ 154 w 275"/>
                    <a:gd name="T31" fmla="*/ 384 h 414"/>
                    <a:gd name="T32" fmla="*/ 137 w 275"/>
                    <a:gd name="T33" fmla="*/ 384 h 414"/>
                    <a:gd name="T34" fmla="*/ 189 w 275"/>
                    <a:gd name="T35" fmla="*/ 366 h 414"/>
                    <a:gd name="T36" fmla="*/ 223 w 275"/>
                    <a:gd name="T37" fmla="*/ 336 h 414"/>
                    <a:gd name="T38" fmla="*/ 240 w 275"/>
                    <a:gd name="T39" fmla="*/ 318 h 414"/>
                    <a:gd name="T40" fmla="*/ 258 w 275"/>
                    <a:gd name="T41" fmla="*/ 318 h 414"/>
                    <a:gd name="T42" fmla="*/ 223 w 275"/>
                    <a:gd name="T43" fmla="*/ 270 h 414"/>
                    <a:gd name="T44" fmla="*/ 258 w 275"/>
                    <a:gd name="T45" fmla="*/ 207 h 414"/>
                    <a:gd name="T46" fmla="*/ 275 w 275"/>
                    <a:gd name="T47" fmla="*/ 207 h 414"/>
                    <a:gd name="T48" fmla="*/ 275 w 275"/>
                    <a:gd name="T49" fmla="*/ 192 h 414"/>
                    <a:gd name="T50" fmla="*/ 275 w 275"/>
                    <a:gd name="T51" fmla="*/ 111 h 414"/>
                    <a:gd name="T52" fmla="*/ 70 w 275"/>
                    <a:gd name="T53" fmla="*/ 0 h 414"/>
                    <a:gd name="T54" fmla="*/ 35 w 275"/>
                    <a:gd name="T55" fmla="*/ 15 h 4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5"/>
                    <a:gd name="T85" fmla="*/ 0 h 414"/>
                    <a:gd name="T86" fmla="*/ 275 w 275"/>
                    <a:gd name="T87" fmla="*/ 414 h 4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5" h="414">
                      <a:moveTo>
                        <a:pt x="35" y="15"/>
                      </a:moveTo>
                      <a:lnTo>
                        <a:pt x="35" y="15"/>
                      </a:lnTo>
                      <a:lnTo>
                        <a:pt x="35" y="48"/>
                      </a:lnTo>
                      <a:lnTo>
                        <a:pt x="70" y="79"/>
                      </a:lnTo>
                      <a:lnTo>
                        <a:pt x="52" y="175"/>
                      </a:lnTo>
                      <a:lnTo>
                        <a:pt x="0" y="240"/>
                      </a:lnTo>
                      <a:lnTo>
                        <a:pt x="0" y="255"/>
                      </a:lnTo>
                      <a:lnTo>
                        <a:pt x="18" y="270"/>
                      </a:lnTo>
                      <a:lnTo>
                        <a:pt x="18" y="288"/>
                      </a:lnTo>
                      <a:lnTo>
                        <a:pt x="52" y="351"/>
                      </a:lnTo>
                      <a:lnTo>
                        <a:pt x="18" y="351"/>
                      </a:lnTo>
                      <a:lnTo>
                        <a:pt x="18" y="366"/>
                      </a:lnTo>
                      <a:lnTo>
                        <a:pt x="35" y="384"/>
                      </a:lnTo>
                      <a:lnTo>
                        <a:pt x="52" y="414"/>
                      </a:lnTo>
                      <a:lnTo>
                        <a:pt x="137" y="399"/>
                      </a:lnTo>
                      <a:lnTo>
                        <a:pt x="154" y="384"/>
                      </a:lnTo>
                      <a:lnTo>
                        <a:pt x="137" y="384"/>
                      </a:lnTo>
                      <a:lnTo>
                        <a:pt x="189" y="366"/>
                      </a:lnTo>
                      <a:lnTo>
                        <a:pt x="223" y="336"/>
                      </a:lnTo>
                      <a:lnTo>
                        <a:pt x="240" y="318"/>
                      </a:lnTo>
                      <a:lnTo>
                        <a:pt x="258" y="318"/>
                      </a:lnTo>
                      <a:lnTo>
                        <a:pt x="223" y="270"/>
                      </a:lnTo>
                      <a:lnTo>
                        <a:pt x="258" y="207"/>
                      </a:lnTo>
                      <a:lnTo>
                        <a:pt x="275" y="207"/>
                      </a:lnTo>
                      <a:lnTo>
                        <a:pt x="275" y="192"/>
                      </a:lnTo>
                      <a:lnTo>
                        <a:pt x="275" y="111"/>
                      </a:lnTo>
                      <a:lnTo>
                        <a:pt x="70" y="0"/>
                      </a:lnTo>
                      <a:lnTo>
                        <a:pt x="35" y="1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8" name="Freeform 624">
                  <a:extLst>
                    <a:ext uri="{FF2B5EF4-FFF2-40B4-BE49-F238E27FC236}">
                      <a16:creationId xmlns:a16="http://schemas.microsoft.com/office/drawing/2014/main" id="{157BFDAD-B35E-2D4B-8393-00BA926CA7F7}"/>
                    </a:ext>
                  </a:extLst>
                </p:cNvPr>
                <p:cNvSpPr>
                  <a:spLocks/>
                </p:cNvSpPr>
                <p:nvPr/>
              </p:nvSpPr>
              <p:spPr bwMode="gray">
                <a:xfrm>
                  <a:off x="3233" y="2529"/>
                  <a:ext cx="94" cy="79"/>
                </a:xfrm>
                <a:custGeom>
                  <a:avLst/>
                  <a:gdLst>
                    <a:gd name="T0" fmla="*/ 154 w 171"/>
                    <a:gd name="T1" fmla="*/ 144 h 144"/>
                    <a:gd name="T2" fmla="*/ 154 w 171"/>
                    <a:gd name="T3" fmla="*/ 144 h 144"/>
                    <a:gd name="T4" fmla="*/ 171 w 171"/>
                    <a:gd name="T5" fmla="*/ 144 h 144"/>
                    <a:gd name="T6" fmla="*/ 119 w 171"/>
                    <a:gd name="T7" fmla="*/ 96 h 144"/>
                    <a:gd name="T8" fmla="*/ 85 w 171"/>
                    <a:gd name="T9" fmla="*/ 63 h 144"/>
                    <a:gd name="T10" fmla="*/ 52 w 171"/>
                    <a:gd name="T11" fmla="*/ 0 h 144"/>
                    <a:gd name="T12" fmla="*/ 52 w 171"/>
                    <a:gd name="T13" fmla="*/ 15 h 144"/>
                    <a:gd name="T14" fmla="*/ 18 w 171"/>
                    <a:gd name="T15" fmla="*/ 31 h 144"/>
                    <a:gd name="T16" fmla="*/ 0 w 171"/>
                    <a:gd name="T17" fmla="*/ 96 h 144"/>
                    <a:gd name="T18" fmla="*/ 18 w 171"/>
                    <a:gd name="T19" fmla="*/ 96 h 144"/>
                    <a:gd name="T20" fmla="*/ 35 w 171"/>
                    <a:gd name="T21" fmla="*/ 111 h 144"/>
                    <a:gd name="T22" fmla="*/ 35 w 171"/>
                    <a:gd name="T23" fmla="*/ 78 h 144"/>
                    <a:gd name="T24" fmla="*/ 52 w 171"/>
                    <a:gd name="T25" fmla="*/ 96 h 144"/>
                    <a:gd name="T26" fmla="*/ 102 w 171"/>
                    <a:gd name="T27" fmla="*/ 96 h 144"/>
                    <a:gd name="T28" fmla="*/ 154 w 171"/>
                    <a:gd name="T29" fmla="*/ 144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144"/>
                    <a:gd name="T47" fmla="*/ 171 w 171"/>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144">
                      <a:moveTo>
                        <a:pt x="154" y="144"/>
                      </a:moveTo>
                      <a:lnTo>
                        <a:pt x="154" y="144"/>
                      </a:lnTo>
                      <a:lnTo>
                        <a:pt x="171" y="144"/>
                      </a:lnTo>
                      <a:lnTo>
                        <a:pt x="119" y="96"/>
                      </a:lnTo>
                      <a:lnTo>
                        <a:pt x="85" y="63"/>
                      </a:lnTo>
                      <a:lnTo>
                        <a:pt x="52" y="0"/>
                      </a:lnTo>
                      <a:lnTo>
                        <a:pt x="52" y="15"/>
                      </a:lnTo>
                      <a:lnTo>
                        <a:pt x="18" y="31"/>
                      </a:lnTo>
                      <a:lnTo>
                        <a:pt x="0" y="96"/>
                      </a:lnTo>
                      <a:lnTo>
                        <a:pt x="18" y="96"/>
                      </a:lnTo>
                      <a:lnTo>
                        <a:pt x="35" y="111"/>
                      </a:lnTo>
                      <a:lnTo>
                        <a:pt x="35" y="78"/>
                      </a:lnTo>
                      <a:lnTo>
                        <a:pt x="52" y="96"/>
                      </a:lnTo>
                      <a:lnTo>
                        <a:pt x="102" y="96"/>
                      </a:lnTo>
                      <a:lnTo>
                        <a:pt x="154" y="14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9" name="Freeform 625">
                  <a:extLst>
                    <a:ext uri="{FF2B5EF4-FFF2-40B4-BE49-F238E27FC236}">
                      <a16:creationId xmlns:a16="http://schemas.microsoft.com/office/drawing/2014/main" id="{2BAB16E2-0FCA-C840-A793-13CE405F01B4}"/>
                    </a:ext>
                  </a:extLst>
                </p:cNvPr>
                <p:cNvSpPr>
                  <a:spLocks/>
                </p:cNvSpPr>
                <p:nvPr/>
              </p:nvSpPr>
              <p:spPr bwMode="gray">
                <a:xfrm>
                  <a:off x="3012" y="2459"/>
                  <a:ext cx="250" cy="272"/>
                </a:xfrm>
                <a:custGeom>
                  <a:avLst/>
                  <a:gdLst>
                    <a:gd name="T0" fmla="*/ 401 w 453"/>
                    <a:gd name="T1" fmla="*/ 225 h 495"/>
                    <a:gd name="T2" fmla="*/ 401 w 453"/>
                    <a:gd name="T3" fmla="*/ 225 h 495"/>
                    <a:gd name="T4" fmla="*/ 419 w 453"/>
                    <a:gd name="T5" fmla="*/ 160 h 495"/>
                    <a:gd name="T6" fmla="*/ 453 w 453"/>
                    <a:gd name="T7" fmla="*/ 144 h 495"/>
                    <a:gd name="T8" fmla="*/ 453 w 453"/>
                    <a:gd name="T9" fmla="*/ 129 h 495"/>
                    <a:gd name="T10" fmla="*/ 436 w 453"/>
                    <a:gd name="T11" fmla="*/ 112 h 495"/>
                    <a:gd name="T12" fmla="*/ 419 w 453"/>
                    <a:gd name="T13" fmla="*/ 16 h 495"/>
                    <a:gd name="T14" fmla="*/ 382 w 453"/>
                    <a:gd name="T15" fmla="*/ 0 h 495"/>
                    <a:gd name="T16" fmla="*/ 330 w 453"/>
                    <a:gd name="T17" fmla="*/ 33 h 495"/>
                    <a:gd name="T18" fmla="*/ 313 w 453"/>
                    <a:gd name="T19" fmla="*/ 16 h 495"/>
                    <a:gd name="T20" fmla="*/ 88 w 453"/>
                    <a:gd name="T21" fmla="*/ 16 h 495"/>
                    <a:gd name="T22" fmla="*/ 88 w 453"/>
                    <a:gd name="T23" fmla="*/ 64 h 495"/>
                    <a:gd name="T24" fmla="*/ 71 w 453"/>
                    <a:gd name="T25" fmla="*/ 81 h 495"/>
                    <a:gd name="T26" fmla="*/ 52 w 453"/>
                    <a:gd name="T27" fmla="*/ 96 h 495"/>
                    <a:gd name="T28" fmla="*/ 52 w 453"/>
                    <a:gd name="T29" fmla="*/ 177 h 495"/>
                    <a:gd name="T30" fmla="*/ 52 w 453"/>
                    <a:gd name="T31" fmla="*/ 192 h 495"/>
                    <a:gd name="T32" fmla="*/ 35 w 453"/>
                    <a:gd name="T33" fmla="*/ 192 h 495"/>
                    <a:gd name="T34" fmla="*/ 0 w 453"/>
                    <a:gd name="T35" fmla="*/ 255 h 495"/>
                    <a:gd name="T36" fmla="*/ 35 w 453"/>
                    <a:gd name="T37" fmla="*/ 303 h 495"/>
                    <a:gd name="T38" fmla="*/ 17 w 453"/>
                    <a:gd name="T39" fmla="*/ 303 h 495"/>
                    <a:gd name="T40" fmla="*/ 52 w 453"/>
                    <a:gd name="T41" fmla="*/ 336 h 495"/>
                    <a:gd name="T42" fmla="*/ 52 w 453"/>
                    <a:gd name="T43" fmla="*/ 369 h 495"/>
                    <a:gd name="T44" fmla="*/ 88 w 453"/>
                    <a:gd name="T45" fmla="*/ 384 h 495"/>
                    <a:gd name="T46" fmla="*/ 158 w 453"/>
                    <a:gd name="T47" fmla="*/ 465 h 495"/>
                    <a:gd name="T48" fmla="*/ 175 w 453"/>
                    <a:gd name="T49" fmla="*/ 480 h 495"/>
                    <a:gd name="T50" fmla="*/ 227 w 453"/>
                    <a:gd name="T51" fmla="*/ 480 h 495"/>
                    <a:gd name="T52" fmla="*/ 244 w 453"/>
                    <a:gd name="T53" fmla="*/ 495 h 495"/>
                    <a:gd name="T54" fmla="*/ 278 w 453"/>
                    <a:gd name="T55" fmla="*/ 495 h 495"/>
                    <a:gd name="T56" fmla="*/ 330 w 453"/>
                    <a:gd name="T57" fmla="*/ 480 h 495"/>
                    <a:gd name="T58" fmla="*/ 348 w 453"/>
                    <a:gd name="T59" fmla="*/ 480 h 495"/>
                    <a:gd name="T60" fmla="*/ 382 w 453"/>
                    <a:gd name="T61" fmla="*/ 480 h 495"/>
                    <a:gd name="T62" fmla="*/ 382 w 453"/>
                    <a:gd name="T63" fmla="*/ 447 h 495"/>
                    <a:gd name="T64" fmla="*/ 365 w 453"/>
                    <a:gd name="T65" fmla="*/ 447 h 495"/>
                    <a:gd name="T66" fmla="*/ 330 w 453"/>
                    <a:gd name="T67" fmla="*/ 399 h 495"/>
                    <a:gd name="T68" fmla="*/ 313 w 453"/>
                    <a:gd name="T69" fmla="*/ 384 h 495"/>
                    <a:gd name="T70" fmla="*/ 330 w 453"/>
                    <a:gd name="T71" fmla="*/ 369 h 495"/>
                    <a:gd name="T72" fmla="*/ 348 w 453"/>
                    <a:gd name="T73" fmla="*/ 321 h 495"/>
                    <a:gd name="T74" fmla="*/ 401 w 453"/>
                    <a:gd name="T75" fmla="*/ 255 h 495"/>
                    <a:gd name="T76" fmla="*/ 401 w 453"/>
                    <a:gd name="T77" fmla="*/ 225 h 4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495"/>
                    <a:gd name="T119" fmla="*/ 453 w 453"/>
                    <a:gd name="T120" fmla="*/ 495 h 4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495">
                      <a:moveTo>
                        <a:pt x="401" y="225"/>
                      </a:moveTo>
                      <a:lnTo>
                        <a:pt x="401" y="225"/>
                      </a:lnTo>
                      <a:lnTo>
                        <a:pt x="419" y="160"/>
                      </a:lnTo>
                      <a:lnTo>
                        <a:pt x="453" y="144"/>
                      </a:lnTo>
                      <a:lnTo>
                        <a:pt x="453" y="129"/>
                      </a:lnTo>
                      <a:lnTo>
                        <a:pt x="436" y="112"/>
                      </a:lnTo>
                      <a:lnTo>
                        <a:pt x="419" y="16"/>
                      </a:lnTo>
                      <a:lnTo>
                        <a:pt x="382" y="0"/>
                      </a:lnTo>
                      <a:lnTo>
                        <a:pt x="330" y="33"/>
                      </a:lnTo>
                      <a:lnTo>
                        <a:pt x="313" y="16"/>
                      </a:lnTo>
                      <a:lnTo>
                        <a:pt x="88" y="16"/>
                      </a:lnTo>
                      <a:lnTo>
                        <a:pt x="88" y="64"/>
                      </a:lnTo>
                      <a:lnTo>
                        <a:pt x="71" y="81"/>
                      </a:lnTo>
                      <a:lnTo>
                        <a:pt x="52" y="96"/>
                      </a:lnTo>
                      <a:lnTo>
                        <a:pt x="52" y="177"/>
                      </a:lnTo>
                      <a:lnTo>
                        <a:pt x="52" y="192"/>
                      </a:lnTo>
                      <a:lnTo>
                        <a:pt x="35" y="192"/>
                      </a:lnTo>
                      <a:lnTo>
                        <a:pt x="0" y="255"/>
                      </a:lnTo>
                      <a:lnTo>
                        <a:pt x="35" y="303"/>
                      </a:lnTo>
                      <a:lnTo>
                        <a:pt x="17" y="303"/>
                      </a:lnTo>
                      <a:lnTo>
                        <a:pt x="52" y="336"/>
                      </a:lnTo>
                      <a:lnTo>
                        <a:pt x="52" y="369"/>
                      </a:lnTo>
                      <a:lnTo>
                        <a:pt x="88" y="384"/>
                      </a:lnTo>
                      <a:lnTo>
                        <a:pt x="158" y="465"/>
                      </a:lnTo>
                      <a:lnTo>
                        <a:pt x="175" y="480"/>
                      </a:lnTo>
                      <a:lnTo>
                        <a:pt x="227" y="480"/>
                      </a:lnTo>
                      <a:lnTo>
                        <a:pt x="244" y="495"/>
                      </a:lnTo>
                      <a:lnTo>
                        <a:pt x="278" y="495"/>
                      </a:lnTo>
                      <a:lnTo>
                        <a:pt x="330" y="480"/>
                      </a:lnTo>
                      <a:lnTo>
                        <a:pt x="348" y="480"/>
                      </a:lnTo>
                      <a:lnTo>
                        <a:pt x="382" y="480"/>
                      </a:lnTo>
                      <a:lnTo>
                        <a:pt x="382" y="447"/>
                      </a:lnTo>
                      <a:lnTo>
                        <a:pt x="365" y="447"/>
                      </a:lnTo>
                      <a:lnTo>
                        <a:pt x="330" y="399"/>
                      </a:lnTo>
                      <a:lnTo>
                        <a:pt x="313" y="384"/>
                      </a:lnTo>
                      <a:lnTo>
                        <a:pt x="330" y="369"/>
                      </a:lnTo>
                      <a:lnTo>
                        <a:pt x="348" y="321"/>
                      </a:lnTo>
                      <a:lnTo>
                        <a:pt x="401" y="255"/>
                      </a:lnTo>
                      <a:lnTo>
                        <a:pt x="401" y="22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0" name="Freeform 626">
                  <a:extLst>
                    <a:ext uri="{FF2B5EF4-FFF2-40B4-BE49-F238E27FC236}">
                      <a16:creationId xmlns:a16="http://schemas.microsoft.com/office/drawing/2014/main" id="{3E7E50BC-5937-5B49-8AAE-BDD48235E66C}"/>
                    </a:ext>
                  </a:extLst>
                </p:cNvPr>
                <p:cNvSpPr>
                  <a:spLocks/>
                </p:cNvSpPr>
                <p:nvPr/>
              </p:nvSpPr>
              <p:spPr bwMode="gray">
                <a:xfrm>
                  <a:off x="2812" y="2599"/>
                  <a:ext cx="115" cy="159"/>
                </a:xfrm>
                <a:custGeom>
                  <a:avLst/>
                  <a:gdLst>
                    <a:gd name="T0" fmla="*/ 0 w 212"/>
                    <a:gd name="T1" fmla="*/ 210 h 288"/>
                    <a:gd name="T2" fmla="*/ 0 w 212"/>
                    <a:gd name="T3" fmla="*/ 210 h 288"/>
                    <a:gd name="T4" fmla="*/ 35 w 212"/>
                    <a:gd name="T5" fmla="*/ 162 h 288"/>
                    <a:gd name="T6" fmla="*/ 52 w 212"/>
                    <a:gd name="T7" fmla="*/ 162 h 288"/>
                    <a:gd name="T8" fmla="*/ 69 w 212"/>
                    <a:gd name="T9" fmla="*/ 177 h 288"/>
                    <a:gd name="T10" fmla="*/ 89 w 212"/>
                    <a:gd name="T11" fmla="*/ 162 h 288"/>
                    <a:gd name="T12" fmla="*/ 123 w 212"/>
                    <a:gd name="T13" fmla="*/ 114 h 288"/>
                    <a:gd name="T14" fmla="*/ 141 w 212"/>
                    <a:gd name="T15" fmla="*/ 66 h 288"/>
                    <a:gd name="T16" fmla="*/ 158 w 212"/>
                    <a:gd name="T17" fmla="*/ 33 h 288"/>
                    <a:gd name="T18" fmla="*/ 158 w 212"/>
                    <a:gd name="T19" fmla="*/ 18 h 288"/>
                    <a:gd name="T20" fmla="*/ 158 w 212"/>
                    <a:gd name="T21" fmla="*/ 0 h 288"/>
                    <a:gd name="T22" fmla="*/ 158 w 212"/>
                    <a:gd name="T23" fmla="*/ 18 h 288"/>
                    <a:gd name="T24" fmla="*/ 194 w 212"/>
                    <a:gd name="T25" fmla="*/ 81 h 288"/>
                    <a:gd name="T26" fmla="*/ 158 w 212"/>
                    <a:gd name="T27" fmla="*/ 81 h 288"/>
                    <a:gd name="T28" fmla="*/ 158 w 212"/>
                    <a:gd name="T29" fmla="*/ 96 h 288"/>
                    <a:gd name="T30" fmla="*/ 177 w 212"/>
                    <a:gd name="T31" fmla="*/ 114 h 288"/>
                    <a:gd name="T32" fmla="*/ 194 w 212"/>
                    <a:gd name="T33" fmla="*/ 144 h 288"/>
                    <a:gd name="T34" fmla="*/ 158 w 212"/>
                    <a:gd name="T35" fmla="*/ 192 h 288"/>
                    <a:gd name="T36" fmla="*/ 177 w 212"/>
                    <a:gd name="T37" fmla="*/ 210 h 288"/>
                    <a:gd name="T38" fmla="*/ 212 w 212"/>
                    <a:gd name="T39" fmla="*/ 258 h 288"/>
                    <a:gd name="T40" fmla="*/ 212 w 212"/>
                    <a:gd name="T41" fmla="*/ 288 h 288"/>
                    <a:gd name="T42" fmla="*/ 123 w 212"/>
                    <a:gd name="T43" fmla="*/ 273 h 288"/>
                    <a:gd name="T44" fmla="*/ 69 w 212"/>
                    <a:gd name="T45" fmla="*/ 273 h 288"/>
                    <a:gd name="T46" fmla="*/ 35 w 212"/>
                    <a:gd name="T47" fmla="*/ 273 h 288"/>
                    <a:gd name="T48" fmla="*/ 35 w 212"/>
                    <a:gd name="T49" fmla="*/ 258 h 288"/>
                    <a:gd name="T50" fmla="*/ 18 w 212"/>
                    <a:gd name="T51" fmla="*/ 240 h 288"/>
                    <a:gd name="T52" fmla="*/ 0 w 212"/>
                    <a:gd name="T53" fmla="*/ 225 h 288"/>
                    <a:gd name="T54" fmla="*/ 0 w 212"/>
                    <a:gd name="T55" fmla="*/ 210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2"/>
                    <a:gd name="T85" fmla="*/ 0 h 288"/>
                    <a:gd name="T86" fmla="*/ 212 w 212"/>
                    <a:gd name="T87" fmla="*/ 288 h 2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2" h="288">
                      <a:moveTo>
                        <a:pt x="0" y="210"/>
                      </a:moveTo>
                      <a:lnTo>
                        <a:pt x="0" y="210"/>
                      </a:lnTo>
                      <a:lnTo>
                        <a:pt x="35" y="162"/>
                      </a:lnTo>
                      <a:lnTo>
                        <a:pt x="52" y="162"/>
                      </a:lnTo>
                      <a:lnTo>
                        <a:pt x="69" y="177"/>
                      </a:lnTo>
                      <a:lnTo>
                        <a:pt x="89" y="162"/>
                      </a:lnTo>
                      <a:lnTo>
                        <a:pt x="123" y="114"/>
                      </a:lnTo>
                      <a:lnTo>
                        <a:pt x="141" y="66"/>
                      </a:lnTo>
                      <a:lnTo>
                        <a:pt x="158" y="33"/>
                      </a:lnTo>
                      <a:lnTo>
                        <a:pt x="158" y="18"/>
                      </a:lnTo>
                      <a:lnTo>
                        <a:pt x="158" y="0"/>
                      </a:lnTo>
                      <a:lnTo>
                        <a:pt x="158" y="18"/>
                      </a:lnTo>
                      <a:lnTo>
                        <a:pt x="194" y="81"/>
                      </a:lnTo>
                      <a:lnTo>
                        <a:pt x="158" y="81"/>
                      </a:lnTo>
                      <a:lnTo>
                        <a:pt x="158" y="96"/>
                      </a:lnTo>
                      <a:lnTo>
                        <a:pt x="177" y="114"/>
                      </a:lnTo>
                      <a:lnTo>
                        <a:pt x="194" y="144"/>
                      </a:lnTo>
                      <a:lnTo>
                        <a:pt x="158" y="192"/>
                      </a:lnTo>
                      <a:lnTo>
                        <a:pt x="177" y="210"/>
                      </a:lnTo>
                      <a:lnTo>
                        <a:pt x="212" y="258"/>
                      </a:lnTo>
                      <a:lnTo>
                        <a:pt x="212" y="288"/>
                      </a:lnTo>
                      <a:lnTo>
                        <a:pt x="123" y="273"/>
                      </a:lnTo>
                      <a:lnTo>
                        <a:pt x="69" y="273"/>
                      </a:lnTo>
                      <a:lnTo>
                        <a:pt x="35" y="273"/>
                      </a:lnTo>
                      <a:lnTo>
                        <a:pt x="35" y="258"/>
                      </a:lnTo>
                      <a:lnTo>
                        <a:pt x="18" y="240"/>
                      </a:lnTo>
                      <a:lnTo>
                        <a:pt x="0" y="225"/>
                      </a:lnTo>
                      <a:lnTo>
                        <a:pt x="0" y="21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1" name="Freeform 627">
                  <a:extLst>
                    <a:ext uri="{FF2B5EF4-FFF2-40B4-BE49-F238E27FC236}">
                      <a16:creationId xmlns:a16="http://schemas.microsoft.com/office/drawing/2014/main" id="{3B5EA3E6-9673-EE4B-86E3-3BEF0F612F15}"/>
                    </a:ext>
                  </a:extLst>
                </p:cNvPr>
                <p:cNvSpPr>
                  <a:spLocks/>
                </p:cNvSpPr>
                <p:nvPr/>
              </p:nvSpPr>
              <p:spPr bwMode="gray">
                <a:xfrm>
                  <a:off x="2820" y="2749"/>
                  <a:ext cx="30" cy="17"/>
                </a:xfrm>
                <a:custGeom>
                  <a:avLst/>
                  <a:gdLst>
                    <a:gd name="T0" fmla="*/ 53 w 53"/>
                    <a:gd name="T1" fmla="*/ 0 h 33"/>
                    <a:gd name="T2" fmla="*/ 53 w 53"/>
                    <a:gd name="T3" fmla="*/ 0 h 33"/>
                    <a:gd name="T4" fmla="*/ 53 w 53"/>
                    <a:gd name="T5" fmla="*/ 33 h 33"/>
                    <a:gd name="T6" fmla="*/ 17 w 53"/>
                    <a:gd name="T7" fmla="*/ 33 h 33"/>
                    <a:gd name="T8" fmla="*/ 0 w 53"/>
                    <a:gd name="T9" fmla="*/ 33 h 33"/>
                    <a:gd name="T10" fmla="*/ 17 w 53"/>
                    <a:gd name="T11" fmla="*/ 0 h 33"/>
                    <a:gd name="T12" fmla="*/ 53 w 53"/>
                    <a:gd name="T13" fmla="*/ 0 h 33"/>
                    <a:gd name="T14" fmla="*/ 0 60000 65536"/>
                    <a:gd name="T15" fmla="*/ 0 60000 65536"/>
                    <a:gd name="T16" fmla="*/ 0 60000 65536"/>
                    <a:gd name="T17" fmla="*/ 0 60000 65536"/>
                    <a:gd name="T18" fmla="*/ 0 60000 65536"/>
                    <a:gd name="T19" fmla="*/ 0 60000 65536"/>
                    <a:gd name="T20" fmla="*/ 0 60000 65536"/>
                    <a:gd name="T21" fmla="*/ 0 w 53"/>
                    <a:gd name="T22" fmla="*/ 0 h 33"/>
                    <a:gd name="T23" fmla="*/ 53 w 5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3">
                      <a:moveTo>
                        <a:pt x="53" y="0"/>
                      </a:moveTo>
                      <a:lnTo>
                        <a:pt x="53" y="0"/>
                      </a:lnTo>
                      <a:lnTo>
                        <a:pt x="53" y="33"/>
                      </a:lnTo>
                      <a:lnTo>
                        <a:pt x="17" y="33"/>
                      </a:lnTo>
                      <a:lnTo>
                        <a:pt x="0" y="33"/>
                      </a:lnTo>
                      <a:lnTo>
                        <a:pt x="17" y="0"/>
                      </a:lnTo>
                      <a:lnTo>
                        <a:pt x="53"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2" name="Freeform 628">
                  <a:extLst>
                    <a:ext uri="{FF2B5EF4-FFF2-40B4-BE49-F238E27FC236}">
                      <a16:creationId xmlns:a16="http://schemas.microsoft.com/office/drawing/2014/main" id="{21531409-95B5-1644-8FB1-E086263BAF2B}"/>
                    </a:ext>
                  </a:extLst>
                </p:cNvPr>
                <p:cNvSpPr>
                  <a:spLocks/>
                </p:cNvSpPr>
                <p:nvPr/>
              </p:nvSpPr>
              <p:spPr bwMode="gray">
                <a:xfrm>
                  <a:off x="3184" y="2573"/>
                  <a:ext cx="219" cy="158"/>
                </a:xfrm>
                <a:custGeom>
                  <a:avLst/>
                  <a:gdLst>
                    <a:gd name="T0" fmla="*/ 244 w 399"/>
                    <a:gd name="T1" fmla="*/ 66 h 288"/>
                    <a:gd name="T2" fmla="*/ 244 w 399"/>
                    <a:gd name="T3" fmla="*/ 66 h 288"/>
                    <a:gd name="T4" fmla="*/ 244 w 399"/>
                    <a:gd name="T5" fmla="*/ 96 h 288"/>
                    <a:gd name="T6" fmla="*/ 244 w 399"/>
                    <a:gd name="T7" fmla="*/ 114 h 288"/>
                    <a:gd name="T8" fmla="*/ 261 w 399"/>
                    <a:gd name="T9" fmla="*/ 114 h 288"/>
                    <a:gd name="T10" fmla="*/ 261 w 399"/>
                    <a:gd name="T11" fmla="*/ 129 h 288"/>
                    <a:gd name="T12" fmla="*/ 296 w 399"/>
                    <a:gd name="T13" fmla="*/ 162 h 288"/>
                    <a:gd name="T14" fmla="*/ 382 w 399"/>
                    <a:gd name="T15" fmla="*/ 177 h 288"/>
                    <a:gd name="T16" fmla="*/ 399 w 399"/>
                    <a:gd name="T17" fmla="*/ 177 h 288"/>
                    <a:gd name="T18" fmla="*/ 330 w 399"/>
                    <a:gd name="T19" fmla="*/ 258 h 288"/>
                    <a:gd name="T20" fmla="*/ 278 w 399"/>
                    <a:gd name="T21" fmla="*/ 258 h 288"/>
                    <a:gd name="T22" fmla="*/ 244 w 399"/>
                    <a:gd name="T23" fmla="*/ 288 h 288"/>
                    <a:gd name="T24" fmla="*/ 207 w 399"/>
                    <a:gd name="T25" fmla="*/ 273 h 288"/>
                    <a:gd name="T26" fmla="*/ 156 w 399"/>
                    <a:gd name="T27" fmla="*/ 288 h 288"/>
                    <a:gd name="T28" fmla="*/ 69 w 399"/>
                    <a:gd name="T29" fmla="*/ 273 h 288"/>
                    <a:gd name="T30" fmla="*/ 69 w 399"/>
                    <a:gd name="T31" fmla="*/ 240 h 288"/>
                    <a:gd name="T32" fmla="*/ 52 w 399"/>
                    <a:gd name="T33" fmla="*/ 240 h 288"/>
                    <a:gd name="T34" fmla="*/ 17 w 399"/>
                    <a:gd name="T35" fmla="*/ 192 h 288"/>
                    <a:gd name="T36" fmla="*/ 0 w 399"/>
                    <a:gd name="T37" fmla="*/ 177 h 288"/>
                    <a:gd name="T38" fmla="*/ 17 w 399"/>
                    <a:gd name="T39" fmla="*/ 162 h 288"/>
                    <a:gd name="T40" fmla="*/ 35 w 399"/>
                    <a:gd name="T41" fmla="*/ 114 h 288"/>
                    <a:gd name="T42" fmla="*/ 86 w 399"/>
                    <a:gd name="T43" fmla="*/ 48 h 288"/>
                    <a:gd name="T44" fmla="*/ 86 w 399"/>
                    <a:gd name="T45" fmla="*/ 18 h 288"/>
                    <a:gd name="T46" fmla="*/ 104 w 399"/>
                    <a:gd name="T47" fmla="*/ 18 h 288"/>
                    <a:gd name="T48" fmla="*/ 121 w 399"/>
                    <a:gd name="T49" fmla="*/ 33 h 288"/>
                    <a:gd name="T50" fmla="*/ 121 w 399"/>
                    <a:gd name="T51" fmla="*/ 0 h 288"/>
                    <a:gd name="T52" fmla="*/ 138 w 399"/>
                    <a:gd name="T53" fmla="*/ 18 h 288"/>
                    <a:gd name="T54" fmla="*/ 190 w 399"/>
                    <a:gd name="T55" fmla="*/ 18 h 288"/>
                    <a:gd name="T56" fmla="*/ 244 w 399"/>
                    <a:gd name="T57" fmla="*/ 66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9"/>
                    <a:gd name="T88" fmla="*/ 0 h 288"/>
                    <a:gd name="T89" fmla="*/ 399 w 399"/>
                    <a:gd name="T90" fmla="*/ 288 h 2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9" h="288">
                      <a:moveTo>
                        <a:pt x="244" y="66"/>
                      </a:moveTo>
                      <a:lnTo>
                        <a:pt x="244" y="66"/>
                      </a:lnTo>
                      <a:lnTo>
                        <a:pt x="244" y="96"/>
                      </a:lnTo>
                      <a:lnTo>
                        <a:pt x="244" y="114"/>
                      </a:lnTo>
                      <a:lnTo>
                        <a:pt x="261" y="114"/>
                      </a:lnTo>
                      <a:lnTo>
                        <a:pt x="261" y="129"/>
                      </a:lnTo>
                      <a:lnTo>
                        <a:pt x="296" y="162"/>
                      </a:lnTo>
                      <a:lnTo>
                        <a:pt x="382" y="177"/>
                      </a:lnTo>
                      <a:lnTo>
                        <a:pt x="399" y="177"/>
                      </a:lnTo>
                      <a:lnTo>
                        <a:pt x="330" y="258"/>
                      </a:lnTo>
                      <a:lnTo>
                        <a:pt x="278" y="258"/>
                      </a:lnTo>
                      <a:lnTo>
                        <a:pt x="244" y="288"/>
                      </a:lnTo>
                      <a:lnTo>
                        <a:pt x="207" y="273"/>
                      </a:lnTo>
                      <a:lnTo>
                        <a:pt x="156" y="288"/>
                      </a:lnTo>
                      <a:lnTo>
                        <a:pt x="69" y="273"/>
                      </a:lnTo>
                      <a:lnTo>
                        <a:pt x="69" y="240"/>
                      </a:lnTo>
                      <a:lnTo>
                        <a:pt x="52" y="240"/>
                      </a:lnTo>
                      <a:lnTo>
                        <a:pt x="17" y="192"/>
                      </a:lnTo>
                      <a:lnTo>
                        <a:pt x="0" y="177"/>
                      </a:lnTo>
                      <a:lnTo>
                        <a:pt x="17" y="162"/>
                      </a:lnTo>
                      <a:lnTo>
                        <a:pt x="35" y="114"/>
                      </a:lnTo>
                      <a:lnTo>
                        <a:pt x="86" y="48"/>
                      </a:lnTo>
                      <a:lnTo>
                        <a:pt x="86" y="18"/>
                      </a:lnTo>
                      <a:lnTo>
                        <a:pt x="104" y="18"/>
                      </a:lnTo>
                      <a:lnTo>
                        <a:pt x="121" y="33"/>
                      </a:lnTo>
                      <a:lnTo>
                        <a:pt x="121" y="0"/>
                      </a:lnTo>
                      <a:lnTo>
                        <a:pt x="138" y="18"/>
                      </a:lnTo>
                      <a:lnTo>
                        <a:pt x="190" y="18"/>
                      </a:lnTo>
                      <a:lnTo>
                        <a:pt x="244" y="6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3" name="Freeform 629">
                  <a:extLst>
                    <a:ext uri="{FF2B5EF4-FFF2-40B4-BE49-F238E27FC236}">
                      <a16:creationId xmlns:a16="http://schemas.microsoft.com/office/drawing/2014/main" id="{08C75AF7-13F2-6A40-8E86-0495A97D6472}"/>
                    </a:ext>
                  </a:extLst>
                </p:cNvPr>
                <p:cNvSpPr>
                  <a:spLocks/>
                </p:cNvSpPr>
                <p:nvPr/>
              </p:nvSpPr>
              <p:spPr bwMode="gray">
                <a:xfrm>
                  <a:off x="3318" y="2608"/>
                  <a:ext cx="19" cy="26"/>
                </a:xfrm>
                <a:custGeom>
                  <a:avLst/>
                  <a:gdLst>
                    <a:gd name="T0" fmla="*/ 17 w 34"/>
                    <a:gd name="T1" fmla="*/ 48 h 48"/>
                    <a:gd name="T2" fmla="*/ 17 w 34"/>
                    <a:gd name="T3" fmla="*/ 48 h 48"/>
                    <a:gd name="T4" fmla="*/ 0 w 34"/>
                    <a:gd name="T5" fmla="*/ 48 h 48"/>
                    <a:gd name="T6" fmla="*/ 0 w 34"/>
                    <a:gd name="T7" fmla="*/ 30 h 48"/>
                    <a:gd name="T8" fmla="*/ 0 w 34"/>
                    <a:gd name="T9" fmla="*/ 0 h 48"/>
                    <a:gd name="T10" fmla="*/ 17 w 34"/>
                    <a:gd name="T11" fmla="*/ 0 h 48"/>
                    <a:gd name="T12" fmla="*/ 34 w 34"/>
                    <a:gd name="T13" fmla="*/ 0 h 48"/>
                    <a:gd name="T14" fmla="*/ 34 w 34"/>
                    <a:gd name="T15" fmla="*/ 15 h 48"/>
                    <a:gd name="T16" fmla="*/ 17 w 34"/>
                    <a:gd name="T17" fmla="*/ 15 h 48"/>
                    <a:gd name="T18" fmla="*/ 34 w 34"/>
                    <a:gd name="T19" fmla="*/ 30 h 48"/>
                    <a:gd name="T20" fmla="*/ 17 w 34"/>
                    <a:gd name="T21" fmla="*/ 4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48"/>
                    <a:gd name="T35" fmla="*/ 34 w 3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48">
                      <a:moveTo>
                        <a:pt x="17" y="48"/>
                      </a:moveTo>
                      <a:lnTo>
                        <a:pt x="17" y="48"/>
                      </a:lnTo>
                      <a:lnTo>
                        <a:pt x="0" y="48"/>
                      </a:lnTo>
                      <a:lnTo>
                        <a:pt x="0" y="30"/>
                      </a:lnTo>
                      <a:lnTo>
                        <a:pt x="0" y="0"/>
                      </a:lnTo>
                      <a:lnTo>
                        <a:pt x="17" y="0"/>
                      </a:lnTo>
                      <a:lnTo>
                        <a:pt x="34" y="0"/>
                      </a:lnTo>
                      <a:lnTo>
                        <a:pt x="34" y="15"/>
                      </a:lnTo>
                      <a:lnTo>
                        <a:pt x="17" y="15"/>
                      </a:lnTo>
                      <a:lnTo>
                        <a:pt x="34" y="30"/>
                      </a:lnTo>
                      <a:lnTo>
                        <a:pt x="17"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4" name="Freeform 630">
                  <a:extLst>
                    <a:ext uri="{FF2B5EF4-FFF2-40B4-BE49-F238E27FC236}">
                      <a16:creationId xmlns:a16="http://schemas.microsoft.com/office/drawing/2014/main" id="{915DE49F-0CAD-8D4F-B2F8-8853E1EFB4A9}"/>
                    </a:ext>
                  </a:extLst>
                </p:cNvPr>
                <p:cNvSpPr>
                  <a:spLocks/>
                </p:cNvSpPr>
                <p:nvPr/>
              </p:nvSpPr>
              <p:spPr bwMode="gray">
                <a:xfrm>
                  <a:off x="3194" y="2723"/>
                  <a:ext cx="124" cy="123"/>
                </a:xfrm>
                <a:custGeom>
                  <a:avLst/>
                  <a:gdLst>
                    <a:gd name="T0" fmla="*/ 227 w 227"/>
                    <a:gd name="T1" fmla="*/ 15 h 224"/>
                    <a:gd name="T2" fmla="*/ 227 w 227"/>
                    <a:gd name="T3" fmla="*/ 15 h 224"/>
                    <a:gd name="T4" fmla="*/ 192 w 227"/>
                    <a:gd name="T5" fmla="*/ 0 h 224"/>
                    <a:gd name="T6" fmla="*/ 140 w 227"/>
                    <a:gd name="T7" fmla="*/ 15 h 224"/>
                    <a:gd name="T8" fmla="*/ 52 w 227"/>
                    <a:gd name="T9" fmla="*/ 0 h 224"/>
                    <a:gd name="T10" fmla="*/ 18 w 227"/>
                    <a:gd name="T11" fmla="*/ 0 h 224"/>
                    <a:gd name="T12" fmla="*/ 0 w 227"/>
                    <a:gd name="T13" fmla="*/ 0 h 224"/>
                    <a:gd name="T14" fmla="*/ 18 w 227"/>
                    <a:gd name="T15" fmla="*/ 15 h 224"/>
                    <a:gd name="T16" fmla="*/ 35 w 227"/>
                    <a:gd name="T17" fmla="*/ 63 h 224"/>
                    <a:gd name="T18" fmla="*/ 0 w 227"/>
                    <a:gd name="T19" fmla="*/ 111 h 224"/>
                    <a:gd name="T20" fmla="*/ 0 w 227"/>
                    <a:gd name="T21" fmla="*/ 129 h 224"/>
                    <a:gd name="T22" fmla="*/ 18 w 227"/>
                    <a:gd name="T23" fmla="*/ 129 h 224"/>
                    <a:gd name="T24" fmla="*/ 104 w 227"/>
                    <a:gd name="T25" fmla="*/ 176 h 224"/>
                    <a:gd name="T26" fmla="*/ 104 w 227"/>
                    <a:gd name="T27" fmla="*/ 207 h 224"/>
                    <a:gd name="T28" fmla="*/ 158 w 227"/>
                    <a:gd name="T29" fmla="*/ 224 h 224"/>
                    <a:gd name="T30" fmla="*/ 175 w 227"/>
                    <a:gd name="T31" fmla="*/ 176 h 224"/>
                    <a:gd name="T32" fmla="*/ 192 w 227"/>
                    <a:gd name="T33" fmla="*/ 176 h 224"/>
                    <a:gd name="T34" fmla="*/ 210 w 227"/>
                    <a:gd name="T35" fmla="*/ 144 h 224"/>
                    <a:gd name="T36" fmla="*/ 192 w 227"/>
                    <a:gd name="T37" fmla="*/ 129 h 224"/>
                    <a:gd name="T38" fmla="*/ 192 w 227"/>
                    <a:gd name="T39" fmla="*/ 48 h 224"/>
                    <a:gd name="T40" fmla="*/ 227 w 227"/>
                    <a:gd name="T41" fmla="*/ 15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224"/>
                    <a:gd name="T65" fmla="*/ 227 w 227"/>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224">
                      <a:moveTo>
                        <a:pt x="227" y="15"/>
                      </a:moveTo>
                      <a:lnTo>
                        <a:pt x="227" y="15"/>
                      </a:lnTo>
                      <a:lnTo>
                        <a:pt x="192" y="0"/>
                      </a:lnTo>
                      <a:lnTo>
                        <a:pt x="140" y="15"/>
                      </a:lnTo>
                      <a:lnTo>
                        <a:pt x="52" y="0"/>
                      </a:lnTo>
                      <a:lnTo>
                        <a:pt x="18" y="0"/>
                      </a:lnTo>
                      <a:lnTo>
                        <a:pt x="0" y="0"/>
                      </a:lnTo>
                      <a:lnTo>
                        <a:pt x="18" y="15"/>
                      </a:lnTo>
                      <a:lnTo>
                        <a:pt x="35" y="63"/>
                      </a:lnTo>
                      <a:lnTo>
                        <a:pt x="0" y="111"/>
                      </a:lnTo>
                      <a:lnTo>
                        <a:pt x="0" y="129"/>
                      </a:lnTo>
                      <a:lnTo>
                        <a:pt x="18" y="129"/>
                      </a:lnTo>
                      <a:lnTo>
                        <a:pt x="104" y="176"/>
                      </a:lnTo>
                      <a:lnTo>
                        <a:pt x="104" y="207"/>
                      </a:lnTo>
                      <a:lnTo>
                        <a:pt x="158" y="224"/>
                      </a:lnTo>
                      <a:lnTo>
                        <a:pt x="175" y="176"/>
                      </a:lnTo>
                      <a:lnTo>
                        <a:pt x="192" y="176"/>
                      </a:lnTo>
                      <a:lnTo>
                        <a:pt x="210" y="144"/>
                      </a:lnTo>
                      <a:lnTo>
                        <a:pt x="192" y="129"/>
                      </a:lnTo>
                      <a:lnTo>
                        <a:pt x="192" y="48"/>
                      </a:lnTo>
                      <a:lnTo>
                        <a:pt x="227" y="1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5" name="Freeform 631">
                  <a:extLst>
                    <a:ext uri="{FF2B5EF4-FFF2-40B4-BE49-F238E27FC236}">
                      <a16:creationId xmlns:a16="http://schemas.microsoft.com/office/drawing/2014/main" id="{04233103-4913-0A4E-AF87-57E7C0ECB823}"/>
                    </a:ext>
                  </a:extLst>
                </p:cNvPr>
                <p:cNvSpPr>
                  <a:spLocks/>
                </p:cNvSpPr>
                <p:nvPr/>
              </p:nvSpPr>
              <p:spPr bwMode="gray">
                <a:xfrm>
                  <a:off x="3128" y="2723"/>
                  <a:ext cx="84" cy="78"/>
                </a:xfrm>
                <a:custGeom>
                  <a:avLst/>
                  <a:gdLst>
                    <a:gd name="T0" fmla="*/ 121 w 156"/>
                    <a:gd name="T1" fmla="*/ 0 h 144"/>
                    <a:gd name="T2" fmla="*/ 121 w 156"/>
                    <a:gd name="T3" fmla="*/ 0 h 144"/>
                    <a:gd name="T4" fmla="*/ 139 w 156"/>
                    <a:gd name="T5" fmla="*/ 15 h 144"/>
                    <a:gd name="T6" fmla="*/ 156 w 156"/>
                    <a:gd name="T7" fmla="*/ 63 h 144"/>
                    <a:gd name="T8" fmla="*/ 121 w 156"/>
                    <a:gd name="T9" fmla="*/ 111 h 144"/>
                    <a:gd name="T10" fmla="*/ 121 w 156"/>
                    <a:gd name="T11" fmla="*/ 129 h 144"/>
                    <a:gd name="T12" fmla="*/ 69 w 156"/>
                    <a:gd name="T13" fmla="*/ 129 h 144"/>
                    <a:gd name="T14" fmla="*/ 35 w 156"/>
                    <a:gd name="T15" fmla="*/ 129 h 144"/>
                    <a:gd name="T16" fmla="*/ 0 w 156"/>
                    <a:gd name="T17" fmla="*/ 144 h 144"/>
                    <a:gd name="T18" fmla="*/ 18 w 156"/>
                    <a:gd name="T19" fmla="*/ 96 h 144"/>
                    <a:gd name="T20" fmla="*/ 35 w 156"/>
                    <a:gd name="T21" fmla="*/ 81 h 144"/>
                    <a:gd name="T22" fmla="*/ 52 w 156"/>
                    <a:gd name="T23" fmla="*/ 48 h 144"/>
                    <a:gd name="T24" fmla="*/ 35 w 156"/>
                    <a:gd name="T25" fmla="*/ 48 h 144"/>
                    <a:gd name="T26" fmla="*/ 35 w 156"/>
                    <a:gd name="T27" fmla="*/ 15 h 144"/>
                    <a:gd name="T28" fmla="*/ 69 w 156"/>
                    <a:gd name="T29" fmla="*/ 15 h 144"/>
                    <a:gd name="T30" fmla="*/ 121 w 156"/>
                    <a:gd name="T31" fmla="*/ 0 h 1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144"/>
                    <a:gd name="T50" fmla="*/ 156 w 156"/>
                    <a:gd name="T51" fmla="*/ 144 h 1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144">
                      <a:moveTo>
                        <a:pt x="121" y="0"/>
                      </a:moveTo>
                      <a:lnTo>
                        <a:pt x="121" y="0"/>
                      </a:lnTo>
                      <a:lnTo>
                        <a:pt x="139" y="15"/>
                      </a:lnTo>
                      <a:lnTo>
                        <a:pt x="156" y="63"/>
                      </a:lnTo>
                      <a:lnTo>
                        <a:pt x="121" y="111"/>
                      </a:lnTo>
                      <a:lnTo>
                        <a:pt x="121" y="129"/>
                      </a:lnTo>
                      <a:lnTo>
                        <a:pt x="69" y="129"/>
                      </a:lnTo>
                      <a:lnTo>
                        <a:pt x="35" y="129"/>
                      </a:lnTo>
                      <a:lnTo>
                        <a:pt x="0" y="144"/>
                      </a:lnTo>
                      <a:lnTo>
                        <a:pt x="18" y="96"/>
                      </a:lnTo>
                      <a:lnTo>
                        <a:pt x="35" y="81"/>
                      </a:lnTo>
                      <a:lnTo>
                        <a:pt x="52" y="48"/>
                      </a:lnTo>
                      <a:lnTo>
                        <a:pt x="35" y="48"/>
                      </a:lnTo>
                      <a:lnTo>
                        <a:pt x="35" y="15"/>
                      </a:lnTo>
                      <a:lnTo>
                        <a:pt x="69" y="15"/>
                      </a:lnTo>
                      <a:lnTo>
                        <a:pt x="121"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6" name="Freeform 632">
                  <a:extLst>
                    <a:ext uri="{FF2B5EF4-FFF2-40B4-BE49-F238E27FC236}">
                      <a16:creationId xmlns:a16="http://schemas.microsoft.com/office/drawing/2014/main" id="{8119907F-808F-E84C-9639-8468A6C23EB6}"/>
                    </a:ext>
                  </a:extLst>
                </p:cNvPr>
                <p:cNvSpPr>
                  <a:spLocks/>
                </p:cNvSpPr>
                <p:nvPr/>
              </p:nvSpPr>
              <p:spPr bwMode="gray">
                <a:xfrm>
                  <a:off x="3117" y="2793"/>
                  <a:ext cx="29" cy="26"/>
                </a:xfrm>
                <a:custGeom>
                  <a:avLst/>
                  <a:gdLst>
                    <a:gd name="T0" fmla="*/ 52 w 52"/>
                    <a:gd name="T1" fmla="*/ 47 h 47"/>
                    <a:gd name="T2" fmla="*/ 52 w 52"/>
                    <a:gd name="T3" fmla="*/ 47 h 47"/>
                    <a:gd name="T4" fmla="*/ 17 w 52"/>
                    <a:gd name="T5" fmla="*/ 47 h 47"/>
                    <a:gd name="T6" fmla="*/ 0 w 52"/>
                    <a:gd name="T7" fmla="*/ 47 h 47"/>
                    <a:gd name="T8" fmla="*/ 17 w 52"/>
                    <a:gd name="T9" fmla="*/ 15 h 47"/>
                    <a:gd name="T10" fmla="*/ 52 w 52"/>
                    <a:gd name="T11" fmla="*/ 0 h 47"/>
                    <a:gd name="T12" fmla="*/ 52 w 52"/>
                    <a:gd name="T13" fmla="*/ 30 h 47"/>
                    <a:gd name="T14" fmla="*/ 52 w 52"/>
                    <a:gd name="T15" fmla="*/ 47 h 4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7"/>
                    <a:gd name="T26" fmla="*/ 52 w 52"/>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7">
                      <a:moveTo>
                        <a:pt x="52" y="47"/>
                      </a:moveTo>
                      <a:lnTo>
                        <a:pt x="52" y="47"/>
                      </a:lnTo>
                      <a:lnTo>
                        <a:pt x="17" y="47"/>
                      </a:lnTo>
                      <a:lnTo>
                        <a:pt x="0" y="47"/>
                      </a:lnTo>
                      <a:lnTo>
                        <a:pt x="17" y="15"/>
                      </a:lnTo>
                      <a:lnTo>
                        <a:pt x="52" y="0"/>
                      </a:lnTo>
                      <a:lnTo>
                        <a:pt x="52" y="30"/>
                      </a:lnTo>
                      <a:lnTo>
                        <a:pt x="52" y="4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7" name="Freeform 633">
                  <a:extLst>
                    <a:ext uri="{FF2B5EF4-FFF2-40B4-BE49-F238E27FC236}">
                      <a16:creationId xmlns:a16="http://schemas.microsoft.com/office/drawing/2014/main" id="{FC81FD10-4DE1-8A4E-933C-FFB564819889}"/>
                    </a:ext>
                  </a:extLst>
                </p:cNvPr>
                <p:cNvSpPr>
                  <a:spLocks/>
                </p:cNvSpPr>
                <p:nvPr/>
              </p:nvSpPr>
              <p:spPr bwMode="gray">
                <a:xfrm>
                  <a:off x="3128" y="2819"/>
                  <a:ext cx="18" cy="27"/>
                </a:xfrm>
                <a:custGeom>
                  <a:avLst/>
                  <a:gdLst>
                    <a:gd name="T0" fmla="*/ 35 w 35"/>
                    <a:gd name="T1" fmla="*/ 0 h 48"/>
                    <a:gd name="T2" fmla="*/ 35 w 35"/>
                    <a:gd name="T3" fmla="*/ 0 h 48"/>
                    <a:gd name="T4" fmla="*/ 35 w 35"/>
                    <a:gd name="T5" fmla="*/ 16 h 48"/>
                    <a:gd name="T6" fmla="*/ 0 w 35"/>
                    <a:gd name="T7" fmla="*/ 48 h 48"/>
                    <a:gd name="T8" fmla="*/ 0 w 35"/>
                    <a:gd name="T9" fmla="*/ 16 h 48"/>
                    <a:gd name="T10" fmla="*/ 0 w 35"/>
                    <a:gd name="T11" fmla="*/ 0 h 48"/>
                    <a:gd name="T12" fmla="*/ 35 w 35"/>
                    <a:gd name="T13" fmla="*/ 0 h 48"/>
                    <a:gd name="T14" fmla="*/ 0 60000 65536"/>
                    <a:gd name="T15" fmla="*/ 0 60000 65536"/>
                    <a:gd name="T16" fmla="*/ 0 60000 65536"/>
                    <a:gd name="T17" fmla="*/ 0 60000 65536"/>
                    <a:gd name="T18" fmla="*/ 0 60000 65536"/>
                    <a:gd name="T19" fmla="*/ 0 60000 65536"/>
                    <a:gd name="T20" fmla="*/ 0 60000 65536"/>
                    <a:gd name="T21" fmla="*/ 0 w 35"/>
                    <a:gd name="T22" fmla="*/ 0 h 48"/>
                    <a:gd name="T23" fmla="*/ 35 w 3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8">
                      <a:moveTo>
                        <a:pt x="35" y="0"/>
                      </a:moveTo>
                      <a:lnTo>
                        <a:pt x="35" y="0"/>
                      </a:lnTo>
                      <a:lnTo>
                        <a:pt x="35" y="16"/>
                      </a:lnTo>
                      <a:lnTo>
                        <a:pt x="0" y="48"/>
                      </a:lnTo>
                      <a:lnTo>
                        <a:pt x="0" y="16"/>
                      </a:lnTo>
                      <a:lnTo>
                        <a:pt x="0" y="0"/>
                      </a:lnTo>
                      <a:lnTo>
                        <a:pt x="35"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8" name="Freeform 634">
                  <a:extLst>
                    <a:ext uri="{FF2B5EF4-FFF2-40B4-BE49-F238E27FC236}">
                      <a16:creationId xmlns:a16="http://schemas.microsoft.com/office/drawing/2014/main" id="{0FF0A7F6-0F94-B940-BE96-EF9547402123}"/>
                    </a:ext>
                  </a:extLst>
                </p:cNvPr>
                <p:cNvSpPr>
                  <a:spLocks/>
                </p:cNvSpPr>
                <p:nvPr/>
              </p:nvSpPr>
              <p:spPr bwMode="gray">
                <a:xfrm>
                  <a:off x="2487" y="2258"/>
                  <a:ext cx="181" cy="132"/>
                </a:xfrm>
                <a:custGeom>
                  <a:avLst/>
                  <a:gdLst>
                    <a:gd name="T0" fmla="*/ 296 w 330"/>
                    <a:gd name="T1" fmla="*/ 17 h 240"/>
                    <a:gd name="T2" fmla="*/ 296 w 330"/>
                    <a:gd name="T3" fmla="*/ 17 h 240"/>
                    <a:gd name="T4" fmla="*/ 313 w 330"/>
                    <a:gd name="T5" fmla="*/ 17 h 240"/>
                    <a:gd name="T6" fmla="*/ 330 w 330"/>
                    <a:gd name="T7" fmla="*/ 96 h 240"/>
                    <a:gd name="T8" fmla="*/ 261 w 330"/>
                    <a:gd name="T9" fmla="*/ 113 h 240"/>
                    <a:gd name="T10" fmla="*/ 261 w 330"/>
                    <a:gd name="T11" fmla="*/ 128 h 240"/>
                    <a:gd name="T12" fmla="*/ 209 w 330"/>
                    <a:gd name="T13" fmla="*/ 161 h 240"/>
                    <a:gd name="T14" fmla="*/ 140 w 330"/>
                    <a:gd name="T15" fmla="*/ 192 h 240"/>
                    <a:gd name="T16" fmla="*/ 123 w 330"/>
                    <a:gd name="T17" fmla="*/ 209 h 240"/>
                    <a:gd name="T18" fmla="*/ 123 w 330"/>
                    <a:gd name="T19" fmla="*/ 240 h 240"/>
                    <a:gd name="T20" fmla="*/ 0 w 330"/>
                    <a:gd name="T21" fmla="*/ 224 h 240"/>
                    <a:gd name="T22" fmla="*/ 36 w 330"/>
                    <a:gd name="T23" fmla="*/ 224 h 240"/>
                    <a:gd name="T24" fmla="*/ 71 w 330"/>
                    <a:gd name="T25" fmla="*/ 192 h 240"/>
                    <a:gd name="T26" fmla="*/ 88 w 330"/>
                    <a:gd name="T27" fmla="*/ 161 h 240"/>
                    <a:gd name="T28" fmla="*/ 88 w 330"/>
                    <a:gd name="T29" fmla="*/ 128 h 240"/>
                    <a:gd name="T30" fmla="*/ 106 w 330"/>
                    <a:gd name="T31" fmla="*/ 96 h 240"/>
                    <a:gd name="T32" fmla="*/ 123 w 330"/>
                    <a:gd name="T33" fmla="*/ 65 h 240"/>
                    <a:gd name="T34" fmla="*/ 175 w 330"/>
                    <a:gd name="T35" fmla="*/ 48 h 240"/>
                    <a:gd name="T36" fmla="*/ 192 w 330"/>
                    <a:gd name="T37" fmla="*/ 0 h 240"/>
                    <a:gd name="T38" fmla="*/ 209 w 330"/>
                    <a:gd name="T39" fmla="*/ 0 h 240"/>
                    <a:gd name="T40" fmla="*/ 227 w 330"/>
                    <a:gd name="T41" fmla="*/ 17 h 240"/>
                    <a:gd name="T42" fmla="*/ 278 w 330"/>
                    <a:gd name="T43" fmla="*/ 17 h 240"/>
                    <a:gd name="T44" fmla="*/ 296 w 330"/>
                    <a:gd name="T45" fmla="*/ 17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0"/>
                    <a:gd name="T70" fmla="*/ 0 h 240"/>
                    <a:gd name="T71" fmla="*/ 330 w 330"/>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0" h="240">
                      <a:moveTo>
                        <a:pt x="296" y="17"/>
                      </a:moveTo>
                      <a:lnTo>
                        <a:pt x="296" y="17"/>
                      </a:lnTo>
                      <a:lnTo>
                        <a:pt x="313" y="17"/>
                      </a:lnTo>
                      <a:lnTo>
                        <a:pt x="330" y="96"/>
                      </a:lnTo>
                      <a:lnTo>
                        <a:pt x="261" y="113"/>
                      </a:lnTo>
                      <a:lnTo>
                        <a:pt x="261" y="128"/>
                      </a:lnTo>
                      <a:lnTo>
                        <a:pt x="209" y="161"/>
                      </a:lnTo>
                      <a:lnTo>
                        <a:pt x="140" y="192"/>
                      </a:lnTo>
                      <a:lnTo>
                        <a:pt x="123" y="209"/>
                      </a:lnTo>
                      <a:lnTo>
                        <a:pt x="123" y="240"/>
                      </a:lnTo>
                      <a:lnTo>
                        <a:pt x="0" y="224"/>
                      </a:lnTo>
                      <a:lnTo>
                        <a:pt x="36" y="224"/>
                      </a:lnTo>
                      <a:lnTo>
                        <a:pt x="71" y="192"/>
                      </a:lnTo>
                      <a:lnTo>
                        <a:pt x="88" y="161"/>
                      </a:lnTo>
                      <a:lnTo>
                        <a:pt x="88" y="128"/>
                      </a:lnTo>
                      <a:lnTo>
                        <a:pt x="106" y="96"/>
                      </a:lnTo>
                      <a:lnTo>
                        <a:pt x="123" y="65"/>
                      </a:lnTo>
                      <a:lnTo>
                        <a:pt x="175" y="48"/>
                      </a:lnTo>
                      <a:lnTo>
                        <a:pt x="192" y="0"/>
                      </a:lnTo>
                      <a:lnTo>
                        <a:pt x="209" y="0"/>
                      </a:lnTo>
                      <a:lnTo>
                        <a:pt x="227" y="17"/>
                      </a:lnTo>
                      <a:lnTo>
                        <a:pt x="278" y="17"/>
                      </a:lnTo>
                      <a:lnTo>
                        <a:pt x="296" y="17"/>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49" name="Freeform 635">
                  <a:extLst>
                    <a:ext uri="{FF2B5EF4-FFF2-40B4-BE49-F238E27FC236}">
                      <a16:creationId xmlns:a16="http://schemas.microsoft.com/office/drawing/2014/main" id="{9337142F-453A-6541-9E22-8A659B9644ED}"/>
                    </a:ext>
                  </a:extLst>
                </p:cNvPr>
                <p:cNvSpPr>
                  <a:spLocks/>
                </p:cNvSpPr>
                <p:nvPr/>
              </p:nvSpPr>
              <p:spPr bwMode="gray">
                <a:xfrm>
                  <a:off x="2554" y="2231"/>
                  <a:ext cx="306" cy="281"/>
                </a:xfrm>
                <a:custGeom>
                  <a:avLst/>
                  <a:gdLst>
                    <a:gd name="T0" fmla="*/ 173 w 555"/>
                    <a:gd name="T1" fmla="*/ 65 h 512"/>
                    <a:gd name="T2" fmla="*/ 173 w 555"/>
                    <a:gd name="T3" fmla="*/ 65 h 512"/>
                    <a:gd name="T4" fmla="*/ 192 w 555"/>
                    <a:gd name="T5" fmla="*/ 65 h 512"/>
                    <a:gd name="T6" fmla="*/ 209 w 555"/>
                    <a:gd name="T7" fmla="*/ 144 h 512"/>
                    <a:gd name="T8" fmla="*/ 138 w 555"/>
                    <a:gd name="T9" fmla="*/ 161 h 512"/>
                    <a:gd name="T10" fmla="*/ 138 w 555"/>
                    <a:gd name="T11" fmla="*/ 176 h 512"/>
                    <a:gd name="T12" fmla="*/ 86 w 555"/>
                    <a:gd name="T13" fmla="*/ 209 h 512"/>
                    <a:gd name="T14" fmla="*/ 17 w 555"/>
                    <a:gd name="T15" fmla="*/ 240 h 512"/>
                    <a:gd name="T16" fmla="*/ 0 w 555"/>
                    <a:gd name="T17" fmla="*/ 257 h 512"/>
                    <a:gd name="T18" fmla="*/ 0 w 555"/>
                    <a:gd name="T19" fmla="*/ 288 h 512"/>
                    <a:gd name="T20" fmla="*/ 104 w 555"/>
                    <a:gd name="T21" fmla="*/ 353 h 512"/>
                    <a:gd name="T22" fmla="*/ 261 w 555"/>
                    <a:gd name="T23" fmla="*/ 464 h 512"/>
                    <a:gd name="T24" fmla="*/ 278 w 555"/>
                    <a:gd name="T25" fmla="*/ 480 h 512"/>
                    <a:gd name="T26" fmla="*/ 313 w 555"/>
                    <a:gd name="T27" fmla="*/ 497 h 512"/>
                    <a:gd name="T28" fmla="*/ 330 w 555"/>
                    <a:gd name="T29" fmla="*/ 512 h 512"/>
                    <a:gd name="T30" fmla="*/ 347 w 555"/>
                    <a:gd name="T31" fmla="*/ 512 h 512"/>
                    <a:gd name="T32" fmla="*/ 382 w 555"/>
                    <a:gd name="T33" fmla="*/ 512 h 512"/>
                    <a:gd name="T34" fmla="*/ 555 w 555"/>
                    <a:gd name="T35" fmla="*/ 401 h 512"/>
                    <a:gd name="T36" fmla="*/ 537 w 555"/>
                    <a:gd name="T37" fmla="*/ 368 h 512"/>
                    <a:gd name="T38" fmla="*/ 520 w 555"/>
                    <a:gd name="T39" fmla="*/ 368 h 512"/>
                    <a:gd name="T40" fmla="*/ 486 w 555"/>
                    <a:gd name="T41" fmla="*/ 320 h 512"/>
                    <a:gd name="T42" fmla="*/ 503 w 555"/>
                    <a:gd name="T43" fmla="*/ 305 h 512"/>
                    <a:gd name="T44" fmla="*/ 503 w 555"/>
                    <a:gd name="T45" fmla="*/ 272 h 512"/>
                    <a:gd name="T46" fmla="*/ 503 w 555"/>
                    <a:gd name="T47" fmla="*/ 240 h 512"/>
                    <a:gd name="T48" fmla="*/ 486 w 555"/>
                    <a:gd name="T49" fmla="*/ 224 h 512"/>
                    <a:gd name="T50" fmla="*/ 486 w 555"/>
                    <a:gd name="T51" fmla="*/ 209 h 512"/>
                    <a:gd name="T52" fmla="*/ 486 w 555"/>
                    <a:gd name="T53" fmla="*/ 161 h 512"/>
                    <a:gd name="T54" fmla="*/ 451 w 555"/>
                    <a:gd name="T55" fmla="*/ 144 h 512"/>
                    <a:gd name="T56" fmla="*/ 434 w 555"/>
                    <a:gd name="T57" fmla="*/ 113 h 512"/>
                    <a:gd name="T58" fmla="*/ 468 w 555"/>
                    <a:gd name="T59" fmla="*/ 80 h 512"/>
                    <a:gd name="T60" fmla="*/ 451 w 555"/>
                    <a:gd name="T61" fmla="*/ 17 h 512"/>
                    <a:gd name="T62" fmla="*/ 468 w 555"/>
                    <a:gd name="T63" fmla="*/ 0 h 512"/>
                    <a:gd name="T64" fmla="*/ 451 w 555"/>
                    <a:gd name="T65" fmla="*/ 17 h 512"/>
                    <a:gd name="T66" fmla="*/ 399 w 555"/>
                    <a:gd name="T67" fmla="*/ 0 h 512"/>
                    <a:gd name="T68" fmla="*/ 382 w 555"/>
                    <a:gd name="T69" fmla="*/ 17 h 512"/>
                    <a:gd name="T70" fmla="*/ 347 w 555"/>
                    <a:gd name="T71" fmla="*/ 0 h 512"/>
                    <a:gd name="T72" fmla="*/ 313 w 555"/>
                    <a:gd name="T73" fmla="*/ 17 h 512"/>
                    <a:gd name="T74" fmla="*/ 261 w 555"/>
                    <a:gd name="T75" fmla="*/ 17 h 512"/>
                    <a:gd name="T76" fmla="*/ 173 w 555"/>
                    <a:gd name="T77" fmla="*/ 65 h 5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5"/>
                    <a:gd name="T118" fmla="*/ 0 h 512"/>
                    <a:gd name="T119" fmla="*/ 555 w 555"/>
                    <a:gd name="T120" fmla="*/ 512 h 5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5" h="512">
                      <a:moveTo>
                        <a:pt x="173" y="65"/>
                      </a:moveTo>
                      <a:lnTo>
                        <a:pt x="173" y="65"/>
                      </a:lnTo>
                      <a:lnTo>
                        <a:pt x="192" y="65"/>
                      </a:lnTo>
                      <a:lnTo>
                        <a:pt x="209" y="144"/>
                      </a:lnTo>
                      <a:lnTo>
                        <a:pt x="138" y="161"/>
                      </a:lnTo>
                      <a:lnTo>
                        <a:pt x="138" y="176"/>
                      </a:lnTo>
                      <a:lnTo>
                        <a:pt x="86" y="209"/>
                      </a:lnTo>
                      <a:lnTo>
                        <a:pt x="17" y="240"/>
                      </a:lnTo>
                      <a:lnTo>
                        <a:pt x="0" y="257"/>
                      </a:lnTo>
                      <a:lnTo>
                        <a:pt x="0" y="288"/>
                      </a:lnTo>
                      <a:lnTo>
                        <a:pt x="104" y="353"/>
                      </a:lnTo>
                      <a:lnTo>
                        <a:pt x="261" y="464"/>
                      </a:lnTo>
                      <a:lnTo>
                        <a:pt x="278" y="480"/>
                      </a:lnTo>
                      <a:lnTo>
                        <a:pt x="313" y="497"/>
                      </a:lnTo>
                      <a:lnTo>
                        <a:pt x="330" y="512"/>
                      </a:lnTo>
                      <a:lnTo>
                        <a:pt x="347" y="512"/>
                      </a:lnTo>
                      <a:lnTo>
                        <a:pt x="382" y="512"/>
                      </a:lnTo>
                      <a:lnTo>
                        <a:pt x="555" y="401"/>
                      </a:lnTo>
                      <a:lnTo>
                        <a:pt x="537" y="368"/>
                      </a:lnTo>
                      <a:lnTo>
                        <a:pt x="520" y="368"/>
                      </a:lnTo>
                      <a:lnTo>
                        <a:pt x="486" y="320"/>
                      </a:lnTo>
                      <a:lnTo>
                        <a:pt x="503" y="305"/>
                      </a:lnTo>
                      <a:lnTo>
                        <a:pt x="503" y="272"/>
                      </a:lnTo>
                      <a:lnTo>
                        <a:pt x="503" y="240"/>
                      </a:lnTo>
                      <a:lnTo>
                        <a:pt x="486" y="224"/>
                      </a:lnTo>
                      <a:lnTo>
                        <a:pt x="486" y="209"/>
                      </a:lnTo>
                      <a:lnTo>
                        <a:pt x="486" y="161"/>
                      </a:lnTo>
                      <a:lnTo>
                        <a:pt x="451" y="144"/>
                      </a:lnTo>
                      <a:lnTo>
                        <a:pt x="434" y="113"/>
                      </a:lnTo>
                      <a:lnTo>
                        <a:pt x="468" y="80"/>
                      </a:lnTo>
                      <a:lnTo>
                        <a:pt x="451" y="17"/>
                      </a:lnTo>
                      <a:lnTo>
                        <a:pt x="468" y="0"/>
                      </a:lnTo>
                      <a:lnTo>
                        <a:pt x="451" y="17"/>
                      </a:lnTo>
                      <a:lnTo>
                        <a:pt x="399" y="0"/>
                      </a:lnTo>
                      <a:lnTo>
                        <a:pt x="382" y="17"/>
                      </a:lnTo>
                      <a:lnTo>
                        <a:pt x="347" y="0"/>
                      </a:lnTo>
                      <a:lnTo>
                        <a:pt x="313" y="17"/>
                      </a:lnTo>
                      <a:lnTo>
                        <a:pt x="261" y="17"/>
                      </a:lnTo>
                      <a:lnTo>
                        <a:pt x="173" y="6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0" name="Freeform 636">
                  <a:extLst>
                    <a:ext uri="{FF2B5EF4-FFF2-40B4-BE49-F238E27FC236}">
                      <a16:creationId xmlns:a16="http://schemas.microsoft.com/office/drawing/2014/main" id="{555BC706-79EB-FE40-8AAE-B8A7C674E422}"/>
                    </a:ext>
                  </a:extLst>
                </p:cNvPr>
                <p:cNvSpPr>
                  <a:spLocks/>
                </p:cNvSpPr>
                <p:nvPr/>
              </p:nvSpPr>
              <p:spPr bwMode="gray">
                <a:xfrm>
                  <a:off x="2792" y="2231"/>
                  <a:ext cx="58" cy="115"/>
                </a:xfrm>
                <a:custGeom>
                  <a:avLst/>
                  <a:gdLst>
                    <a:gd name="T0" fmla="*/ 105 w 105"/>
                    <a:gd name="T1" fmla="*/ 128 h 209"/>
                    <a:gd name="T2" fmla="*/ 105 w 105"/>
                    <a:gd name="T3" fmla="*/ 128 h 209"/>
                    <a:gd name="T4" fmla="*/ 105 w 105"/>
                    <a:gd name="T5" fmla="*/ 144 h 209"/>
                    <a:gd name="T6" fmla="*/ 71 w 105"/>
                    <a:gd name="T7" fmla="*/ 176 h 209"/>
                    <a:gd name="T8" fmla="*/ 71 w 105"/>
                    <a:gd name="T9" fmla="*/ 192 h 209"/>
                    <a:gd name="T10" fmla="*/ 54 w 105"/>
                    <a:gd name="T11" fmla="*/ 209 h 209"/>
                    <a:gd name="T12" fmla="*/ 54 w 105"/>
                    <a:gd name="T13" fmla="*/ 161 h 209"/>
                    <a:gd name="T14" fmla="*/ 17 w 105"/>
                    <a:gd name="T15" fmla="*/ 144 h 209"/>
                    <a:gd name="T16" fmla="*/ 0 w 105"/>
                    <a:gd name="T17" fmla="*/ 113 h 209"/>
                    <a:gd name="T18" fmla="*/ 34 w 105"/>
                    <a:gd name="T19" fmla="*/ 80 h 209"/>
                    <a:gd name="T20" fmla="*/ 17 w 105"/>
                    <a:gd name="T21" fmla="*/ 17 h 209"/>
                    <a:gd name="T22" fmla="*/ 34 w 105"/>
                    <a:gd name="T23" fmla="*/ 0 h 209"/>
                    <a:gd name="T24" fmla="*/ 71 w 105"/>
                    <a:gd name="T25" fmla="*/ 0 h 209"/>
                    <a:gd name="T26" fmla="*/ 88 w 105"/>
                    <a:gd name="T27" fmla="*/ 17 h 209"/>
                    <a:gd name="T28" fmla="*/ 105 w 105"/>
                    <a:gd name="T29" fmla="*/ 0 h 209"/>
                    <a:gd name="T30" fmla="*/ 88 w 105"/>
                    <a:gd name="T31" fmla="*/ 32 h 209"/>
                    <a:gd name="T32" fmla="*/ 105 w 105"/>
                    <a:gd name="T33" fmla="*/ 65 h 209"/>
                    <a:gd name="T34" fmla="*/ 71 w 105"/>
                    <a:gd name="T35" fmla="*/ 96 h 209"/>
                    <a:gd name="T36" fmla="*/ 71 w 105"/>
                    <a:gd name="T37" fmla="*/ 113 h 209"/>
                    <a:gd name="T38" fmla="*/ 105 w 105"/>
                    <a:gd name="T39" fmla="*/ 113 h 209"/>
                    <a:gd name="T40" fmla="*/ 105 w 105"/>
                    <a:gd name="T41" fmla="*/ 128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209"/>
                    <a:gd name="T65" fmla="*/ 105 w 105"/>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209">
                      <a:moveTo>
                        <a:pt x="105" y="128"/>
                      </a:moveTo>
                      <a:lnTo>
                        <a:pt x="105" y="128"/>
                      </a:lnTo>
                      <a:lnTo>
                        <a:pt x="105" y="144"/>
                      </a:lnTo>
                      <a:lnTo>
                        <a:pt x="71" y="176"/>
                      </a:lnTo>
                      <a:lnTo>
                        <a:pt x="71" y="192"/>
                      </a:lnTo>
                      <a:lnTo>
                        <a:pt x="54" y="209"/>
                      </a:lnTo>
                      <a:lnTo>
                        <a:pt x="54" y="161"/>
                      </a:lnTo>
                      <a:lnTo>
                        <a:pt x="17" y="144"/>
                      </a:lnTo>
                      <a:lnTo>
                        <a:pt x="0" y="113"/>
                      </a:lnTo>
                      <a:lnTo>
                        <a:pt x="34" y="80"/>
                      </a:lnTo>
                      <a:lnTo>
                        <a:pt x="17" y="17"/>
                      </a:lnTo>
                      <a:lnTo>
                        <a:pt x="34" y="0"/>
                      </a:lnTo>
                      <a:lnTo>
                        <a:pt x="71" y="0"/>
                      </a:lnTo>
                      <a:lnTo>
                        <a:pt x="88" y="17"/>
                      </a:lnTo>
                      <a:lnTo>
                        <a:pt x="105" y="0"/>
                      </a:lnTo>
                      <a:lnTo>
                        <a:pt x="88" y="32"/>
                      </a:lnTo>
                      <a:lnTo>
                        <a:pt x="105" y="65"/>
                      </a:lnTo>
                      <a:lnTo>
                        <a:pt x="71" y="96"/>
                      </a:lnTo>
                      <a:lnTo>
                        <a:pt x="71" y="113"/>
                      </a:lnTo>
                      <a:lnTo>
                        <a:pt x="105" y="113"/>
                      </a:lnTo>
                      <a:lnTo>
                        <a:pt x="105" y="12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1" name="Freeform 637">
                  <a:extLst>
                    <a:ext uri="{FF2B5EF4-FFF2-40B4-BE49-F238E27FC236}">
                      <a16:creationId xmlns:a16="http://schemas.microsoft.com/office/drawing/2014/main" id="{02D8BC21-EEE6-AE43-8052-E34B052A5B2A}"/>
                    </a:ext>
                  </a:extLst>
                </p:cNvPr>
                <p:cNvSpPr>
                  <a:spLocks/>
                </p:cNvSpPr>
                <p:nvPr/>
              </p:nvSpPr>
              <p:spPr bwMode="gray">
                <a:xfrm>
                  <a:off x="2498" y="2424"/>
                  <a:ext cx="247" cy="220"/>
                </a:xfrm>
                <a:custGeom>
                  <a:avLst/>
                  <a:gdLst>
                    <a:gd name="T0" fmla="*/ 208 w 449"/>
                    <a:gd name="T1" fmla="*/ 0 h 399"/>
                    <a:gd name="T2" fmla="*/ 208 w 449"/>
                    <a:gd name="T3" fmla="*/ 0 h 399"/>
                    <a:gd name="T4" fmla="*/ 363 w 449"/>
                    <a:gd name="T5" fmla="*/ 111 h 399"/>
                    <a:gd name="T6" fmla="*/ 380 w 449"/>
                    <a:gd name="T7" fmla="*/ 127 h 399"/>
                    <a:gd name="T8" fmla="*/ 415 w 449"/>
                    <a:gd name="T9" fmla="*/ 144 h 399"/>
                    <a:gd name="T10" fmla="*/ 432 w 449"/>
                    <a:gd name="T11" fmla="*/ 159 h 399"/>
                    <a:gd name="T12" fmla="*/ 449 w 449"/>
                    <a:gd name="T13" fmla="*/ 159 h 399"/>
                    <a:gd name="T14" fmla="*/ 449 w 449"/>
                    <a:gd name="T15" fmla="*/ 240 h 399"/>
                    <a:gd name="T16" fmla="*/ 432 w 449"/>
                    <a:gd name="T17" fmla="*/ 255 h 399"/>
                    <a:gd name="T18" fmla="*/ 346 w 449"/>
                    <a:gd name="T19" fmla="*/ 270 h 399"/>
                    <a:gd name="T20" fmla="*/ 311 w 449"/>
                    <a:gd name="T21" fmla="*/ 270 h 399"/>
                    <a:gd name="T22" fmla="*/ 277 w 449"/>
                    <a:gd name="T23" fmla="*/ 303 h 399"/>
                    <a:gd name="T24" fmla="*/ 242 w 449"/>
                    <a:gd name="T25" fmla="*/ 318 h 399"/>
                    <a:gd name="T26" fmla="*/ 208 w 449"/>
                    <a:gd name="T27" fmla="*/ 366 h 399"/>
                    <a:gd name="T28" fmla="*/ 190 w 449"/>
                    <a:gd name="T29" fmla="*/ 384 h 399"/>
                    <a:gd name="T30" fmla="*/ 173 w 449"/>
                    <a:gd name="T31" fmla="*/ 399 h 399"/>
                    <a:gd name="T32" fmla="*/ 156 w 449"/>
                    <a:gd name="T33" fmla="*/ 384 h 399"/>
                    <a:gd name="T34" fmla="*/ 138 w 449"/>
                    <a:gd name="T35" fmla="*/ 399 h 399"/>
                    <a:gd name="T36" fmla="*/ 121 w 449"/>
                    <a:gd name="T37" fmla="*/ 399 h 399"/>
                    <a:gd name="T38" fmla="*/ 87 w 449"/>
                    <a:gd name="T39" fmla="*/ 336 h 399"/>
                    <a:gd name="T40" fmla="*/ 52 w 449"/>
                    <a:gd name="T41" fmla="*/ 351 h 399"/>
                    <a:gd name="T42" fmla="*/ 17 w 449"/>
                    <a:gd name="T43" fmla="*/ 351 h 399"/>
                    <a:gd name="T44" fmla="*/ 35 w 449"/>
                    <a:gd name="T45" fmla="*/ 336 h 399"/>
                    <a:gd name="T46" fmla="*/ 0 w 449"/>
                    <a:gd name="T47" fmla="*/ 270 h 399"/>
                    <a:gd name="T48" fmla="*/ 35 w 449"/>
                    <a:gd name="T49" fmla="*/ 255 h 399"/>
                    <a:gd name="T50" fmla="*/ 52 w 449"/>
                    <a:gd name="T51" fmla="*/ 270 h 399"/>
                    <a:gd name="T52" fmla="*/ 69 w 449"/>
                    <a:gd name="T53" fmla="*/ 255 h 399"/>
                    <a:gd name="T54" fmla="*/ 190 w 449"/>
                    <a:gd name="T55" fmla="*/ 255 h 399"/>
                    <a:gd name="T56" fmla="*/ 156 w 449"/>
                    <a:gd name="T57" fmla="*/ 0 h 399"/>
                    <a:gd name="T58" fmla="*/ 208 w 449"/>
                    <a:gd name="T59" fmla="*/ 0 h 3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49"/>
                    <a:gd name="T91" fmla="*/ 0 h 399"/>
                    <a:gd name="T92" fmla="*/ 449 w 449"/>
                    <a:gd name="T93" fmla="*/ 399 h 39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49" h="399">
                      <a:moveTo>
                        <a:pt x="208" y="0"/>
                      </a:moveTo>
                      <a:lnTo>
                        <a:pt x="208" y="0"/>
                      </a:lnTo>
                      <a:lnTo>
                        <a:pt x="363" y="111"/>
                      </a:lnTo>
                      <a:lnTo>
                        <a:pt x="380" y="127"/>
                      </a:lnTo>
                      <a:lnTo>
                        <a:pt x="415" y="144"/>
                      </a:lnTo>
                      <a:lnTo>
                        <a:pt x="432" y="159"/>
                      </a:lnTo>
                      <a:lnTo>
                        <a:pt x="449" y="159"/>
                      </a:lnTo>
                      <a:lnTo>
                        <a:pt x="449" y="240"/>
                      </a:lnTo>
                      <a:lnTo>
                        <a:pt x="432" y="255"/>
                      </a:lnTo>
                      <a:lnTo>
                        <a:pt x="346" y="270"/>
                      </a:lnTo>
                      <a:lnTo>
                        <a:pt x="311" y="270"/>
                      </a:lnTo>
                      <a:lnTo>
                        <a:pt x="277" y="303"/>
                      </a:lnTo>
                      <a:lnTo>
                        <a:pt x="242" y="318"/>
                      </a:lnTo>
                      <a:lnTo>
                        <a:pt x="208" y="366"/>
                      </a:lnTo>
                      <a:lnTo>
                        <a:pt x="190" y="384"/>
                      </a:lnTo>
                      <a:lnTo>
                        <a:pt x="173" y="399"/>
                      </a:lnTo>
                      <a:lnTo>
                        <a:pt x="156" y="384"/>
                      </a:lnTo>
                      <a:lnTo>
                        <a:pt x="138" y="399"/>
                      </a:lnTo>
                      <a:lnTo>
                        <a:pt x="121" y="399"/>
                      </a:lnTo>
                      <a:lnTo>
                        <a:pt x="87" y="336"/>
                      </a:lnTo>
                      <a:lnTo>
                        <a:pt x="52" y="351"/>
                      </a:lnTo>
                      <a:lnTo>
                        <a:pt x="17" y="351"/>
                      </a:lnTo>
                      <a:lnTo>
                        <a:pt x="35" y="336"/>
                      </a:lnTo>
                      <a:lnTo>
                        <a:pt x="0" y="270"/>
                      </a:lnTo>
                      <a:lnTo>
                        <a:pt x="35" y="255"/>
                      </a:lnTo>
                      <a:lnTo>
                        <a:pt x="52" y="270"/>
                      </a:lnTo>
                      <a:lnTo>
                        <a:pt x="69" y="255"/>
                      </a:lnTo>
                      <a:lnTo>
                        <a:pt x="190" y="255"/>
                      </a:lnTo>
                      <a:lnTo>
                        <a:pt x="156" y="0"/>
                      </a:lnTo>
                      <a:lnTo>
                        <a:pt x="208" y="0"/>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2" name="Freeform 638">
                  <a:extLst>
                    <a:ext uri="{FF2B5EF4-FFF2-40B4-BE49-F238E27FC236}">
                      <a16:creationId xmlns:a16="http://schemas.microsoft.com/office/drawing/2014/main" id="{381C0CBE-2486-6D49-90AF-069D6590E5CF}"/>
                    </a:ext>
                  </a:extLst>
                </p:cNvPr>
                <p:cNvSpPr>
                  <a:spLocks/>
                </p:cNvSpPr>
                <p:nvPr/>
              </p:nvSpPr>
              <p:spPr bwMode="gray">
                <a:xfrm>
                  <a:off x="2430" y="2390"/>
                  <a:ext cx="182" cy="184"/>
                </a:xfrm>
                <a:custGeom>
                  <a:avLst/>
                  <a:gdLst>
                    <a:gd name="T0" fmla="*/ 0 w 331"/>
                    <a:gd name="T1" fmla="*/ 176 h 335"/>
                    <a:gd name="T2" fmla="*/ 0 w 331"/>
                    <a:gd name="T3" fmla="*/ 176 h 335"/>
                    <a:gd name="T4" fmla="*/ 18 w 331"/>
                    <a:gd name="T5" fmla="*/ 161 h 335"/>
                    <a:gd name="T6" fmla="*/ 106 w 331"/>
                    <a:gd name="T7" fmla="*/ 161 h 335"/>
                    <a:gd name="T8" fmla="*/ 106 w 331"/>
                    <a:gd name="T9" fmla="*/ 128 h 335"/>
                    <a:gd name="T10" fmla="*/ 140 w 331"/>
                    <a:gd name="T11" fmla="*/ 113 h 335"/>
                    <a:gd name="T12" fmla="*/ 140 w 331"/>
                    <a:gd name="T13" fmla="*/ 32 h 335"/>
                    <a:gd name="T14" fmla="*/ 227 w 331"/>
                    <a:gd name="T15" fmla="*/ 32 h 335"/>
                    <a:gd name="T16" fmla="*/ 227 w 331"/>
                    <a:gd name="T17" fmla="*/ 0 h 335"/>
                    <a:gd name="T18" fmla="*/ 331 w 331"/>
                    <a:gd name="T19" fmla="*/ 65 h 335"/>
                    <a:gd name="T20" fmla="*/ 279 w 331"/>
                    <a:gd name="T21" fmla="*/ 65 h 335"/>
                    <a:gd name="T22" fmla="*/ 313 w 331"/>
                    <a:gd name="T23" fmla="*/ 320 h 335"/>
                    <a:gd name="T24" fmla="*/ 192 w 331"/>
                    <a:gd name="T25" fmla="*/ 320 h 335"/>
                    <a:gd name="T26" fmla="*/ 175 w 331"/>
                    <a:gd name="T27" fmla="*/ 335 h 335"/>
                    <a:gd name="T28" fmla="*/ 158 w 331"/>
                    <a:gd name="T29" fmla="*/ 320 h 335"/>
                    <a:gd name="T30" fmla="*/ 123 w 331"/>
                    <a:gd name="T31" fmla="*/ 335 h 335"/>
                    <a:gd name="T32" fmla="*/ 106 w 331"/>
                    <a:gd name="T33" fmla="*/ 305 h 335"/>
                    <a:gd name="T34" fmla="*/ 52 w 331"/>
                    <a:gd name="T35" fmla="*/ 288 h 335"/>
                    <a:gd name="T36" fmla="*/ 18 w 331"/>
                    <a:gd name="T37" fmla="*/ 288 h 335"/>
                    <a:gd name="T38" fmla="*/ 0 w 331"/>
                    <a:gd name="T39" fmla="*/ 305 h 335"/>
                    <a:gd name="T40" fmla="*/ 18 w 331"/>
                    <a:gd name="T41" fmla="*/ 240 h 335"/>
                    <a:gd name="T42" fmla="*/ 0 w 331"/>
                    <a:gd name="T43" fmla="*/ 224 h 335"/>
                    <a:gd name="T44" fmla="*/ 18 w 331"/>
                    <a:gd name="T45" fmla="*/ 192 h 335"/>
                    <a:gd name="T46" fmla="*/ 0 w 331"/>
                    <a:gd name="T47" fmla="*/ 176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
                    <a:gd name="T73" fmla="*/ 0 h 335"/>
                    <a:gd name="T74" fmla="*/ 331 w 331"/>
                    <a:gd name="T75" fmla="*/ 335 h 3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 h="335">
                      <a:moveTo>
                        <a:pt x="0" y="176"/>
                      </a:moveTo>
                      <a:lnTo>
                        <a:pt x="0" y="176"/>
                      </a:lnTo>
                      <a:lnTo>
                        <a:pt x="18" y="161"/>
                      </a:lnTo>
                      <a:lnTo>
                        <a:pt x="106" y="161"/>
                      </a:lnTo>
                      <a:lnTo>
                        <a:pt x="106" y="128"/>
                      </a:lnTo>
                      <a:lnTo>
                        <a:pt x="140" y="113"/>
                      </a:lnTo>
                      <a:lnTo>
                        <a:pt x="140" y="32"/>
                      </a:lnTo>
                      <a:lnTo>
                        <a:pt x="227" y="32"/>
                      </a:lnTo>
                      <a:lnTo>
                        <a:pt x="227" y="0"/>
                      </a:lnTo>
                      <a:lnTo>
                        <a:pt x="331" y="65"/>
                      </a:lnTo>
                      <a:lnTo>
                        <a:pt x="279" y="65"/>
                      </a:lnTo>
                      <a:lnTo>
                        <a:pt x="313" y="320"/>
                      </a:lnTo>
                      <a:lnTo>
                        <a:pt x="192" y="320"/>
                      </a:lnTo>
                      <a:lnTo>
                        <a:pt x="175" y="335"/>
                      </a:lnTo>
                      <a:lnTo>
                        <a:pt x="158" y="320"/>
                      </a:lnTo>
                      <a:lnTo>
                        <a:pt x="123" y="335"/>
                      </a:lnTo>
                      <a:lnTo>
                        <a:pt x="106" y="305"/>
                      </a:lnTo>
                      <a:lnTo>
                        <a:pt x="52" y="288"/>
                      </a:lnTo>
                      <a:lnTo>
                        <a:pt x="18" y="288"/>
                      </a:lnTo>
                      <a:lnTo>
                        <a:pt x="0" y="305"/>
                      </a:lnTo>
                      <a:lnTo>
                        <a:pt x="18" y="240"/>
                      </a:lnTo>
                      <a:lnTo>
                        <a:pt x="0" y="224"/>
                      </a:lnTo>
                      <a:lnTo>
                        <a:pt x="18" y="192"/>
                      </a:lnTo>
                      <a:lnTo>
                        <a:pt x="0" y="17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3" name="Freeform 639">
                  <a:extLst>
                    <a:ext uri="{FF2B5EF4-FFF2-40B4-BE49-F238E27FC236}">
                      <a16:creationId xmlns:a16="http://schemas.microsoft.com/office/drawing/2014/main" id="{1DCB1E33-55D9-0445-B6A4-B37DBD6046CA}"/>
                    </a:ext>
                  </a:extLst>
                </p:cNvPr>
                <p:cNvSpPr>
                  <a:spLocks/>
                </p:cNvSpPr>
                <p:nvPr/>
              </p:nvSpPr>
              <p:spPr bwMode="gray">
                <a:xfrm>
                  <a:off x="2430" y="2380"/>
                  <a:ext cx="124" cy="106"/>
                </a:xfrm>
                <a:custGeom>
                  <a:avLst/>
                  <a:gdLst>
                    <a:gd name="T0" fmla="*/ 0 w 227"/>
                    <a:gd name="T1" fmla="*/ 192 h 192"/>
                    <a:gd name="T2" fmla="*/ 0 w 227"/>
                    <a:gd name="T3" fmla="*/ 192 h 192"/>
                    <a:gd name="T4" fmla="*/ 18 w 227"/>
                    <a:gd name="T5" fmla="*/ 177 h 192"/>
                    <a:gd name="T6" fmla="*/ 106 w 227"/>
                    <a:gd name="T7" fmla="*/ 177 h 192"/>
                    <a:gd name="T8" fmla="*/ 106 w 227"/>
                    <a:gd name="T9" fmla="*/ 144 h 192"/>
                    <a:gd name="T10" fmla="*/ 140 w 227"/>
                    <a:gd name="T11" fmla="*/ 129 h 192"/>
                    <a:gd name="T12" fmla="*/ 140 w 227"/>
                    <a:gd name="T13" fmla="*/ 48 h 192"/>
                    <a:gd name="T14" fmla="*/ 227 w 227"/>
                    <a:gd name="T15" fmla="*/ 48 h 192"/>
                    <a:gd name="T16" fmla="*/ 227 w 227"/>
                    <a:gd name="T17" fmla="*/ 16 h 192"/>
                    <a:gd name="T18" fmla="*/ 106 w 227"/>
                    <a:gd name="T19" fmla="*/ 0 h 192"/>
                    <a:gd name="T20" fmla="*/ 89 w 227"/>
                    <a:gd name="T21" fmla="*/ 33 h 192"/>
                    <a:gd name="T22" fmla="*/ 69 w 227"/>
                    <a:gd name="T23" fmla="*/ 48 h 192"/>
                    <a:gd name="T24" fmla="*/ 52 w 227"/>
                    <a:gd name="T25" fmla="*/ 96 h 192"/>
                    <a:gd name="T26" fmla="*/ 0 w 227"/>
                    <a:gd name="T27" fmla="*/ 160 h 192"/>
                    <a:gd name="T28" fmla="*/ 0 w 227"/>
                    <a:gd name="T29" fmla="*/ 192 h 1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7"/>
                    <a:gd name="T46" fmla="*/ 0 h 192"/>
                    <a:gd name="T47" fmla="*/ 227 w 227"/>
                    <a:gd name="T48" fmla="*/ 192 h 1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7" h="192">
                      <a:moveTo>
                        <a:pt x="0" y="192"/>
                      </a:moveTo>
                      <a:lnTo>
                        <a:pt x="0" y="192"/>
                      </a:lnTo>
                      <a:lnTo>
                        <a:pt x="18" y="177"/>
                      </a:lnTo>
                      <a:lnTo>
                        <a:pt x="106" y="177"/>
                      </a:lnTo>
                      <a:lnTo>
                        <a:pt x="106" y="144"/>
                      </a:lnTo>
                      <a:lnTo>
                        <a:pt x="140" y="129"/>
                      </a:lnTo>
                      <a:lnTo>
                        <a:pt x="140" y="48"/>
                      </a:lnTo>
                      <a:lnTo>
                        <a:pt x="227" y="48"/>
                      </a:lnTo>
                      <a:lnTo>
                        <a:pt x="227" y="16"/>
                      </a:lnTo>
                      <a:lnTo>
                        <a:pt x="106" y="0"/>
                      </a:lnTo>
                      <a:lnTo>
                        <a:pt x="89" y="33"/>
                      </a:lnTo>
                      <a:lnTo>
                        <a:pt x="69" y="48"/>
                      </a:lnTo>
                      <a:lnTo>
                        <a:pt x="52" y="96"/>
                      </a:lnTo>
                      <a:lnTo>
                        <a:pt x="0" y="160"/>
                      </a:lnTo>
                      <a:lnTo>
                        <a:pt x="0" y="192"/>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4" name="Freeform 640">
                  <a:extLst>
                    <a:ext uri="{FF2B5EF4-FFF2-40B4-BE49-F238E27FC236}">
                      <a16:creationId xmlns:a16="http://schemas.microsoft.com/office/drawing/2014/main" id="{B52BFF35-9F9B-204E-B9C1-4F8229DC3791}"/>
                    </a:ext>
                  </a:extLst>
                </p:cNvPr>
                <p:cNvSpPr>
                  <a:spLocks/>
                </p:cNvSpPr>
                <p:nvPr/>
              </p:nvSpPr>
              <p:spPr bwMode="gray">
                <a:xfrm>
                  <a:off x="2429" y="2591"/>
                  <a:ext cx="47" cy="8"/>
                </a:xfrm>
                <a:custGeom>
                  <a:avLst/>
                  <a:gdLst>
                    <a:gd name="T0" fmla="*/ 0 w 87"/>
                    <a:gd name="T1" fmla="*/ 15 h 15"/>
                    <a:gd name="T2" fmla="*/ 0 w 87"/>
                    <a:gd name="T3" fmla="*/ 15 h 15"/>
                    <a:gd name="T4" fmla="*/ 18 w 87"/>
                    <a:gd name="T5" fmla="*/ 15 h 15"/>
                    <a:gd name="T6" fmla="*/ 52 w 87"/>
                    <a:gd name="T7" fmla="*/ 0 h 15"/>
                    <a:gd name="T8" fmla="*/ 69 w 87"/>
                    <a:gd name="T9" fmla="*/ 15 h 15"/>
                    <a:gd name="T10" fmla="*/ 87 w 87"/>
                    <a:gd name="T11" fmla="*/ 0 h 15"/>
                    <a:gd name="T12" fmla="*/ 52 w 87"/>
                    <a:gd name="T13" fmla="*/ 0 h 15"/>
                    <a:gd name="T14" fmla="*/ 0 w 87"/>
                    <a:gd name="T15" fmla="*/ 0 h 15"/>
                    <a:gd name="T16" fmla="*/ 0 w 87"/>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5"/>
                    <a:gd name="T29" fmla="*/ 87 w 8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5">
                      <a:moveTo>
                        <a:pt x="0" y="15"/>
                      </a:moveTo>
                      <a:lnTo>
                        <a:pt x="0" y="15"/>
                      </a:lnTo>
                      <a:lnTo>
                        <a:pt x="18" y="15"/>
                      </a:lnTo>
                      <a:lnTo>
                        <a:pt x="52" y="0"/>
                      </a:lnTo>
                      <a:lnTo>
                        <a:pt x="69" y="15"/>
                      </a:lnTo>
                      <a:lnTo>
                        <a:pt x="87" y="0"/>
                      </a:lnTo>
                      <a:lnTo>
                        <a:pt x="52" y="0"/>
                      </a:lnTo>
                      <a:lnTo>
                        <a:pt x="0" y="0"/>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5" name="Freeform 641">
                  <a:extLst>
                    <a:ext uri="{FF2B5EF4-FFF2-40B4-BE49-F238E27FC236}">
                      <a16:creationId xmlns:a16="http://schemas.microsoft.com/office/drawing/2014/main" id="{B1338931-54E1-1C4C-8882-3887AE00B6A3}"/>
                    </a:ext>
                  </a:extLst>
                </p:cNvPr>
                <p:cNvSpPr>
                  <a:spLocks/>
                </p:cNvSpPr>
                <p:nvPr/>
              </p:nvSpPr>
              <p:spPr bwMode="gray">
                <a:xfrm>
                  <a:off x="2429" y="2608"/>
                  <a:ext cx="47" cy="26"/>
                </a:xfrm>
                <a:custGeom>
                  <a:avLst/>
                  <a:gdLst>
                    <a:gd name="T0" fmla="*/ 52 w 87"/>
                    <a:gd name="T1" fmla="*/ 48 h 48"/>
                    <a:gd name="T2" fmla="*/ 52 w 87"/>
                    <a:gd name="T3" fmla="*/ 48 h 48"/>
                    <a:gd name="T4" fmla="*/ 87 w 87"/>
                    <a:gd name="T5" fmla="*/ 15 h 48"/>
                    <a:gd name="T6" fmla="*/ 87 w 87"/>
                    <a:gd name="T7" fmla="*/ 0 h 48"/>
                    <a:gd name="T8" fmla="*/ 0 w 87"/>
                    <a:gd name="T9" fmla="*/ 0 h 48"/>
                    <a:gd name="T10" fmla="*/ 35 w 87"/>
                    <a:gd name="T11" fmla="*/ 15 h 48"/>
                    <a:gd name="T12" fmla="*/ 35 w 87"/>
                    <a:gd name="T13" fmla="*/ 30 h 48"/>
                    <a:gd name="T14" fmla="*/ 52 w 87"/>
                    <a:gd name="T15" fmla="*/ 48 h 48"/>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8"/>
                    <a:gd name="T26" fmla="*/ 87 w 87"/>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8">
                      <a:moveTo>
                        <a:pt x="52" y="48"/>
                      </a:moveTo>
                      <a:lnTo>
                        <a:pt x="52" y="48"/>
                      </a:lnTo>
                      <a:lnTo>
                        <a:pt x="87" y="15"/>
                      </a:lnTo>
                      <a:lnTo>
                        <a:pt x="87" y="0"/>
                      </a:lnTo>
                      <a:lnTo>
                        <a:pt x="0" y="0"/>
                      </a:lnTo>
                      <a:lnTo>
                        <a:pt x="35" y="15"/>
                      </a:lnTo>
                      <a:lnTo>
                        <a:pt x="35" y="30"/>
                      </a:lnTo>
                      <a:lnTo>
                        <a:pt x="52" y="48"/>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6" name="Freeform 642">
                  <a:extLst>
                    <a:ext uri="{FF2B5EF4-FFF2-40B4-BE49-F238E27FC236}">
                      <a16:creationId xmlns:a16="http://schemas.microsoft.com/office/drawing/2014/main" id="{F33424B8-AC5B-7E4A-990F-EB4AC2D8E75F}"/>
                    </a:ext>
                  </a:extLst>
                </p:cNvPr>
                <p:cNvSpPr>
                  <a:spLocks/>
                </p:cNvSpPr>
                <p:nvPr/>
              </p:nvSpPr>
              <p:spPr bwMode="gray">
                <a:xfrm>
                  <a:off x="2486" y="2644"/>
                  <a:ext cx="40" cy="43"/>
                </a:xfrm>
                <a:custGeom>
                  <a:avLst/>
                  <a:gdLst>
                    <a:gd name="T0" fmla="*/ 0 w 71"/>
                    <a:gd name="T1" fmla="*/ 15 h 81"/>
                    <a:gd name="T2" fmla="*/ 0 w 71"/>
                    <a:gd name="T3" fmla="*/ 15 h 81"/>
                    <a:gd name="T4" fmla="*/ 19 w 71"/>
                    <a:gd name="T5" fmla="*/ 0 h 81"/>
                    <a:gd name="T6" fmla="*/ 36 w 71"/>
                    <a:gd name="T7" fmla="*/ 0 h 81"/>
                    <a:gd name="T8" fmla="*/ 71 w 71"/>
                    <a:gd name="T9" fmla="*/ 33 h 81"/>
                    <a:gd name="T10" fmla="*/ 71 w 71"/>
                    <a:gd name="T11" fmla="*/ 48 h 81"/>
                    <a:gd name="T12" fmla="*/ 36 w 71"/>
                    <a:gd name="T13" fmla="*/ 81 h 81"/>
                    <a:gd name="T14" fmla="*/ 19 w 71"/>
                    <a:gd name="T15" fmla="*/ 63 h 81"/>
                    <a:gd name="T16" fmla="*/ 0 w 71"/>
                    <a:gd name="T17" fmla="*/ 63 h 81"/>
                    <a:gd name="T18" fmla="*/ 0 w 71"/>
                    <a:gd name="T19" fmla="*/ 1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81"/>
                    <a:gd name="T32" fmla="*/ 71 w 71"/>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81">
                      <a:moveTo>
                        <a:pt x="0" y="15"/>
                      </a:moveTo>
                      <a:lnTo>
                        <a:pt x="0" y="15"/>
                      </a:lnTo>
                      <a:lnTo>
                        <a:pt x="19" y="0"/>
                      </a:lnTo>
                      <a:lnTo>
                        <a:pt x="36" y="0"/>
                      </a:lnTo>
                      <a:lnTo>
                        <a:pt x="71" y="33"/>
                      </a:lnTo>
                      <a:lnTo>
                        <a:pt x="71" y="48"/>
                      </a:lnTo>
                      <a:lnTo>
                        <a:pt x="36" y="81"/>
                      </a:lnTo>
                      <a:lnTo>
                        <a:pt x="19" y="63"/>
                      </a:lnTo>
                      <a:lnTo>
                        <a:pt x="0" y="63"/>
                      </a:lnTo>
                      <a:lnTo>
                        <a:pt x="0"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7" name="Freeform 643">
                  <a:extLst>
                    <a:ext uri="{FF2B5EF4-FFF2-40B4-BE49-F238E27FC236}">
                      <a16:creationId xmlns:a16="http://schemas.microsoft.com/office/drawing/2014/main" id="{7CF523FF-E290-F542-BE1F-D889D89EF803}"/>
                    </a:ext>
                  </a:extLst>
                </p:cNvPr>
                <p:cNvSpPr>
                  <a:spLocks/>
                </p:cNvSpPr>
                <p:nvPr/>
              </p:nvSpPr>
              <p:spPr bwMode="gray">
                <a:xfrm>
                  <a:off x="2505" y="2661"/>
                  <a:ext cx="68" cy="62"/>
                </a:xfrm>
                <a:custGeom>
                  <a:avLst/>
                  <a:gdLst>
                    <a:gd name="T0" fmla="*/ 122 w 122"/>
                    <a:gd name="T1" fmla="*/ 111 h 111"/>
                    <a:gd name="T2" fmla="*/ 122 w 122"/>
                    <a:gd name="T3" fmla="*/ 111 h 111"/>
                    <a:gd name="T4" fmla="*/ 122 w 122"/>
                    <a:gd name="T5" fmla="*/ 78 h 111"/>
                    <a:gd name="T6" fmla="*/ 86 w 122"/>
                    <a:gd name="T7" fmla="*/ 63 h 111"/>
                    <a:gd name="T8" fmla="*/ 86 w 122"/>
                    <a:gd name="T9" fmla="*/ 30 h 111"/>
                    <a:gd name="T10" fmla="*/ 69 w 122"/>
                    <a:gd name="T11" fmla="*/ 30 h 111"/>
                    <a:gd name="T12" fmla="*/ 51 w 122"/>
                    <a:gd name="T13" fmla="*/ 0 h 111"/>
                    <a:gd name="T14" fmla="*/ 34 w 122"/>
                    <a:gd name="T15" fmla="*/ 15 h 111"/>
                    <a:gd name="T16" fmla="*/ 0 w 122"/>
                    <a:gd name="T17" fmla="*/ 48 h 111"/>
                    <a:gd name="T18" fmla="*/ 86 w 122"/>
                    <a:gd name="T19" fmla="*/ 111 h 111"/>
                    <a:gd name="T20" fmla="*/ 122 w 122"/>
                    <a:gd name="T21" fmla="*/ 111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111"/>
                    <a:gd name="T35" fmla="*/ 122 w 122"/>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111">
                      <a:moveTo>
                        <a:pt x="122" y="111"/>
                      </a:moveTo>
                      <a:lnTo>
                        <a:pt x="122" y="111"/>
                      </a:lnTo>
                      <a:lnTo>
                        <a:pt x="122" y="78"/>
                      </a:lnTo>
                      <a:lnTo>
                        <a:pt x="86" y="63"/>
                      </a:lnTo>
                      <a:lnTo>
                        <a:pt x="86" y="30"/>
                      </a:lnTo>
                      <a:lnTo>
                        <a:pt x="69" y="30"/>
                      </a:lnTo>
                      <a:lnTo>
                        <a:pt x="51" y="0"/>
                      </a:lnTo>
                      <a:lnTo>
                        <a:pt x="34" y="15"/>
                      </a:lnTo>
                      <a:lnTo>
                        <a:pt x="0" y="48"/>
                      </a:lnTo>
                      <a:lnTo>
                        <a:pt x="86" y="111"/>
                      </a:lnTo>
                      <a:lnTo>
                        <a:pt x="122" y="111"/>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8" name="Freeform 644">
                  <a:extLst>
                    <a:ext uri="{FF2B5EF4-FFF2-40B4-BE49-F238E27FC236}">
                      <a16:creationId xmlns:a16="http://schemas.microsoft.com/office/drawing/2014/main" id="{EA3DEA82-404E-6C4F-AF64-4C9ACE253C4B}"/>
                    </a:ext>
                  </a:extLst>
                </p:cNvPr>
                <p:cNvSpPr>
                  <a:spLocks/>
                </p:cNvSpPr>
                <p:nvPr/>
              </p:nvSpPr>
              <p:spPr bwMode="gray">
                <a:xfrm>
                  <a:off x="2553" y="2634"/>
                  <a:ext cx="96" cy="89"/>
                </a:xfrm>
                <a:custGeom>
                  <a:avLst/>
                  <a:gdLst>
                    <a:gd name="T0" fmla="*/ 155 w 173"/>
                    <a:gd name="T1" fmla="*/ 144 h 159"/>
                    <a:gd name="T2" fmla="*/ 155 w 173"/>
                    <a:gd name="T3" fmla="*/ 144 h 159"/>
                    <a:gd name="T4" fmla="*/ 155 w 173"/>
                    <a:gd name="T5" fmla="*/ 96 h 159"/>
                    <a:gd name="T6" fmla="*/ 173 w 173"/>
                    <a:gd name="T7" fmla="*/ 63 h 159"/>
                    <a:gd name="T8" fmla="*/ 155 w 173"/>
                    <a:gd name="T9" fmla="*/ 30 h 159"/>
                    <a:gd name="T10" fmla="*/ 138 w 173"/>
                    <a:gd name="T11" fmla="*/ 15 h 159"/>
                    <a:gd name="T12" fmla="*/ 104 w 173"/>
                    <a:gd name="T13" fmla="*/ 15 h 159"/>
                    <a:gd name="T14" fmla="*/ 86 w 173"/>
                    <a:gd name="T15" fmla="*/ 0 h 159"/>
                    <a:gd name="T16" fmla="*/ 69 w 173"/>
                    <a:gd name="T17" fmla="*/ 15 h 159"/>
                    <a:gd name="T18" fmla="*/ 52 w 173"/>
                    <a:gd name="T19" fmla="*/ 0 h 159"/>
                    <a:gd name="T20" fmla="*/ 34 w 173"/>
                    <a:gd name="T21" fmla="*/ 15 h 159"/>
                    <a:gd name="T22" fmla="*/ 17 w 173"/>
                    <a:gd name="T23" fmla="*/ 15 h 159"/>
                    <a:gd name="T24" fmla="*/ 17 w 173"/>
                    <a:gd name="T25" fmla="*/ 30 h 159"/>
                    <a:gd name="T26" fmla="*/ 17 w 173"/>
                    <a:gd name="T27" fmla="*/ 48 h 159"/>
                    <a:gd name="T28" fmla="*/ 17 w 173"/>
                    <a:gd name="T29" fmla="*/ 63 h 159"/>
                    <a:gd name="T30" fmla="*/ 17 w 173"/>
                    <a:gd name="T31" fmla="*/ 78 h 159"/>
                    <a:gd name="T32" fmla="*/ 0 w 173"/>
                    <a:gd name="T33" fmla="*/ 78 h 159"/>
                    <a:gd name="T34" fmla="*/ 0 w 173"/>
                    <a:gd name="T35" fmla="*/ 111 h 159"/>
                    <a:gd name="T36" fmla="*/ 34 w 173"/>
                    <a:gd name="T37" fmla="*/ 126 h 159"/>
                    <a:gd name="T38" fmla="*/ 34 w 173"/>
                    <a:gd name="T39" fmla="*/ 159 h 159"/>
                    <a:gd name="T40" fmla="*/ 69 w 173"/>
                    <a:gd name="T41" fmla="*/ 144 h 159"/>
                    <a:gd name="T42" fmla="*/ 121 w 173"/>
                    <a:gd name="T43" fmla="*/ 144 h 159"/>
                    <a:gd name="T44" fmla="*/ 155 w 173"/>
                    <a:gd name="T45" fmla="*/ 144 h 1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3"/>
                    <a:gd name="T70" fmla="*/ 0 h 159"/>
                    <a:gd name="T71" fmla="*/ 173 w 173"/>
                    <a:gd name="T72" fmla="*/ 159 h 1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3" h="159">
                      <a:moveTo>
                        <a:pt x="155" y="144"/>
                      </a:moveTo>
                      <a:lnTo>
                        <a:pt x="155" y="144"/>
                      </a:lnTo>
                      <a:lnTo>
                        <a:pt x="155" y="96"/>
                      </a:lnTo>
                      <a:lnTo>
                        <a:pt x="173" y="63"/>
                      </a:lnTo>
                      <a:lnTo>
                        <a:pt x="155" y="30"/>
                      </a:lnTo>
                      <a:lnTo>
                        <a:pt x="138" y="15"/>
                      </a:lnTo>
                      <a:lnTo>
                        <a:pt x="104" y="15"/>
                      </a:lnTo>
                      <a:lnTo>
                        <a:pt x="86" y="0"/>
                      </a:lnTo>
                      <a:lnTo>
                        <a:pt x="69" y="15"/>
                      </a:lnTo>
                      <a:lnTo>
                        <a:pt x="52" y="0"/>
                      </a:lnTo>
                      <a:lnTo>
                        <a:pt x="34" y="15"/>
                      </a:lnTo>
                      <a:lnTo>
                        <a:pt x="17" y="15"/>
                      </a:lnTo>
                      <a:lnTo>
                        <a:pt x="17" y="30"/>
                      </a:lnTo>
                      <a:lnTo>
                        <a:pt x="17" y="48"/>
                      </a:lnTo>
                      <a:lnTo>
                        <a:pt x="17" y="63"/>
                      </a:lnTo>
                      <a:lnTo>
                        <a:pt x="17" y="78"/>
                      </a:lnTo>
                      <a:lnTo>
                        <a:pt x="0" y="78"/>
                      </a:lnTo>
                      <a:lnTo>
                        <a:pt x="0" y="111"/>
                      </a:lnTo>
                      <a:lnTo>
                        <a:pt x="34" y="126"/>
                      </a:lnTo>
                      <a:lnTo>
                        <a:pt x="34" y="159"/>
                      </a:lnTo>
                      <a:lnTo>
                        <a:pt x="69" y="144"/>
                      </a:lnTo>
                      <a:lnTo>
                        <a:pt x="121" y="144"/>
                      </a:lnTo>
                      <a:lnTo>
                        <a:pt x="155" y="14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9" name="Freeform 645">
                  <a:extLst>
                    <a:ext uri="{FF2B5EF4-FFF2-40B4-BE49-F238E27FC236}">
                      <a16:creationId xmlns:a16="http://schemas.microsoft.com/office/drawing/2014/main" id="{8C1A87DD-6410-B947-9DE0-404FFF22BC78}"/>
                    </a:ext>
                  </a:extLst>
                </p:cNvPr>
                <p:cNvSpPr>
                  <a:spLocks/>
                </p:cNvSpPr>
                <p:nvPr/>
              </p:nvSpPr>
              <p:spPr bwMode="gray">
                <a:xfrm>
                  <a:off x="2601" y="2573"/>
                  <a:ext cx="114" cy="79"/>
                </a:xfrm>
                <a:custGeom>
                  <a:avLst/>
                  <a:gdLst>
                    <a:gd name="T0" fmla="*/ 0 w 208"/>
                    <a:gd name="T1" fmla="*/ 114 h 144"/>
                    <a:gd name="T2" fmla="*/ 0 w 208"/>
                    <a:gd name="T3" fmla="*/ 114 h 144"/>
                    <a:gd name="T4" fmla="*/ 18 w 208"/>
                    <a:gd name="T5" fmla="*/ 96 h 144"/>
                    <a:gd name="T6" fmla="*/ 52 w 208"/>
                    <a:gd name="T7" fmla="*/ 48 h 144"/>
                    <a:gd name="T8" fmla="*/ 87 w 208"/>
                    <a:gd name="T9" fmla="*/ 33 h 144"/>
                    <a:gd name="T10" fmla="*/ 121 w 208"/>
                    <a:gd name="T11" fmla="*/ 0 h 144"/>
                    <a:gd name="T12" fmla="*/ 156 w 208"/>
                    <a:gd name="T13" fmla="*/ 0 h 144"/>
                    <a:gd name="T14" fmla="*/ 156 w 208"/>
                    <a:gd name="T15" fmla="*/ 33 h 144"/>
                    <a:gd name="T16" fmla="*/ 190 w 208"/>
                    <a:gd name="T17" fmla="*/ 66 h 144"/>
                    <a:gd name="T18" fmla="*/ 208 w 208"/>
                    <a:gd name="T19" fmla="*/ 66 h 144"/>
                    <a:gd name="T20" fmla="*/ 208 w 208"/>
                    <a:gd name="T21" fmla="*/ 81 h 144"/>
                    <a:gd name="T22" fmla="*/ 173 w 208"/>
                    <a:gd name="T23" fmla="*/ 96 h 144"/>
                    <a:gd name="T24" fmla="*/ 138 w 208"/>
                    <a:gd name="T25" fmla="*/ 96 h 144"/>
                    <a:gd name="T26" fmla="*/ 69 w 208"/>
                    <a:gd name="T27" fmla="*/ 96 h 144"/>
                    <a:gd name="T28" fmla="*/ 69 w 208"/>
                    <a:gd name="T29" fmla="*/ 114 h 144"/>
                    <a:gd name="T30" fmla="*/ 69 w 208"/>
                    <a:gd name="T31" fmla="*/ 144 h 144"/>
                    <a:gd name="T32" fmla="*/ 52 w 208"/>
                    <a:gd name="T33" fmla="*/ 129 h 144"/>
                    <a:gd name="T34" fmla="*/ 18 w 208"/>
                    <a:gd name="T35" fmla="*/ 129 h 144"/>
                    <a:gd name="T36" fmla="*/ 0 w 208"/>
                    <a:gd name="T37" fmla="*/ 114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144"/>
                    <a:gd name="T59" fmla="*/ 208 w 208"/>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144">
                      <a:moveTo>
                        <a:pt x="0" y="114"/>
                      </a:moveTo>
                      <a:lnTo>
                        <a:pt x="0" y="114"/>
                      </a:lnTo>
                      <a:lnTo>
                        <a:pt x="18" y="96"/>
                      </a:lnTo>
                      <a:lnTo>
                        <a:pt x="52" y="48"/>
                      </a:lnTo>
                      <a:lnTo>
                        <a:pt x="87" y="33"/>
                      </a:lnTo>
                      <a:lnTo>
                        <a:pt x="121" y="0"/>
                      </a:lnTo>
                      <a:lnTo>
                        <a:pt x="156" y="0"/>
                      </a:lnTo>
                      <a:lnTo>
                        <a:pt x="156" y="33"/>
                      </a:lnTo>
                      <a:lnTo>
                        <a:pt x="190" y="66"/>
                      </a:lnTo>
                      <a:lnTo>
                        <a:pt x="208" y="66"/>
                      </a:lnTo>
                      <a:lnTo>
                        <a:pt x="208" y="81"/>
                      </a:lnTo>
                      <a:lnTo>
                        <a:pt x="173" y="96"/>
                      </a:lnTo>
                      <a:lnTo>
                        <a:pt x="138" y="96"/>
                      </a:lnTo>
                      <a:lnTo>
                        <a:pt x="69" y="96"/>
                      </a:lnTo>
                      <a:lnTo>
                        <a:pt x="69" y="114"/>
                      </a:lnTo>
                      <a:lnTo>
                        <a:pt x="69" y="144"/>
                      </a:lnTo>
                      <a:lnTo>
                        <a:pt x="52" y="129"/>
                      </a:lnTo>
                      <a:lnTo>
                        <a:pt x="18" y="129"/>
                      </a:lnTo>
                      <a:lnTo>
                        <a:pt x="0" y="114"/>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0" name="Freeform 646">
                  <a:extLst>
                    <a:ext uri="{FF2B5EF4-FFF2-40B4-BE49-F238E27FC236}">
                      <a16:creationId xmlns:a16="http://schemas.microsoft.com/office/drawing/2014/main" id="{7CBE34F8-3585-1B49-B666-47127D6B2F95}"/>
                    </a:ext>
                  </a:extLst>
                </p:cNvPr>
                <p:cNvSpPr>
                  <a:spLocks/>
                </p:cNvSpPr>
                <p:nvPr/>
              </p:nvSpPr>
              <p:spPr bwMode="gray">
                <a:xfrm>
                  <a:off x="2678" y="2626"/>
                  <a:ext cx="29" cy="70"/>
                </a:xfrm>
                <a:custGeom>
                  <a:avLst/>
                  <a:gdLst>
                    <a:gd name="T0" fmla="*/ 35 w 52"/>
                    <a:gd name="T1" fmla="*/ 0 h 129"/>
                    <a:gd name="T2" fmla="*/ 35 w 52"/>
                    <a:gd name="T3" fmla="*/ 0 h 129"/>
                    <a:gd name="T4" fmla="*/ 0 w 52"/>
                    <a:gd name="T5" fmla="*/ 0 h 129"/>
                    <a:gd name="T6" fmla="*/ 18 w 52"/>
                    <a:gd name="T7" fmla="*/ 66 h 129"/>
                    <a:gd name="T8" fmla="*/ 35 w 52"/>
                    <a:gd name="T9" fmla="*/ 114 h 129"/>
                    <a:gd name="T10" fmla="*/ 35 w 52"/>
                    <a:gd name="T11" fmla="*/ 129 h 129"/>
                    <a:gd name="T12" fmla="*/ 52 w 52"/>
                    <a:gd name="T13" fmla="*/ 129 h 129"/>
                    <a:gd name="T14" fmla="*/ 52 w 52"/>
                    <a:gd name="T15" fmla="*/ 66 h 129"/>
                    <a:gd name="T16" fmla="*/ 52 w 52"/>
                    <a:gd name="T17" fmla="*/ 33 h 129"/>
                    <a:gd name="T18" fmla="*/ 35 w 52"/>
                    <a:gd name="T19" fmla="*/ 18 h 129"/>
                    <a:gd name="T20" fmla="*/ 35 w 52"/>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29"/>
                    <a:gd name="T35" fmla="*/ 52 w 52"/>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29">
                      <a:moveTo>
                        <a:pt x="35" y="0"/>
                      </a:moveTo>
                      <a:lnTo>
                        <a:pt x="35" y="0"/>
                      </a:lnTo>
                      <a:lnTo>
                        <a:pt x="0" y="0"/>
                      </a:lnTo>
                      <a:lnTo>
                        <a:pt x="18" y="66"/>
                      </a:lnTo>
                      <a:lnTo>
                        <a:pt x="35" y="114"/>
                      </a:lnTo>
                      <a:lnTo>
                        <a:pt x="35" y="129"/>
                      </a:lnTo>
                      <a:lnTo>
                        <a:pt x="52" y="129"/>
                      </a:lnTo>
                      <a:lnTo>
                        <a:pt x="52" y="66"/>
                      </a:lnTo>
                      <a:lnTo>
                        <a:pt x="52" y="33"/>
                      </a:lnTo>
                      <a:lnTo>
                        <a:pt x="35" y="18"/>
                      </a:lnTo>
                      <a:lnTo>
                        <a:pt x="35" y="0"/>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1" name="Freeform 647">
                  <a:extLst>
                    <a:ext uri="{FF2B5EF4-FFF2-40B4-BE49-F238E27FC236}">
                      <a16:creationId xmlns:a16="http://schemas.microsoft.com/office/drawing/2014/main" id="{6D0533B4-C831-3441-B176-4160BE2FED41}"/>
                    </a:ext>
                  </a:extLst>
                </p:cNvPr>
                <p:cNvSpPr>
                  <a:spLocks/>
                </p:cNvSpPr>
                <p:nvPr/>
              </p:nvSpPr>
              <p:spPr bwMode="gray">
                <a:xfrm>
                  <a:off x="2687" y="2450"/>
                  <a:ext cx="240" cy="167"/>
                </a:xfrm>
                <a:custGeom>
                  <a:avLst/>
                  <a:gdLst>
                    <a:gd name="T0" fmla="*/ 366 w 436"/>
                    <a:gd name="T1" fmla="*/ 255 h 303"/>
                    <a:gd name="T2" fmla="*/ 366 w 436"/>
                    <a:gd name="T3" fmla="*/ 255 h 303"/>
                    <a:gd name="T4" fmla="*/ 366 w 436"/>
                    <a:gd name="T5" fmla="*/ 240 h 303"/>
                    <a:gd name="T6" fmla="*/ 418 w 436"/>
                    <a:gd name="T7" fmla="*/ 175 h 303"/>
                    <a:gd name="T8" fmla="*/ 436 w 436"/>
                    <a:gd name="T9" fmla="*/ 79 h 303"/>
                    <a:gd name="T10" fmla="*/ 401 w 436"/>
                    <a:gd name="T11" fmla="*/ 48 h 303"/>
                    <a:gd name="T12" fmla="*/ 401 w 436"/>
                    <a:gd name="T13" fmla="*/ 15 h 303"/>
                    <a:gd name="T14" fmla="*/ 384 w 436"/>
                    <a:gd name="T15" fmla="*/ 0 h 303"/>
                    <a:gd name="T16" fmla="*/ 313 w 436"/>
                    <a:gd name="T17" fmla="*/ 0 h 303"/>
                    <a:gd name="T18" fmla="*/ 140 w 436"/>
                    <a:gd name="T19" fmla="*/ 111 h 303"/>
                    <a:gd name="T20" fmla="*/ 105 w 436"/>
                    <a:gd name="T21" fmla="*/ 111 h 303"/>
                    <a:gd name="T22" fmla="*/ 105 w 436"/>
                    <a:gd name="T23" fmla="*/ 192 h 303"/>
                    <a:gd name="T24" fmla="*/ 86 w 436"/>
                    <a:gd name="T25" fmla="*/ 207 h 303"/>
                    <a:gd name="T26" fmla="*/ 0 w 436"/>
                    <a:gd name="T27" fmla="*/ 222 h 303"/>
                    <a:gd name="T28" fmla="*/ 0 w 436"/>
                    <a:gd name="T29" fmla="*/ 255 h 303"/>
                    <a:gd name="T30" fmla="*/ 34 w 436"/>
                    <a:gd name="T31" fmla="*/ 288 h 303"/>
                    <a:gd name="T32" fmla="*/ 52 w 436"/>
                    <a:gd name="T33" fmla="*/ 288 h 303"/>
                    <a:gd name="T34" fmla="*/ 52 w 436"/>
                    <a:gd name="T35" fmla="*/ 303 h 303"/>
                    <a:gd name="T36" fmla="*/ 52 w 436"/>
                    <a:gd name="T37" fmla="*/ 288 h 303"/>
                    <a:gd name="T38" fmla="*/ 69 w 436"/>
                    <a:gd name="T39" fmla="*/ 288 h 303"/>
                    <a:gd name="T40" fmla="*/ 86 w 436"/>
                    <a:gd name="T41" fmla="*/ 303 h 303"/>
                    <a:gd name="T42" fmla="*/ 86 w 436"/>
                    <a:gd name="T43" fmla="*/ 288 h 303"/>
                    <a:gd name="T44" fmla="*/ 123 w 436"/>
                    <a:gd name="T45" fmla="*/ 255 h 303"/>
                    <a:gd name="T46" fmla="*/ 140 w 436"/>
                    <a:gd name="T47" fmla="*/ 255 h 303"/>
                    <a:gd name="T48" fmla="*/ 192 w 436"/>
                    <a:gd name="T49" fmla="*/ 270 h 303"/>
                    <a:gd name="T50" fmla="*/ 209 w 436"/>
                    <a:gd name="T51" fmla="*/ 270 h 303"/>
                    <a:gd name="T52" fmla="*/ 244 w 436"/>
                    <a:gd name="T53" fmla="*/ 288 h 303"/>
                    <a:gd name="T54" fmla="*/ 278 w 436"/>
                    <a:gd name="T55" fmla="*/ 270 h 303"/>
                    <a:gd name="T56" fmla="*/ 332 w 436"/>
                    <a:gd name="T57" fmla="*/ 270 h 303"/>
                    <a:gd name="T58" fmla="*/ 349 w 436"/>
                    <a:gd name="T59" fmla="*/ 255 h 303"/>
                    <a:gd name="T60" fmla="*/ 366 w 436"/>
                    <a:gd name="T61" fmla="*/ 255 h 3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6"/>
                    <a:gd name="T94" fmla="*/ 0 h 303"/>
                    <a:gd name="T95" fmla="*/ 436 w 436"/>
                    <a:gd name="T96" fmla="*/ 303 h 3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6" h="303">
                      <a:moveTo>
                        <a:pt x="366" y="255"/>
                      </a:moveTo>
                      <a:lnTo>
                        <a:pt x="366" y="255"/>
                      </a:lnTo>
                      <a:lnTo>
                        <a:pt x="366" y="240"/>
                      </a:lnTo>
                      <a:lnTo>
                        <a:pt x="418" y="175"/>
                      </a:lnTo>
                      <a:lnTo>
                        <a:pt x="436" y="79"/>
                      </a:lnTo>
                      <a:lnTo>
                        <a:pt x="401" y="48"/>
                      </a:lnTo>
                      <a:lnTo>
                        <a:pt x="401" y="15"/>
                      </a:lnTo>
                      <a:lnTo>
                        <a:pt x="384" y="0"/>
                      </a:lnTo>
                      <a:lnTo>
                        <a:pt x="313" y="0"/>
                      </a:lnTo>
                      <a:lnTo>
                        <a:pt x="140" y="111"/>
                      </a:lnTo>
                      <a:lnTo>
                        <a:pt x="105" y="111"/>
                      </a:lnTo>
                      <a:lnTo>
                        <a:pt x="105" y="192"/>
                      </a:lnTo>
                      <a:lnTo>
                        <a:pt x="86" y="207"/>
                      </a:lnTo>
                      <a:lnTo>
                        <a:pt x="0" y="222"/>
                      </a:lnTo>
                      <a:lnTo>
                        <a:pt x="0" y="255"/>
                      </a:lnTo>
                      <a:lnTo>
                        <a:pt x="34" y="288"/>
                      </a:lnTo>
                      <a:lnTo>
                        <a:pt x="52" y="288"/>
                      </a:lnTo>
                      <a:lnTo>
                        <a:pt x="52" y="303"/>
                      </a:lnTo>
                      <a:lnTo>
                        <a:pt x="52" y="288"/>
                      </a:lnTo>
                      <a:lnTo>
                        <a:pt x="69" y="288"/>
                      </a:lnTo>
                      <a:lnTo>
                        <a:pt x="86" y="303"/>
                      </a:lnTo>
                      <a:lnTo>
                        <a:pt x="86" y="288"/>
                      </a:lnTo>
                      <a:lnTo>
                        <a:pt x="123" y="255"/>
                      </a:lnTo>
                      <a:lnTo>
                        <a:pt x="140" y="255"/>
                      </a:lnTo>
                      <a:lnTo>
                        <a:pt x="192" y="270"/>
                      </a:lnTo>
                      <a:lnTo>
                        <a:pt x="209" y="270"/>
                      </a:lnTo>
                      <a:lnTo>
                        <a:pt x="244" y="288"/>
                      </a:lnTo>
                      <a:lnTo>
                        <a:pt x="278" y="270"/>
                      </a:lnTo>
                      <a:lnTo>
                        <a:pt x="332" y="270"/>
                      </a:lnTo>
                      <a:lnTo>
                        <a:pt x="349" y="255"/>
                      </a:lnTo>
                      <a:lnTo>
                        <a:pt x="366" y="25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2" name="Freeform 648">
                  <a:extLst>
                    <a:ext uri="{FF2B5EF4-FFF2-40B4-BE49-F238E27FC236}">
                      <a16:creationId xmlns:a16="http://schemas.microsoft.com/office/drawing/2014/main" id="{8B63A510-49D8-F248-BA83-A3476D180CE7}"/>
                    </a:ext>
                  </a:extLst>
                </p:cNvPr>
                <p:cNvSpPr>
                  <a:spLocks/>
                </p:cNvSpPr>
                <p:nvPr/>
              </p:nvSpPr>
              <p:spPr bwMode="gray">
                <a:xfrm>
                  <a:off x="2422" y="2547"/>
                  <a:ext cx="94" cy="61"/>
                </a:xfrm>
                <a:custGeom>
                  <a:avLst/>
                  <a:gdLst>
                    <a:gd name="T0" fmla="*/ 17 w 173"/>
                    <a:gd name="T1" fmla="*/ 95 h 113"/>
                    <a:gd name="T2" fmla="*/ 17 w 173"/>
                    <a:gd name="T3" fmla="*/ 95 h 113"/>
                    <a:gd name="T4" fmla="*/ 35 w 173"/>
                    <a:gd name="T5" fmla="*/ 95 h 113"/>
                    <a:gd name="T6" fmla="*/ 69 w 173"/>
                    <a:gd name="T7" fmla="*/ 80 h 113"/>
                    <a:gd name="T8" fmla="*/ 86 w 173"/>
                    <a:gd name="T9" fmla="*/ 95 h 113"/>
                    <a:gd name="T10" fmla="*/ 104 w 173"/>
                    <a:gd name="T11" fmla="*/ 80 h 113"/>
                    <a:gd name="T12" fmla="*/ 69 w 173"/>
                    <a:gd name="T13" fmla="*/ 80 h 113"/>
                    <a:gd name="T14" fmla="*/ 17 w 173"/>
                    <a:gd name="T15" fmla="*/ 80 h 113"/>
                    <a:gd name="T16" fmla="*/ 0 w 173"/>
                    <a:gd name="T17" fmla="*/ 47 h 113"/>
                    <a:gd name="T18" fmla="*/ 17 w 173"/>
                    <a:gd name="T19" fmla="*/ 17 h 113"/>
                    <a:gd name="T20" fmla="*/ 35 w 173"/>
                    <a:gd name="T21" fmla="*/ 0 h 113"/>
                    <a:gd name="T22" fmla="*/ 69 w 173"/>
                    <a:gd name="T23" fmla="*/ 0 h 113"/>
                    <a:gd name="T24" fmla="*/ 121 w 173"/>
                    <a:gd name="T25" fmla="*/ 17 h 113"/>
                    <a:gd name="T26" fmla="*/ 138 w 173"/>
                    <a:gd name="T27" fmla="*/ 47 h 113"/>
                    <a:gd name="T28" fmla="*/ 173 w 173"/>
                    <a:gd name="T29" fmla="*/ 113 h 113"/>
                    <a:gd name="T30" fmla="*/ 104 w 173"/>
                    <a:gd name="T31" fmla="*/ 113 h 113"/>
                    <a:gd name="T32" fmla="*/ 17 w 173"/>
                    <a:gd name="T33" fmla="*/ 113 h 113"/>
                    <a:gd name="T34" fmla="*/ 17 w 173"/>
                    <a:gd name="T35" fmla="*/ 95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113"/>
                    <a:gd name="T56" fmla="*/ 173 w 173"/>
                    <a:gd name="T57" fmla="*/ 113 h 1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113">
                      <a:moveTo>
                        <a:pt x="17" y="95"/>
                      </a:moveTo>
                      <a:lnTo>
                        <a:pt x="17" y="95"/>
                      </a:lnTo>
                      <a:lnTo>
                        <a:pt x="35" y="95"/>
                      </a:lnTo>
                      <a:lnTo>
                        <a:pt x="69" y="80"/>
                      </a:lnTo>
                      <a:lnTo>
                        <a:pt x="86" y="95"/>
                      </a:lnTo>
                      <a:lnTo>
                        <a:pt x="104" y="80"/>
                      </a:lnTo>
                      <a:lnTo>
                        <a:pt x="69" y="80"/>
                      </a:lnTo>
                      <a:lnTo>
                        <a:pt x="17" y="80"/>
                      </a:lnTo>
                      <a:lnTo>
                        <a:pt x="0" y="47"/>
                      </a:lnTo>
                      <a:lnTo>
                        <a:pt x="17" y="17"/>
                      </a:lnTo>
                      <a:lnTo>
                        <a:pt x="35" y="0"/>
                      </a:lnTo>
                      <a:lnTo>
                        <a:pt x="69" y="0"/>
                      </a:lnTo>
                      <a:lnTo>
                        <a:pt x="121" y="17"/>
                      </a:lnTo>
                      <a:lnTo>
                        <a:pt x="138" y="47"/>
                      </a:lnTo>
                      <a:lnTo>
                        <a:pt x="173" y="113"/>
                      </a:lnTo>
                      <a:lnTo>
                        <a:pt x="104" y="113"/>
                      </a:lnTo>
                      <a:lnTo>
                        <a:pt x="17" y="113"/>
                      </a:lnTo>
                      <a:lnTo>
                        <a:pt x="17" y="9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3" name="Freeform 649">
                  <a:extLst>
                    <a:ext uri="{FF2B5EF4-FFF2-40B4-BE49-F238E27FC236}">
                      <a16:creationId xmlns:a16="http://schemas.microsoft.com/office/drawing/2014/main" id="{0800C39E-5C9D-C54A-9FCF-C430A2618C75}"/>
                    </a:ext>
                  </a:extLst>
                </p:cNvPr>
                <p:cNvSpPr>
                  <a:spLocks/>
                </p:cNvSpPr>
                <p:nvPr/>
              </p:nvSpPr>
              <p:spPr bwMode="gray">
                <a:xfrm>
                  <a:off x="2641" y="2626"/>
                  <a:ext cx="56" cy="88"/>
                </a:xfrm>
                <a:custGeom>
                  <a:avLst/>
                  <a:gdLst>
                    <a:gd name="T0" fmla="*/ 0 w 104"/>
                    <a:gd name="T1" fmla="*/ 48 h 162"/>
                    <a:gd name="T2" fmla="*/ 0 w 104"/>
                    <a:gd name="T3" fmla="*/ 48 h 162"/>
                    <a:gd name="T4" fmla="*/ 0 w 104"/>
                    <a:gd name="T5" fmla="*/ 18 h 162"/>
                    <a:gd name="T6" fmla="*/ 0 w 104"/>
                    <a:gd name="T7" fmla="*/ 0 h 162"/>
                    <a:gd name="T8" fmla="*/ 69 w 104"/>
                    <a:gd name="T9" fmla="*/ 0 h 162"/>
                    <a:gd name="T10" fmla="*/ 87 w 104"/>
                    <a:gd name="T11" fmla="*/ 66 h 162"/>
                    <a:gd name="T12" fmla="*/ 104 w 104"/>
                    <a:gd name="T13" fmla="*/ 114 h 162"/>
                    <a:gd name="T14" fmla="*/ 104 w 104"/>
                    <a:gd name="T15" fmla="*/ 129 h 162"/>
                    <a:gd name="T16" fmla="*/ 18 w 104"/>
                    <a:gd name="T17" fmla="*/ 162 h 162"/>
                    <a:gd name="T18" fmla="*/ 0 w 104"/>
                    <a:gd name="T19" fmla="*/ 162 h 162"/>
                    <a:gd name="T20" fmla="*/ 0 w 104"/>
                    <a:gd name="T21" fmla="*/ 114 h 162"/>
                    <a:gd name="T22" fmla="*/ 18 w 104"/>
                    <a:gd name="T23" fmla="*/ 81 h 162"/>
                    <a:gd name="T24" fmla="*/ 0 w 104"/>
                    <a:gd name="T25" fmla="*/ 48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62"/>
                    <a:gd name="T41" fmla="*/ 104 w 104"/>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62">
                      <a:moveTo>
                        <a:pt x="0" y="48"/>
                      </a:moveTo>
                      <a:lnTo>
                        <a:pt x="0" y="48"/>
                      </a:lnTo>
                      <a:lnTo>
                        <a:pt x="0" y="18"/>
                      </a:lnTo>
                      <a:lnTo>
                        <a:pt x="0" y="0"/>
                      </a:lnTo>
                      <a:lnTo>
                        <a:pt x="69" y="0"/>
                      </a:lnTo>
                      <a:lnTo>
                        <a:pt x="87" y="66"/>
                      </a:lnTo>
                      <a:lnTo>
                        <a:pt x="104" y="114"/>
                      </a:lnTo>
                      <a:lnTo>
                        <a:pt x="104" y="129"/>
                      </a:lnTo>
                      <a:lnTo>
                        <a:pt x="18" y="162"/>
                      </a:lnTo>
                      <a:lnTo>
                        <a:pt x="0" y="162"/>
                      </a:lnTo>
                      <a:lnTo>
                        <a:pt x="0" y="114"/>
                      </a:lnTo>
                      <a:lnTo>
                        <a:pt x="18" y="81"/>
                      </a:lnTo>
                      <a:lnTo>
                        <a:pt x="0" y="48"/>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4" name="Freeform 650">
                  <a:extLst>
                    <a:ext uri="{FF2B5EF4-FFF2-40B4-BE49-F238E27FC236}">
                      <a16:creationId xmlns:a16="http://schemas.microsoft.com/office/drawing/2014/main" id="{54927C3F-ED2A-874E-B2E4-114EE200E6DD}"/>
                    </a:ext>
                  </a:extLst>
                </p:cNvPr>
                <p:cNvSpPr>
                  <a:spLocks/>
                </p:cNvSpPr>
                <p:nvPr/>
              </p:nvSpPr>
              <p:spPr bwMode="gray">
                <a:xfrm>
                  <a:off x="2725" y="2591"/>
                  <a:ext cx="174" cy="132"/>
                </a:xfrm>
                <a:custGeom>
                  <a:avLst/>
                  <a:gdLst>
                    <a:gd name="T0" fmla="*/ 159 w 317"/>
                    <a:gd name="T1" fmla="*/ 225 h 240"/>
                    <a:gd name="T2" fmla="*/ 159 w 317"/>
                    <a:gd name="T3" fmla="*/ 225 h 240"/>
                    <a:gd name="T4" fmla="*/ 194 w 317"/>
                    <a:gd name="T5" fmla="*/ 177 h 240"/>
                    <a:gd name="T6" fmla="*/ 211 w 317"/>
                    <a:gd name="T7" fmla="*/ 177 h 240"/>
                    <a:gd name="T8" fmla="*/ 228 w 317"/>
                    <a:gd name="T9" fmla="*/ 192 h 240"/>
                    <a:gd name="T10" fmla="*/ 246 w 317"/>
                    <a:gd name="T11" fmla="*/ 177 h 240"/>
                    <a:gd name="T12" fmla="*/ 282 w 317"/>
                    <a:gd name="T13" fmla="*/ 129 h 240"/>
                    <a:gd name="T14" fmla="*/ 299 w 317"/>
                    <a:gd name="T15" fmla="*/ 81 h 240"/>
                    <a:gd name="T16" fmla="*/ 317 w 317"/>
                    <a:gd name="T17" fmla="*/ 48 h 240"/>
                    <a:gd name="T18" fmla="*/ 317 w 317"/>
                    <a:gd name="T19" fmla="*/ 33 h 240"/>
                    <a:gd name="T20" fmla="*/ 317 w 317"/>
                    <a:gd name="T21" fmla="*/ 15 h 240"/>
                    <a:gd name="T22" fmla="*/ 299 w 317"/>
                    <a:gd name="T23" fmla="*/ 0 h 240"/>
                    <a:gd name="T24" fmla="*/ 282 w 317"/>
                    <a:gd name="T25" fmla="*/ 0 h 240"/>
                    <a:gd name="T26" fmla="*/ 265 w 317"/>
                    <a:gd name="T27" fmla="*/ 15 h 240"/>
                    <a:gd name="T28" fmla="*/ 211 w 317"/>
                    <a:gd name="T29" fmla="*/ 15 h 240"/>
                    <a:gd name="T30" fmla="*/ 177 w 317"/>
                    <a:gd name="T31" fmla="*/ 33 h 240"/>
                    <a:gd name="T32" fmla="*/ 142 w 317"/>
                    <a:gd name="T33" fmla="*/ 15 h 240"/>
                    <a:gd name="T34" fmla="*/ 123 w 317"/>
                    <a:gd name="T35" fmla="*/ 15 h 240"/>
                    <a:gd name="T36" fmla="*/ 71 w 317"/>
                    <a:gd name="T37" fmla="*/ 0 h 240"/>
                    <a:gd name="T38" fmla="*/ 54 w 317"/>
                    <a:gd name="T39" fmla="*/ 0 h 240"/>
                    <a:gd name="T40" fmla="*/ 19 w 317"/>
                    <a:gd name="T41" fmla="*/ 33 h 240"/>
                    <a:gd name="T42" fmla="*/ 19 w 317"/>
                    <a:gd name="T43" fmla="*/ 48 h 240"/>
                    <a:gd name="T44" fmla="*/ 19 w 317"/>
                    <a:gd name="T45" fmla="*/ 81 h 240"/>
                    <a:gd name="T46" fmla="*/ 0 w 317"/>
                    <a:gd name="T47" fmla="*/ 144 h 240"/>
                    <a:gd name="T48" fmla="*/ 0 w 317"/>
                    <a:gd name="T49" fmla="*/ 192 h 240"/>
                    <a:gd name="T50" fmla="*/ 54 w 317"/>
                    <a:gd name="T51" fmla="*/ 192 h 240"/>
                    <a:gd name="T52" fmla="*/ 54 w 317"/>
                    <a:gd name="T53" fmla="*/ 207 h 240"/>
                    <a:gd name="T54" fmla="*/ 71 w 317"/>
                    <a:gd name="T55" fmla="*/ 240 h 240"/>
                    <a:gd name="T56" fmla="*/ 88 w 317"/>
                    <a:gd name="T57" fmla="*/ 240 h 240"/>
                    <a:gd name="T58" fmla="*/ 159 w 317"/>
                    <a:gd name="T59" fmla="*/ 240 h 240"/>
                    <a:gd name="T60" fmla="*/ 159 w 317"/>
                    <a:gd name="T61" fmla="*/ 225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7"/>
                    <a:gd name="T94" fmla="*/ 0 h 240"/>
                    <a:gd name="T95" fmla="*/ 317 w 317"/>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7" h="240">
                      <a:moveTo>
                        <a:pt x="159" y="225"/>
                      </a:moveTo>
                      <a:lnTo>
                        <a:pt x="159" y="225"/>
                      </a:lnTo>
                      <a:lnTo>
                        <a:pt x="194" y="177"/>
                      </a:lnTo>
                      <a:lnTo>
                        <a:pt x="211" y="177"/>
                      </a:lnTo>
                      <a:lnTo>
                        <a:pt x="228" y="192"/>
                      </a:lnTo>
                      <a:lnTo>
                        <a:pt x="246" y="177"/>
                      </a:lnTo>
                      <a:lnTo>
                        <a:pt x="282" y="129"/>
                      </a:lnTo>
                      <a:lnTo>
                        <a:pt x="299" y="81"/>
                      </a:lnTo>
                      <a:lnTo>
                        <a:pt x="317" y="48"/>
                      </a:lnTo>
                      <a:lnTo>
                        <a:pt x="317" y="33"/>
                      </a:lnTo>
                      <a:lnTo>
                        <a:pt x="317" y="15"/>
                      </a:lnTo>
                      <a:lnTo>
                        <a:pt x="299" y="0"/>
                      </a:lnTo>
                      <a:lnTo>
                        <a:pt x="282" y="0"/>
                      </a:lnTo>
                      <a:lnTo>
                        <a:pt x="265" y="15"/>
                      </a:lnTo>
                      <a:lnTo>
                        <a:pt x="211" y="15"/>
                      </a:lnTo>
                      <a:lnTo>
                        <a:pt x="177" y="33"/>
                      </a:lnTo>
                      <a:lnTo>
                        <a:pt x="142" y="15"/>
                      </a:lnTo>
                      <a:lnTo>
                        <a:pt x="123" y="15"/>
                      </a:lnTo>
                      <a:lnTo>
                        <a:pt x="71" y="0"/>
                      </a:lnTo>
                      <a:lnTo>
                        <a:pt x="54" y="0"/>
                      </a:lnTo>
                      <a:lnTo>
                        <a:pt x="19" y="33"/>
                      </a:lnTo>
                      <a:lnTo>
                        <a:pt x="19" y="48"/>
                      </a:lnTo>
                      <a:lnTo>
                        <a:pt x="19" y="81"/>
                      </a:lnTo>
                      <a:lnTo>
                        <a:pt x="0" y="144"/>
                      </a:lnTo>
                      <a:lnTo>
                        <a:pt x="0" y="192"/>
                      </a:lnTo>
                      <a:lnTo>
                        <a:pt x="54" y="192"/>
                      </a:lnTo>
                      <a:lnTo>
                        <a:pt x="54" y="207"/>
                      </a:lnTo>
                      <a:lnTo>
                        <a:pt x="71" y="240"/>
                      </a:lnTo>
                      <a:lnTo>
                        <a:pt x="88" y="240"/>
                      </a:lnTo>
                      <a:lnTo>
                        <a:pt x="159" y="240"/>
                      </a:lnTo>
                      <a:lnTo>
                        <a:pt x="159" y="225"/>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5" name="Freeform 651">
                  <a:extLst>
                    <a:ext uri="{FF2B5EF4-FFF2-40B4-BE49-F238E27FC236}">
                      <a16:creationId xmlns:a16="http://schemas.microsoft.com/office/drawing/2014/main" id="{CA45CB72-3F57-4748-8AD2-680D271F9840}"/>
                    </a:ext>
                  </a:extLst>
                </p:cNvPr>
                <p:cNvSpPr>
                  <a:spLocks/>
                </p:cNvSpPr>
                <p:nvPr/>
              </p:nvSpPr>
              <p:spPr bwMode="gray">
                <a:xfrm>
                  <a:off x="2697" y="2608"/>
                  <a:ext cx="39" cy="88"/>
                </a:xfrm>
                <a:custGeom>
                  <a:avLst/>
                  <a:gdLst>
                    <a:gd name="T0" fmla="*/ 35 w 69"/>
                    <a:gd name="T1" fmla="*/ 15 h 159"/>
                    <a:gd name="T2" fmla="*/ 35 w 69"/>
                    <a:gd name="T3" fmla="*/ 15 h 159"/>
                    <a:gd name="T4" fmla="*/ 0 w 69"/>
                    <a:gd name="T5" fmla="*/ 30 h 159"/>
                    <a:gd name="T6" fmla="*/ 0 w 69"/>
                    <a:gd name="T7" fmla="*/ 48 h 159"/>
                    <a:gd name="T8" fmla="*/ 17 w 69"/>
                    <a:gd name="T9" fmla="*/ 63 h 159"/>
                    <a:gd name="T10" fmla="*/ 17 w 69"/>
                    <a:gd name="T11" fmla="*/ 96 h 159"/>
                    <a:gd name="T12" fmla="*/ 17 w 69"/>
                    <a:gd name="T13" fmla="*/ 159 h 159"/>
                    <a:gd name="T14" fmla="*/ 52 w 69"/>
                    <a:gd name="T15" fmla="*/ 159 h 159"/>
                    <a:gd name="T16" fmla="*/ 52 w 69"/>
                    <a:gd name="T17" fmla="*/ 111 h 159"/>
                    <a:gd name="T18" fmla="*/ 69 w 69"/>
                    <a:gd name="T19" fmla="*/ 48 h 159"/>
                    <a:gd name="T20" fmla="*/ 69 w 69"/>
                    <a:gd name="T21" fmla="*/ 15 h 159"/>
                    <a:gd name="T22" fmla="*/ 52 w 69"/>
                    <a:gd name="T23" fmla="*/ 0 h 159"/>
                    <a:gd name="T24" fmla="*/ 35 w 69"/>
                    <a:gd name="T25" fmla="*/ 0 h 159"/>
                    <a:gd name="T26" fmla="*/ 35 w 69"/>
                    <a:gd name="T27" fmla="*/ 15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59"/>
                    <a:gd name="T44" fmla="*/ 69 w 69"/>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59">
                      <a:moveTo>
                        <a:pt x="35" y="15"/>
                      </a:moveTo>
                      <a:lnTo>
                        <a:pt x="35" y="15"/>
                      </a:lnTo>
                      <a:lnTo>
                        <a:pt x="0" y="30"/>
                      </a:lnTo>
                      <a:lnTo>
                        <a:pt x="0" y="48"/>
                      </a:lnTo>
                      <a:lnTo>
                        <a:pt x="17" y="63"/>
                      </a:lnTo>
                      <a:lnTo>
                        <a:pt x="17" y="96"/>
                      </a:lnTo>
                      <a:lnTo>
                        <a:pt x="17" y="159"/>
                      </a:lnTo>
                      <a:lnTo>
                        <a:pt x="52" y="159"/>
                      </a:lnTo>
                      <a:lnTo>
                        <a:pt x="52" y="111"/>
                      </a:lnTo>
                      <a:lnTo>
                        <a:pt x="69" y="48"/>
                      </a:lnTo>
                      <a:lnTo>
                        <a:pt x="69" y="15"/>
                      </a:lnTo>
                      <a:lnTo>
                        <a:pt x="52" y="0"/>
                      </a:lnTo>
                      <a:lnTo>
                        <a:pt x="35" y="0"/>
                      </a:lnTo>
                      <a:lnTo>
                        <a:pt x="35" y="15"/>
                      </a:lnTo>
                    </a:path>
                  </a:pathLst>
                </a:custGeom>
                <a:grpFill/>
                <a:ln w="6350" cmpd="sng">
                  <a:solidFill>
                    <a:sysClr val="window" lastClr="FFFFFF">
                      <a:lumMod val="6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6" name="Freeform 652">
                  <a:extLst>
                    <a:ext uri="{FF2B5EF4-FFF2-40B4-BE49-F238E27FC236}">
                      <a16:creationId xmlns:a16="http://schemas.microsoft.com/office/drawing/2014/main" id="{919A142E-41B4-BF43-BB55-25942FFF11F0}"/>
                    </a:ext>
                  </a:extLst>
                </p:cNvPr>
                <p:cNvSpPr>
                  <a:spLocks/>
                </p:cNvSpPr>
                <p:nvPr/>
              </p:nvSpPr>
              <p:spPr bwMode="gray">
                <a:xfrm>
                  <a:off x="2459" y="2608"/>
                  <a:ext cx="104" cy="71"/>
                </a:xfrm>
                <a:custGeom>
                  <a:avLst/>
                  <a:gdLst>
                    <a:gd name="T0" fmla="*/ 173 w 190"/>
                    <a:gd name="T1" fmla="*/ 126 h 126"/>
                    <a:gd name="T2" fmla="*/ 173 w 190"/>
                    <a:gd name="T3" fmla="*/ 126 h 126"/>
                    <a:gd name="T4" fmla="*/ 190 w 190"/>
                    <a:gd name="T5" fmla="*/ 126 h 126"/>
                    <a:gd name="T6" fmla="*/ 190 w 190"/>
                    <a:gd name="T7" fmla="*/ 111 h 126"/>
                    <a:gd name="T8" fmla="*/ 190 w 190"/>
                    <a:gd name="T9" fmla="*/ 96 h 126"/>
                    <a:gd name="T10" fmla="*/ 190 w 190"/>
                    <a:gd name="T11" fmla="*/ 78 h 126"/>
                    <a:gd name="T12" fmla="*/ 190 w 190"/>
                    <a:gd name="T13" fmla="*/ 63 h 126"/>
                    <a:gd name="T14" fmla="*/ 156 w 190"/>
                    <a:gd name="T15" fmla="*/ 0 h 126"/>
                    <a:gd name="T16" fmla="*/ 121 w 190"/>
                    <a:gd name="T17" fmla="*/ 15 h 126"/>
                    <a:gd name="T18" fmla="*/ 87 w 190"/>
                    <a:gd name="T19" fmla="*/ 15 h 126"/>
                    <a:gd name="T20" fmla="*/ 104 w 190"/>
                    <a:gd name="T21" fmla="*/ 0 h 126"/>
                    <a:gd name="T22" fmla="*/ 35 w 190"/>
                    <a:gd name="T23" fmla="*/ 0 h 126"/>
                    <a:gd name="T24" fmla="*/ 35 w 190"/>
                    <a:gd name="T25" fmla="*/ 15 h 126"/>
                    <a:gd name="T26" fmla="*/ 0 w 190"/>
                    <a:gd name="T27" fmla="*/ 48 h 126"/>
                    <a:gd name="T28" fmla="*/ 52 w 190"/>
                    <a:gd name="T29" fmla="*/ 78 h 126"/>
                    <a:gd name="T30" fmla="*/ 69 w 190"/>
                    <a:gd name="T31" fmla="*/ 63 h 126"/>
                    <a:gd name="T32" fmla="*/ 87 w 190"/>
                    <a:gd name="T33" fmla="*/ 63 h 126"/>
                    <a:gd name="T34" fmla="*/ 121 w 190"/>
                    <a:gd name="T35" fmla="*/ 96 h 126"/>
                    <a:gd name="T36" fmla="*/ 121 w 190"/>
                    <a:gd name="T37" fmla="*/ 111 h 126"/>
                    <a:gd name="T38" fmla="*/ 138 w 190"/>
                    <a:gd name="T39" fmla="*/ 96 h 126"/>
                    <a:gd name="T40" fmla="*/ 156 w 190"/>
                    <a:gd name="T41" fmla="*/ 126 h 126"/>
                    <a:gd name="T42" fmla="*/ 173 w 190"/>
                    <a:gd name="T43" fmla="*/ 126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0"/>
                    <a:gd name="T67" fmla="*/ 0 h 126"/>
                    <a:gd name="T68" fmla="*/ 190 w 190"/>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0" h="126">
                      <a:moveTo>
                        <a:pt x="173" y="126"/>
                      </a:moveTo>
                      <a:lnTo>
                        <a:pt x="173" y="126"/>
                      </a:lnTo>
                      <a:lnTo>
                        <a:pt x="190" y="126"/>
                      </a:lnTo>
                      <a:lnTo>
                        <a:pt x="190" y="111"/>
                      </a:lnTo>
                      <a:lnTo>
                        <a:pt x="190" y="96"/>
                      </a:lnTo>
                      <a:lnTo>
                        <a:pt x="190" y="78"/>
                      </a:lnTo>
                      <a:lnTo>
                        <a:pt x="190" y="63"/>
                      </a:lnTo>
                      <a:lnTo>
                        <a:pt x="156" y="0"/>
                      </a:lnTo>
                      <a:lnTo>
                        <a:pt x="121" y="15"/>
                      </a:lnTo>
                      <a:lnTo>
                        <a:pt x="87" y="15"/>
                      </a:lnTo>
                      <a:lnTo>
                        <a:pt x="104" y="0"/>
                      </a:lnTo>
                      <a:lnTo>
                        <a:pt x="35" y="0"/>
                      </a:lnTo>
                      <a:lnTo>
                        <a:pt x="35" y="15"/>
                      </a:lnTo>
                      <a:lnTo>
                        <a:pt x="0" y="48"/>
                      </a:lnTo>
                      <a:lnTo>
                        <a:pt x="52" y="78"/>
                      </a:lnTo>
                      <a:lnTo>
                        <a:pt x="69" y="63"/>
                      </a:lnTo>
                      <a:lnTo>
                        <a:pt x="87" y="63"/>
                      </a:lnTo>
                      <a:lnTo>
                        <a:pt x="121" y="96"/>
                      </a:lnTo>
                      <a:lnTo>
                        <a:pt x="121" y="111"/>
                      </a:lnTo>
                      <a:lnTo>
                        <a:pt x="138" y="96"/>
                      </a:lnTo>
                      <a:lnTo>
                        <a:pt x="156" y="126"/>
                      </a:lnTo>
                      <a:lnTo>
                        <a:pt x="173" y="126"/>
                      </a:lnTo>
                      <a:close/>
                    </a:path>
                  </a:pathLst>
                </a:custGeom>
                <a:grpFill/>
                <a:ln w="6350" cmpd="sng">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grpSp>
          <p:sp>
            <p:nvSpPr>
              <p:cNvPr id="11" name="Oval 818">
                <a:extLst>
                  <a:ext uri="{FF2B5EF4-FFF2-40B4-BE49-F238E27FC236}">
                    <a16:creationId xmlns:a16="http://schemas.microsoft.com/office/drawing/2014/main" id="{CB83C70A-0906-FA48-A4B9-416E2D0788BB}"/>
                  </a:ext>
                </a:extLst>
              </p:cNvPr>
              <p:cNvSpPr/>
              <p:nvPr/>
            </p:nvSpPr>
            <p:spPr>
              <a:xfrm>
                <a:off x="4725959" y="5256674"/>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2" name="Diamond 820">
                <a:extLst>
                  <a:ext uri="{FF2B5EF4-FFF2-40B4-BE49-F238E27FC236}">
                    <a16:creationId xmlns:a16="http://schemas.microsoft.com/office/drawing/2014/main" id="{D53D29A6-B0EC-E244-9052-53C2C8E9C2A4}"/>
                  </a:ext>
                </a:extLst>
              </p:cNvPr>
              <p:cNvSpPr/>
              <p:nvPr/>
            </p:nvSpPr>
            <p:spPr>
              <a:xfrm>
                <a:off x="2693567" y="4023949"/>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3" name="Oval 822">
                <a:extLst>
                  <a:ext uri="{FF2B5EF4-FFF2-40B4-BE49-F238E27FC236}">
                    <a16:creationId xmlns:a16="http://schemas.microsoft.com/office/drawing/2014/main" id="{B2FCD553-92FD-B04A-B622-495035A818AF}"/>
                  </a:ext>
                </a:extLst>
              </p:cNvPr>
              <p:cNvSpPr/>
              <p:nvPr/>
            </p:nvSpPr>
            <p:spPr>
              <a:xfrm>
                <a:off x="6253127" y="5731796"/>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 name="Oval 824">
                <a:extLst>
                  <a:ext uri="{FF2B5EF4-FFF2-40B4-BE49-F238E27FC236}">
                    <a16:creationId xmlns:a16="http://schemas.microsoft.com/office/drawing/2014/main" id="{B43DB202-9826-A84E-BD12-F289DA02A37E}"/>
                  </a:ext>
                </a:extLst>
              </p:cNvPr>
              <p:cNvSpPr/>
              <p:nvPr/>
            </p:nvSpPr>
            <p:spPr>
              <a:xfrm>
                <a:off x="8775959" y="3952391"/>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5" name="Oval 827">
                <a:extLst>
                  <a:ext uri="{FF2B5EF4-FFF2-40B4-BE49-F238E27FC236}">
                    <a16:creationId xmlns:a16="http://schemas.microsoft.com/office/drawing/2014/main" id="{365EDB1A-B300-2A4E-A757-356DB33DF0D7}"/>
                  </a:ext>
                </a:extLst>
              </p:cNvPr>
              <p:cNvSpPr/>
              <p:nvPr/>
            </p:nvSpPr>
            <p:spPr>
              <a:xfrm>
                <a:off x="7154422" y="4338860"/>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 name="Diamond 829">
                <a:extLst>
                  <a:ext uri="{FF2B5EF4-FFF2-40B4-BE49-F238E27FC236}">
                    <a16:creationId xmlns:a16="http://schemas.microsoft.com/office/drawing/2014/main" id="{07687013-B189-A84E-87F3-0893031FF48A}"/>
                  </a:ext>
                </a:extLst>
              </p:cNvPr>
              <p:cNvSpPr/>
              <p:nvPr/>
            </p:nvSpPr>
            <p:spPr>
              <a:xfrm>
                <a:off x="5535570" y="3853437"/>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7" name="Oval 831">
                <a:extLst>
                  <a:ext uri="{FF2B5EF4-FFF2-40B4-BE49-F238E27FC236}">
                    <a16:creationId xmlns:a16="http://schemas.microsoft.com/office/drawing/2014/main" id="{F3638EB3-4949-054D-9C51-9E58E1C78D25}"/>
                  </a:ext>
                </a:extLst>
              </p:cNvPr>
              <p:cNvSpPr/>
              <p:nvPr/>
            </p:nvSpPr>
            <p:spPr>
              <a:xfrm>
                <a:off x="8589882" y="4353475"/>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8" name="Diamond 832">
                <a:extLst>
                  <a:ext uri="{FF2B5EF4-FFF2-40B4-BE49-F238E27FC236}">
                    <a16:creationId xmlns:a16="http://schemas.microsoft.com/office/drawing/2014/main" id="{15E2DC27-AACC-3A4C-BDD3-48494C5A5662}"/>
                  </a:ext>
                </a:extLst>
              </p:cNvPr>
              <p:cNvSpPr/>
              <p:nvPr/>
            </p:nvSpPr>
            <p:spPr>
              <a:xfrm>
                <a:off x="5712995" y="3734363"/>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9" name="Oval 835">
                <a:extLst>
                  <a:ext uri="{FF2B5EF4-FFF2-40B4-BE49-F238E27FC236}">
                    <a16:creationId xmlns:a16="http://schemas.microsoft.com/office/drawing/2014/main" id="{F611E00E-77E0-8F4C-B2E3-78342E4DBE09}"/>
                  </a:ext>
                </a:extLst>
              </p:cNvPr>
              <p:cNvSpPr/>
              <p:nvPr/>
            </p:nvSpPr>
            <p:spPr>
              <a:xfrm>
                <a:off x="7592679" y="4528432"/>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0" name="Diamond 837">
                <a:extLst>
                  <a:ext uri="{FF2B5EF4-FFF2-40B4-BE49-F238E27FC236}">
                    <a16:creationId xmlns:a16="http://schemas.microsoft.com/office/drawing/2014/main" id="{F6741A9C-AF71-A741-8CC2-F22ACC4D5D7F}"/>
                  </a:ext>
                </a:extLst>
              </p:cNvPr>
              <p:cNvSpPr/>
              <p:nvPr/>
            </p:nvSpPr>
            <p:spPr>
              <a:xfrm>
                <a:off x="8314618" y="4786169"/>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 name="Diamond 839">
                <a:extLst>
                  <a:ext uri="{FF2B5EF4-FFF2-40B4-BE49-F238E27FC236}">
                    <a16:creationId xmlns:a16="http://schemas.microsoft.com/office/drawing/2014/main" id="{72D7872C-8922-8C4F-826F-0F5058490B98}"/>
                  </a:ext>
                </a:extLst>
              </p:cNvPr>
              <p:cNvSpPr/>
              <p:nvPr/>
            </p:nvSpPr>
            <p:spPr>
              <a:xfrm>
                <a:off x="3676165" y="4715494"/>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2" name="Oval 841">
                <a:extLst>
                  <a:ext uri="{FF2B5EF4-FFF2-40B4-BE49-F238E27FC236}">
                    <a16:creationId xmlns:a16="http://schemas.microsoft.com/office/drawing/2014/main" id="{9DF533F8-A255-F74E-B7AE-90F750B7336D}"/>
                  </a:ext>
                </a:extLst>
              </p:cNvPr>
              <p:cNvSpPr/>
              <p:nvPr/>
            </p:nvSpPr>
            <p:spPr>
              <a:xfrm>
                <a:off x="8581522" y="5509047"/>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3" name="Diamond 844">
                <a:extLst>
                  <a:ext uri="{FF2B5EF4-FFF2-40B4-BE49-F238E27FC236}">
                    <a16:creationId xmlns:a16="http://schemas.microsoft.com/office/drawing/2014/main" id="{9E16ACC3-427B-324A-A245-55ACEEC2D225}"/>
                  </a:ext>
                </a:extLst>
              </p:cNvPr>
              <p:cNvSpPr/>
              <p:nvPr/>
            </p:nvSpPr>
            <p:spPr>
              <a:xfrm>
                <a:off x="4139438" y="3760167"/>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 name="Diamond 847">
                <a:extLst>
                  <a:ext uri="{FF2B5EF4-FFF2-40B4-BE49-F238E27FC236}">
                    <a16:creationId xmlns:a16="http://schemas.microsoft.com/office/drawing/2014/main" id="{C71DDB2A-7A8E-EE43-9BB9-9281B54AC98E}"/>
                  </a:ext>
                </a:extLst>
              </p:cNvPr>
              <p:cNvSpPr/>
              <p:nvPr/>
            </p:nvSpPr>
            <p:spPr>
              <a:xfrm>
                <a:off x="6078407" y="3863733"/>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 name="Diamond 849">
                <a:extLst>
                  <a:ext uri="{FF2B5EF4-FFF2-40B4-BE49-F238E27FC236}">
                    <a16:creationId xmlns:a16="http://schemas.microsoft.com/office/drawing/2014/main" id="{B9BE9FA5-3FB7-634C-8CEF-A0FFC78E3A7C}"/>
                  </a:ext>
                </a:extLst>
              </p:cNvPr>
              <p:cNvSpPr/>
              <p:nvPr/>
            </p:nvSpPr>
            <p:spPr>
              <a:xfrm>
                <a:off x="5848000" y="3591135"/>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6" name="Diamond 850">
                <a:extLst>
                  <a:ext uri="{FF2B5EF4-FFF2-40B4-BE49-F238E27FC236}">
                    <a16:creationId xmlns:a16="http://schemas.microsoft.com/office/drawing/2014/main" id="{64428E4D-441D-904C-BE4E-91D95EBBBFB8}"/>
                  </a:ext>
                </a:extLst>
              </p:cNvPr>
              <p:cNvSpPr/>
              <p:nvPr/>
            </p:nvSpPr>
            <p:spPr>
              <a:xfrm>
                <a:off x="6233963" y="3442366"/>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7" name="Diamond 852">
                <a:extLst>
                  <a:ext uri="{FF2B5EF4-FFF2-40B4-BE49-F238E27FC236}">
                    <a16:creationId xmlns:a16="http://schemas.microsoft.com/office/drawing/2014/main" id="{FB43CB75-3EB8-E04E-A3BF-038C6B6C14B2}"/>
                  </a:ext>
                </a:extLst>
              </p:cNvPr>
              <p:cNvSpPr/>
              <p:nvPr/>
            </p:nvSpPr>
            <p:spPr>
              <a:xfrm>
                <a:off x="6150565" y="3453128"/>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 name="Diamond 854">
                <a:extLst>
                  <a:ext uri="{FF2B5EF4-FFF2-40B4-BE49-F238E27FC236}">
                    <a16:creationId xmlns:a16="http://schemas.microsoft.com/office/drawing/2014/main" id="{250F90EB-1C5B-6E43-87F0-88869400BF31}"/>
                  </a:ext>
                </a:extLst>
              </p:cNvPr>
              <p:cNvSpPr/>
              <p:nvPr/>
            </p:nvSpPr>
            <p:spPr>
              <a:xfrm>
                <a:off x="2596368" y="3584025"/>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9" name="Diamond 856">
                <a:extLst>
                  <a:ext uri="{FF2B5EF4-FFF2-40B4-BE49-F238E27FC236}">
                    <a16:creationId xmlns:a16="http://schemas.microsoft.com/office/drawing/2014/main" id="{CCCC834E-1403-CD45-B37A-7D1E82217219}"/>
                  </a:ext>
                </a:extLst>
              </p:cNvPr>
              <p:cNvSpPr/>
              <p:nvPr/>
            </p:nvSpPr>
            <p:spPr>
              <a:xfrm>
                <a:off x="3377517" y="4464503"/>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0" name="Diamond 859">
                <a:extLst>
                  <a:ext uri="{FF2B5EF4-FFF2-40B4-BE49-F238E27FC236}">
                    <a16:creationId xmlns:a16="http://schemas.microsoft.com/office/drawing/2014/main" id="{BE2E6B7C-5C03-D04C-B13D-0DF58CD2A69C}"/>
                  </a:ext>
                </a:extLst>
              </p:cNvPr>
              <p:cNvSpPr/>
              <p:nvPr/>
            </p:nvSpPr>
            <p:spPr>
              <a:xfrm>
                <a:off x="5652878" y="3999246"/>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1" name="Oval 865">
                <a:extLst>
                  <a:ext uri="{FF2B5EF4-FFF2-40B4-BE49-F238E27FC236}">
                    <a16:creationId xmlns:a16="http://schemas.microsoft.com/office/drawing/2014/main" id="{63DB9EE5-34B9-504F-AD85-30F080DAA063}"/>
                  </a:ext>
                </a:extLst>
              </p:cNvPr>
              <p:cNvSpPr/>
              <p:nvPr/>
            </p:nvSpPr>
            <p:spPr>
              <a:xfrm>
                <a:off x="5930689" y="3503021"/>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 name="Oval 869">
                <a:extLst>
                  <a:ext uri="{FF2B5EF4-FFF2-40B4-BE49-F238E27FC236}">
                    <a16:creationId xmlns:a16="http://schemas.microsoft.com/office/drawing/2014/main" id="{E0871E42-D432-A34A-9C2B-B6166001701F}"/>
                  </a:ext>
                </a:extLst>
              </p:cNvPr>
              <p:cNvSpPr/>
              <p:nvPr/>
            </p:nvSpPr>
            <p:spPr>
              <a:xfrm>
                <a:off x="5381016" y="4208823"/>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3" name="Oval 874">
                <a:extLst>
                  <a:ext uri="{FF2B5EF4-FFF2-40B4-BE49-F238E27FC236}">
                    <a16:creationId xmlns:a16="http://schemas.microsoft.com/office/drawing/2014/main" id="{37C9E96B-4260-7A4F-9700-CB80FE5B032A}"/>
                  </a:ext>
                </a:extLst>
              </p:cNvPr>
              <p:cNvSpPr/>
              <p:nvPr/>
            </p:nvSpPr>
            <p:spPr>
              <a:xfrm>
                <a:off x="3324525" y="4184757"/>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34" name="Connector: Elbow 543">
                <a:extLst>
                  <a:ext uri="{FF2B5EF4-FFF2-40B4-BE49-F238E27FC236}">
                    <a16:creationId xmlns:a16="http://schemas.microsoft.com/office/drawing/2014/main" id="{F1CA3547-48EA-D245-AB11-B27A09E5EA64}"/>
                  </a:ext>
                </a:extLst>
              </p:cNvPr>
              <p:cNvCxnSpPr>
                <a:cxnSpLocks/>
              </p:cNvCxnSpPr>
              <p:nvPr/>
            </p:nvCxnSpPr>
            <p:spPr>
              <a:xfrm rot="10800000" flipV="1">
                <a:off x="3851966" y="4417098"/>
                <a:ext cx="98300" cy="2986"/>
              </a:xfrm>
              <a:prstGeom prst="bentConnector3">
                <a:avLst>
                  <a:gd name="adj1" fmla="val 50000"/>
                </a:avLst>
              </a:prstGeom>
              <a:noFill/>
              <a:ln w="9525" cap="flat" cmpd="sng" algn="ctr">
                <a:solidFill>
                  <a:sysClr val="window" lastClr="FFFFFF">
                    <a:lumMod val="50000"/>
                  </a:sysClr>
                </a:solidFill>
                <a:prstDash val="solid"/>
              </a:ln>
              <a:effectLst/>
            </p:spPr>
          </p:cxnSp>
          <p:sp>
            <p:nvSpPr>
              <p:cNvPr id="35" name="Oval 899">
                <a:extLst>
                  <a:ext uri="{FF2B5EF4-FFF2-40B4-BE49-F238E27FC236}">
                    <a16:creationId xmlns:a16="http://schemas.microsoft.com/office/drawing/2014/main" id="{26BAA53F-CEDB-0848-AC98-883C4745E922}"/>
                  </a:ext>
                </a:extLst>
              </p:cNvPr>
              <p:cNvSpPr/>
              <p:nvPr/>
            </p:nvSpPr>
            <p:spPr>
              <a:xfrm>
                <a:off x="8976223" y="4028171"/>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 name="Oval 907">
                <a:extLst>
                  <a:ext uri="{FF2B5EF4-FFF2-40B4-BE49-F238E27FC236}">
                    <a16:creationId xmlns:a16="http://schemas.microsoft.com/office/drawing/2014/main" id="{AD24CBF0-D3EF-654A-A1F0-14C198389B05}"/>
                  </a:ext>
                </a:extLst>
              </p:cNvPr>
              <p:cNvSpPr/>
              <p:nvPr/>
            </p:nvSpPr>
            <p:spPr>
              <a:xfrm>
                <a:off x="8767150" y="4108596"/>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 name="Oval 910">
                <a:extLst>
                  <a:ext uri="{FF2B5EF4-FFF2-40B4-BE49-F238E27FC236}">
                    <a16:creationId xmlns:a16="http://schemas.microsoft.com/office/drawing/2014/main" id="{9570B591-5813-9F43-AE87-1F784BE3CEC6}"/>
                  </a:ext>
                </a:extLst>
              </p:cNvPr>
              <p:cNvSpPr/>
              <p:nvPr/>
            </p:nvSpPr>
            <p:spPr>
              <a:xfrm>
                <a:off x="3467845" y="4163693"/>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 name="Oval 912">
                <a:extLst>
                  <a:ext uri="{FF2B5EF4-FFF2-40B4-BE49-F238E27FC236}">
                    <a16:creationId xmlns:a16="http://schemas.microsoft.com/office/drawing/2014/main" id="{AB1436C5-5A94-5A4A-B90D-640CFDADB0ED}"/>
                  </a:ext>
                </a:extLst>
              </p:cNvPr>
              <p:cNvSpPr/>
              <p:nvPr/>
            </p:nvSpPr>
            <p:spPr>
              <a:xfrm>
                <a:off x="8778102" y="4248035"/>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 name="Oval 913">
                <a:extLst>
                  <a:ext uri="{FF2B5EF4-FFF2-40B4-BE49-F238E27FC236}">
                    <a16:creationId xmlns:a16="http://schemas.microsoft.com/office/drawing/2014/main" id="{34C597D2-B343-6942-B4B9-7C2610D2FFA0}"/>
                  </a:ext>
                </a:extLst>
              </p:cNvPr>
              <p:cNvSpPr/>
              <p:nvPr/>
            </p:nvSpPr>
            <p:spPr>
              <a:xfrm>
                <a:off x="8320748" y="4864474"/>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 name="Oval 977">
                <a:extLst>
                  <a:ext uri="{FF2B5EF4-FFF2-40B4-BE49-F238E27FC236}">
                    <a16:creationId xmlns:a16="http://schemas.microsoft.com/office/drawing/2014/main" id="{5E5DF955-298A-654F-B3A8-C4B4F4A96036}"/>
                  </a:ext>
                </a:extLst>
              </p:cNvPr>
              <p:cNvSpPr/>
              <p:nvPr/>
            </p:nvSpPr>
            <p:spPr>
              <a:xfrm>
                <a:off x="2614672" y="3741044"/>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1" name="Oval 990">
                <a:extLst>
                  <a:ext uri="{FF2B5EF4-FFF2-40B4-BE49-F238E27FC236}">
                    <a16:creationId xmlns:a16="http://schemas.microsoft.com/office/drawing/2014/main" id="{27B57970-16F5-DD48-A4F1-63E4B4E8F281}"/>
                  </a:ext>
                </a:extLst>
              </p:cNvPr>
              <p:cNvSpPr/>
              <p:nvPr/>
            </p:nvSpPr>
            <p:spPr>
              <a:xfrm>
                <a:off x="5601177" y="3421551"/>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2" name="Oval 992">
                <a:extLst>
                  <a:ext uri="{FF2B5EF4-FFF2-40B4-BE49-F238E27FC236}">
                    <a16:creationId xmlns:a16="http://schemas.microsoft.com/office/drawing/2014/main" id="{C8730C6B-04C7-8B48-A951-97E80CF84C95}"/>
                  </a:ext>
                </a:extLst>
              </p:cNvPr>
              <p:cNvSpPr/>
              <p:nvPr/>
            </p:nvSpPr>
            <p:spPr>
              <a:xfrm>
                <a:off x="6311748" y="3966314"/>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 name="Oval 996">
                <a:extLst>
                  <a:ext uri="{FF2B5EF4-FFF2-40B4-BE49-F238E27FC236}">
                    <a16:creationId xmlns:a16="http://schemas.microsoft.com/office/drawing/2014/main" id="{0095A0B9-A12F-B54D-9F9F-DA01E271BFCE}"/>
                  </a:ext>
                </a:extLst>
              </p:cNvPr>
              <p:cNvSpPr/>
              <p:nvPr/>
            </p:nvSpPr>
            <p:spPr>
              <a:xfrm>
                <a:off x="5976018" y="3474818"/>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 name="Oval 958">
                <a:extLst>
                  <a:ext uri="{FF2B5EF4-FFF2-40B4-BE49-F238E27FC236}">
                    <a16:creationId xmlns:a16="http://schemas.microsoft.com/office/drawing/2014/main" id="{12075D90-70E5-994A-9696-0E2AFA670F80}"/>
                  </a:ext>
                </a:extLst>
              </p:cNvPr>
              <p:cNvSpPr/>
              <p:nvPr/>
            </p:nvSpPr>
            <p:spPr>
              <a:xfrm>
                <a:off x="6000227" y="3047741"/>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 name="Oval 984">
                <a:extLst>
                  <a:ext uri="{FF2B5EF4-FFF2-40B4-BE49-F238E27FC236}">
                    <a16:creationId xmlns:a16="http://schemas.microsoft.com/office/drawing/2014/main" id="{285993EB-B2CE-3D43-A38D-05AC15917402}"/>
                  </a:ext>
                </a:extLst>
              </p:cNvPr>
              <p:cNvSpPr/>
              <p:nvPr/>
            </p:nvSpPr>
            <p:spPr>
              <a:xfrm>
                <a:off x="5982351" y="3196475"/>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 name="Oval 990">
                <a:extLst>
                  <a:ext uri="{FF2B5EF4-FFF2-40B4-BE49-F238E27FC236}">
                    <a16:creationId xmlns:a16="http://schemas.microsoft.com/office/drawing/2014/main" id="{60C30B36-5515-D24F-A517-BB16F37E5F05}"/>
                  </a:ext>
                </a:extLst>
              </p:cNvPr>
              <p:cNvSpPr/>
              <p:nvPr/>
            </p:nvSpPr>
            <p:spPr>
              <a:xfrm>
                <a:off x="5674242" y="3460214"/>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 name="Oval 990">
                <a:extLst>
                  <a:ext uri="{FF2B5EF4-FFF2-40B4-BE49-F238E27FC236}">
                    <a16:creationId xmlns:a16="http://schemas.microsoft.com/office/drawing/2014/main" id="{8D164360-D354-CA43-8077-E0220BE6A3E5}"/>
                  </a:ext>
                </a:extLst>
              </p:cNvPr>
              <p:cNvSpPr/>
              <p:nvPr/>
            </p:nvSpPr>
            <p:spPr>
              <a:xfrm>
                <a:off x="5658995" y="3526125"/>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8" name="Oval 990">
                <a:extLst>
                  <a:ext uri="{FF2B5EF4-FFF2-40B4-BE49-F238E27FC236}">
                    <a16:creationId xmlns:a16="http://schemas.microsoft.com/office/drawing/2014/main" id="{C781FD02-6777-074F-9DC7-29C66B641BAB}"/>
                  </a:ext>
                </a:extLst>
              </p:cNvPr>
              <p:cNvSpPr/>
              <p:nvPr/>
            </p:nvSpPr>
            <p:spPr>
              <a:xfrm>
                <a:off x="5750766" y="3526637"/>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9" name="Oval 835">
                <a:extLst>
                  <a:ext uri="{FF2B5EF4-FFF2-40B4-BE49-F238E27FC236}">
                    <a16:creationId xmlns:a16="http://schemas.microsoft.com/office/drawing/2014/main" id="{408F14BC-88D9-254A-8BEC-383B4853CF20}"/>
                  </a:ext>
                </a:extLst>
              </p:cNvPr>
              <p:cNvSpPr/>
              <p:nvPr/>
            </p:nvSpPr>
            <p:spPr>
              <a:xfrm>
                <a:off x="7620357" y="4573412"/>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0" name="Oval 835">
                <a:extLst>
                  <a:ext uri="{FF2B5EF4-FFF2-40B4-BE49-F238E27FC236}">
                    <a16:creationId xmlns:a16="http://schemas.microsoft.com/office/drawing/2014/main" id="{3277DFB6-84CD-6B41-980F-11CCAF4A31DD}"/>
                  </a:ext>
                </a:extLst>
              </p:cNvPr>
              <p:cNvSpPr/>
              <p:nvPr/>
            </p:nvSpPr>
            <p:spPr>
              <a:xfrm>
                <a:off x="7640445" y="4548773"/>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1" name="Diamond 820">
                <a:extLst>
                  <a:ext uri="{FF2B5EF4-FFF2-40B4-BE49-F238E27FC236}">
                    <a16:creationId xmlns:a16="http://schemas.microsoft.com/office/drawing/2014/main" id="{475D06A3-E2A4-7B42-9BCC-54E4D93185DF}"/>
                  </a:ext>
                </a:extLst>
              </p:cNvPr>
              <p:cNvSpPr/>
              <p:nvPr/>
            </p:nvSpPr>
            <p:spPr>
              <a:xfrm>
                <a:off x="2730666" y="4068318"/>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2" name="Oval 874">
                <a:extLst>
                  <a:ext uri="{FF2B5EF4-FFF2-40B4-BE49-F238E27FC236}">
                    <a16:creationId xmlns:a16="http://schemas.microsoft.com/office/drawing/2014/main" id="{80B0CD44-5CAA-7746-8AB7-E3BDB6CB25A8}"/>
                  </a:ext>
                </a:extLst>
              </p:cNvPr>
              <p:cNvSpPr/>
              <p:nvPr/>
            </p:nvSpPr>
            <p:spPr>
              <a:xfrm>
                <a:off x="3290280" y="4206941"/>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3" name="Diamond 844">
                <a:extLst>
                  <a:ext uri="{FF2B5EF4-FFF2-40B4-BE49-F238E27FC236}">
                    <a16:creationId xmlns:a16="http://schemas.microsoft.com/office/drawing/2014/main" id="{CBF4DBB0-607C-8D4B-848B-C3BE41E0C4FB}"/>
                  </a:ext>
                </a:extLst>
              </p:cNvPr>
              <p:cNvSpPr/>
              <p:nvPr/>
            </p:nvSpPr>
            <p:spPr>
              <a:xfrm>
                <a:off x="3965360" y="3898820"/>
                <a:ext cx="97072" cy="9432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grpSp>
        <p:sp>
          <p:nvSpPr>
            <p:cNvPr id="367" name="Oval 1009">
              <a:extLst>
                <a:ext uri="{FF2B5EF4-FFF2-40B4-BE49-F238E27FC236}">
                  <a16:creationId xmlns:a16="http://schemas.microsoft.com/office/drawing/2014/main" id="{0EDEC0A0-663E-FC48-BBEB-11F7FD19AAEC}"/>
                </a:ext>
              </a:extLst>
            </p:cNvPr>
            <p:cNvSpPr/>
            <p:nvPr/>
          </p:nvSpPr>
          <p:spPr>
            <a:xfrm>
              <a:off x="10908410" y="5271139"/>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8" name="Oval 965">
              <a:extLst>
                <a:ext uri="{FF2B5EF4-FFF2-40B4-BE49-F238E27FC236}">
                  <a16:creationId xmlns:a16="http://schemas.microsoft.com/office/drawing/2014/main" id="{C6DC3A11-C0F6-ED46-A48B-040F8985BEA2}"/>
                </a:ext>
              </a:extLst>
            </p:cNvPr>
            <p:cNvSpPr>
              <a:spLocks noChangeAspect="1"/>
            </p:cNvSpPr>
            <p:nvPr/>
          </p:nvSpPr>
          <p:spPr>
            <a:xfrm>
              <a:off x="6184084" y="1966418"/>
              <a:ext cx="125999" cy="125996"/>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69" name="Oval 933">
              <a:extLst>
                <a:ext uri="{FF2B5EF4-FFF2-40B4-BE49-F238E27FC236}">
                  <a16:creationId xmlns:a16="http://schemas.microsoft.com/office/drawing/2014/main" id="{16C151EE-54AA-B641-B013-D69F39AE21D8}"/>
                </a:ext>
              </a:extLst>
            </p:cNvPr>
            <p:cNvSpPr/>
            <p:nvPr/>
          </p:nvSpPr>
          <p:spPr>
            <a:xfrm>
              <a:off x="6538130" y="2418507"/>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370" name="Buet linje 369">
              <a:extLst>
                <a:ext uri="{FF2B5EF4-FFF2-40B4-BE49-F238E27FC236}">
                  <a16:creationId xmlns:a16="http://schemas.microsoft.com/office/drawing/2014/main" id="{C8239D40-C37C-7F45-8A5C-4E8A4E96CBA3}"/>
                </a:ext>
              </a:extLst>
            </p:cNvPr>
            <p:cNvCxnSpPr>
              <a:cxnSpLocks/>
              <a:stCxn id="432" idx="6"/>
            </p:cNvCxnSpPr>
            <p:nvPr/>
          </p:nvCxnSpPr>
          <p:spPr>
            <a:xfrm flipV="1">
              <a:off x="6450477" y="2115063"/>
              <a:ext cx="21659" cy="16156"/>
            </a:xfrm>
            <a:prstGeom prst="curvedConnector3">
              <a:avLst>
                <a:gd name="adj1" fmla="val 50000"/>
              </a:avLst>
            </a:prstGeom>
            <a:ln>
              <a:solidFill>
                <a:srgbClr val="B80001">
                  <a:alpha val="50000"/>
                </a:srgbClr>
              </a:solidFill>
            </a:ln>
          </p:spPr>
          <p:style>
            <a:lnRef idx="1">
              <a:schemeClr val="accent1"/>
            </a:lnRef>
            <a:fillRef idx="0">
              <a:schemeClr val="accent1"/>
            </a:fillRef>
            <a:effectRef idx="0">
              <a:schemeClr val="accent1"/>
            </a:effectRef>
            <a:fontRef idx="minor">
              <a:schemeClr val="tx1"/>
            </a:fontRef>
          </p:style>
        </p:cxnSp>
        <p:sp>
          <p:nvSpPr>
            <p:cNvPr id="371" name="Oval 942">
              <a:extLst>
                <a:ext uri="{FF2B5EF4-FFF2-40B4-BE49-F238E27FC236}">
                  <a16:creationId xmlns:a16="http://schemas.microsoft.com/office/drawing/2014/main" id="{31B85235-1020-6049-B91D-869B4242A1A4}"/>
                </a:ext>
              </a:extLst>
            </p:cNvPr>
            <p:cNvSpPr>
              <a:spLocks noChangeAspect="1"/>
            </p:cNvSpPr>
            <p:nvPr/>
          </p:nvSpPr>
          <p:spPr>
            <a:xfrm>
              <a:off x="6475154" y="2065679"/>
              <a:ext cx="125999" cy="125996"/>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2" name="Oval 860">
              <a:extLst>
                <a:ext uri="{FF2B5EF4-FFF2-40B4-BE49-F238E27FC236}">
                  <a16:creationId xmlns:a16="http://schemas.microsoft.com/office/drawing/2014/main" id="{488C48E6-7716-B345-B710-301132567E31}"/>
                </a:ext>
              </a:extLst>
            </p:cNvPr>
            <p:cNvSpPr/>
            <p:nvPr/>
          </p:nvSpPr>
          <p:spPr>
            <a:xfrm>
              <a:off x="10149168" y="5096861"/>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3" name="Oval 861">
              <a:extLst>
                <a:ext uri="{FF2B5EF4-FFF2-40B4-BE49-F238E27FC236}">
                  <a16:creationId xmlns:a16="http://schemas.microsoft.com/office/drawing/2014/main" id="{81CC48DA-8ADD-F448-8701-A421C3539D6B}"/>
                </a:ext>
              </a:extLst>
            </p:cNvPr>
            <p:cNvSpPr/>
            <p:nvPr/>
          </p:nvSpPr>
          <p:spPr>
            <a:xfrm>
              <a:off x="4528182" y="2584141"/>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4" name="Oval 862">
              <a:extLst>
                <a:ext uri="{FF2B5EF4-FFF2-40B4-BE49-F238E27FC236}">
                  <a16:creationId xmlns:a16="http://schemas.microsoft.com/office/drawing/2014/main" id="{79B785B4-630E-8C42-B447-B2BC897E80E5}"/>
                </a:ext>
              </a:extLst>
            </p:cNvPr>
            <p:cNvSpPr/>
            <p:nvPr/>
          </p:nvSpPr>
          <p:spPr>
            <a:xfrm>
              <a:off x="4066796" y="5061418"/>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5" name="Oval 863">
              <a:extLst>
                <a:ext uri="{FF2B5EF4-FFF2-40B4-BE49-F238E27FC236}">
                  <a16:creationId xmlns:a16="http://schemas.microsoft.com/office/drawing/2014/main" id="{CC8794C8-8722-0644-9B2A-7B85AC179620}"/>
                </a:ext>
              </a:extLst>
            </p:cNvPr>
            <p:cNvSpPr/>
            <p:nvPr/>
          </p:nvSpPr>
          <p:spPr>
            <a:xfrm>
              <a:off x="6336424" y="2265383"/>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6" name="Oval 866">
              <a:extLst>
                <a:ext uri="{FF2B5EF4-FFF2-40B4-BE49-F238E27FC236}">
                  <a16:creationId xmlns:a16="http://schemas.microsoft.com/office/drawing/2014/main" id="{E77E16A8-9B5C-F44C-ACE1-12B5F02E4C6A}"/>
                </a:ext>
              </a:extLst>
            </p:cNvPr>
            <p:cNvSpPr/>
            <p:nvPr/>
          </p:nvSpPr>
          <p:spPr>
            <a:xfrm>
              <a:off x="10047851" y="2858495"/>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7" name="Oval 867">
              <a:extLst>
                <a:ext uri="{FF2B5EF4-FFF2-40B4-BE49-F238E27FC236}">
                  <a16:creationId xmlns:a16="http://schemas.microsoft.com/office/drawing/2014/main" id="{5C659536-C0DB-B047-9E07-CBD8BCC79FF7}"/>
                </a:ext>
              </a:extLst>
            </p:cNvPr>
            <p:cNvSpPr/>
            <p:nvPr/>
          </p:nvSpPr>
          <p:spPr>
            <a:xfrm>
              <a:off x="6449347" y="4600905"/>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79" name="Oval 872">
              <a:extLst>
                <a:ext uri="{FF2B5EF4-FFF2-40B4-BE49-F238E27FC236}">
                  <a16:creationId xmlns:a16="http://schemas.microsoft.com/office/drawing/2014/main" id="{386ECDDD-343F-B14F-BDB4-63F9F35762EC}"/>
                </a:ext>
              </a:extLst>
            </p:cNvPr>
            <p:cNvSpPr/>
            <p:nvPr/>
          </p:nvSpPr>
          <p:spPr>
            <a:xfrm>
              <a:off x="3841554" y="3369588"/>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0" name="Oval 927">
              <a:extLst>
                <a:ext uri="{FF2B5EF4-FFF2-40B4-BE49-F238E27FC236}">
                  <a16:creationId xmlns:a16="http://schemas.microsoft.com/office/drawing/2014/main" id="{C2519A85-E2A6-A043-B573-FAACE300DC2F}"/>
                </a:ext>
              </a:extLst>
            </p:cNvPr>
            <p:cNvSpPr/>
            <p:nvPr/>
          </p:nvSpPr>
          <p:spPr>
            <a:xfrm>
              <a:off x="5967273" y="2193681"/>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1" name="Oval 933">
              <a:extLst>
                <a:ext uri="{FF2B5EF4-FFF2-40B4-BE49-F238E27FC236}">
                  <a16:creationId xmlns:a16="http://schemas.microsoft.com/office/drawing/2014/main" id="{ACC7E706-DDBF-DA44-890B-8033188194FD}"/>
                </a:ext>
              </a:extLst>
            </p:cNvPr>
            <p:cNvSpPr/>
            <p:nvPr/>
          </p:nvSpPr>
          <p:spPr>
            <a:xfrm>
              <a:off x="6670835" y="2368567"/>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2" name="Oval 947">
              <a:extLst>
                <a:ext uri="{FF2B5EF4-FFF2-40B4-BE49-F238E27FC236}">
                  <a16:creationId xmlns:a16="http://schemas.microsoft.com/office/drawing/2014/main" id="{8ADDE362-2EA0-8649-8E38-AB9C264B777D}"/>
                </a:ext>
              </a:extLst>
            </p:cNvPr>
            <p:cNvSpPr/>
            <p:nvPr/>
          </p:nvSpPr>
          <p:spPr>
            <a:xfrm>
              <a:off x="6554491" y="2790784"/>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3" name="Oval 955">
              <a:extLst>
                <a:ext uri="{FF2B5EF4-FFF2-40B4-BE49-F238E27FC236}">
                  <a16:creationId xmlns:a16="http://schemas.microsoft.com/office/drawing/2014/main" id="{A3D0BAA9-CBF2-894D-A33D-16EBC9E1EC68}"/>
                </a:ext>
              </a:extLst>
            </p:cNvPr>
            <p:cNvSpPr/>
            <p:nvPr/>
          </p:nvSpPr>
          <p:spPr>
            <a:xfrm>
              <a:off x="9088514" y="3708444"/>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4" name="Oval 1000">
              <a:extLst>
                <a:ext uri="{FF2B5EF4-FFF2-40B4-BE49-F238E27FC236}">
                  <a16:creationId xmlns:a16="http://schemas.microsoft.com/office/drawing/2014/main" id="{2A002005-B1C3-B847-A036-6A861D31B006}"/>
                </a:ext>
              </a:extLst>
            </p:cNvPr>
            <p:cNvSpPr/>
            <p:nvPr/>
          </p:nvSpPr>
          <p:spPr>
            <a:xfrm>
              <a:off x="7390592" y="3369540"/>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5" name="Oval 1012">
              <a:extLst>
                <a:ext uri="{FF2B5EF4-FFF2-40B4-BE49-F238E27FC236}">
                  <a16:creationId xmlns:a16="http://schemas.microsoft.com/office/drawing/2014/main" id="{0CA7FEDA-A669-494E-8EE5-248A2DA6DE9E}"/>
                </a:ext>
              </a:extLst>
            </p:cNvPr>
            <p:cNvSpPr/>
            <p:nvPr/>
          </p:nvSpPr>
          <p:spPr>
            <a:xfrm>
              <a:off x="6903864" y="290788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6" name="Oval 1015">
              <a:extLst>
                <a:ext uri="{FF2B5EF4-FFF2-40B4-BE49-F238E27FC236}">
                  <a16:creationId xmlns:a16="http://schemas.microsoft.com/office/drawing/2014/main" id="{BE798A39-342F-BE4A-A58E-19BA67BB58FB}"/>
                </a:ext>
              </a:extLst>
            </p:cNvPr>
            <p:cNvSpPr/>
            <p:nvPr/>
          </p:nvSpPr>
          <p:spPr>
            <a:xfrm>
              <a:off x="6938886" y="2071205"/>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7" name="Oval 860">
              <a:extLst>
                <a:ext uri="{FF2B5EF4-FFF2-40B4-BE49-F238E27FC236}">
                  <a16:creationId xmlns:a16="http://schemas.microsoft.com/office/drawing/2014/main" id="{D3B8F419-7545-5940-9487-AE33190A1AA9}"/>
                </a:ext>
              </a:extLst>
            </p:cNvPr>
            <p:cNvSpPr/>
            <p:nvPr/>
          </p:nvSpPr>
          <p:spPr>
            <a:xfrm>
              <a:off x="9290324" y="491504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8" name="Oval 862">
              <a:extLst>
                <a:ext uri="{FF2B5EF4-FFF2-40B4-BE49-F238E27FC236}">
                  <a16:creationId xmlns:a16="http://schemas.microsoft.com/office/drawing/2014/main" id="{B836D4DC-CCA4-EB45-A7A4-D2719FAAE83B}"/>
                </a:ext>
              </a:extLst>
            </p:cNvPr>
            <p:cNvSpPr/>
            <p:nvPr/>
          </p:nvSpPr>
          <p:spPr>
            <a:xfrm>
              <a:off x="5061093" y="4264970"/>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89" name="Oval 862">
              <a:extLst>
                <a:ext uri="{FF2B5EF4-FFF2-40B4-BE49-F238E27FC236}">
                  <a16:creationId xmlns:a16="http://schemas.microsoft.com/office/drawing/2014/main" id="{B336F849-82FB-0647-B07C-3D5582C27AB8}"/>
                </a:ext>
              </a:extLst>
            </p:cNvPr>
            <p:cNvSpPr/>
            <p:nvPr/>
          </p:nvSpPr>
          <p:spPr>
            <a:xfrm>
              <a:off x="4961827" y="4491097"/>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0" name="Oval 955">
              <a:extLst>
                <a:ext uri="{FF2B5EF4-FFF2-40B4-BE49-F238E27FC236}">
                  <a16:creationId xmlns:a16="http://schemas.microsoft.com/office/drawing/2014/main" id="{F834FF3C-68F4-A24E-9633-E8CC22D9F340}"/>
                </a:ext>
              </a:extLst>
            </p:cNvPr>
            <p:cNvSpPr/>
            <p:nvPr/>
          </p:nvSpPr>
          <p:spPr>
            <a:xfrm>
              <a:off x="9510019" y="292037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1" name="Oval 955">
              <a:extLst>
                <a:ext uri="{FF2B5EF4-FFF2-40B4-BE49-F238E27FC236}">
                  <a16:creationId xmlns:a16="http://schemas.microsoft.com/office/drawing/2014/main" id="{DBCF36F3-7B85-284E-B572-20949A0F567A}"/>
                </a:ext>
              </a:extLst>
            </p:cNvPr>
            <p:cNvSpPr/>
            <p:nvPr/>
          </p:nvSpPr>
          <p:spPr>
            <a:xfrm>
              <a:off x="9180488" y="3491963"/>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2" name="Oval 955">
              <a:extLst>
                <a:ext uri="{FF2B5EF4-FFF2-40B4-BE49-F238E27FC236}">
                  <a16:creationId xmlns:a16="http://schemas.microsoft.com/office/drawing/2014/main" id="{5FCFA076-0D7D-FD4C-82F1-6BA74988B1C9}"/>
                </a:ext>
              </a:extLst>
            </p:cNvPr>
            <p:cNvSpPr/>
            <p:nvPr/>
          </p:nvSpPr>
          <p:spPr>
            <a:xfrm>
              <a:off x="9473495" y="3201999"/>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3" name="Oval 933">
              <a:extLst>
                <a:ext uri="{FF2B5EF4-FFF2-40B4-BE49-F238E27FC236}">
                  <a16:creationId xmlns:a16="http://schemas.microsoft.com/office/drawing/2014/main" id="{169B3029-D41E-4748-B52B-CD0232D73C31}"/>
                </a:ext>
              </a:extLst>
            </p:cNvPr>
            <p:cNvSpPr/>
            <p:nvPr/>
          </p:nvSpPr>
          <p:spPr>
            <a:xfrm>
              <a:off x="6344730" y="2454273"/>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4" name="Oval 933">
              <a:extLst>
                <a:ext uri="{FF2B5EF4-FFF2-40B4-BE49-F238E27FC236}">
                  <a16:creationId xmlns:a16="http://schemas.microsoft.com/office/drawing/2014/main" id="{91A5B299-467E-BB4A-8594-E99A50BEFD45}"/>
                </a:ext>
              </a:extLst>
            </p:cNvPr>
            <p:cNvSpPr/>
            <p:nvPr/>
          </p:nvSpPr>
          <p:spPr>
            <a:xfrm>
              <a:off x="6415606" y="2413817"/>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5" name="Oval 927">
              <a:extLst>
                <a:ext uri="{FF2B5EF4-FFF2-40B4-BE49-F238E27FC236}">
                  <a16:creationId xmlns:a16="http://schemas.microsoft.com/office/drawing/2014/main" id="{CE629481-28E3-0547-9F97-1BAC92C8C7C9}"/>
                </a:ext>
              </a:extLst>
            </p:cNvPr>
            <p:cNvSpPr/>
            <p:nvPr/>
          </p:nvSpPr>
          <p:spPr>
            <a:xfrm>
              <a:off x="5976804" y="229986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6" name="Oval 927">
              <a:extLst>
                <a:ext uri="{FF2B5EF4-FFF2-40B4-BE49-F238E27FC236}">
                  <a16:creationId xmlns:a16="http://schemas.microsoft.com/office/drawing/2014/main" id="{DADA1051-8AF6-1946-8D02-6FBE1483FF6E}"/>
                </a:ext>
              </a:extLst>
            </p:cNvPr>
            <p:cNvSpPr/>
            <p:nvPr/>
          </p:nvSpPr>
          <p:spPr>
            <a:xfrm>
              <a:off x="5980535" y="2408130"/>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7" name="Oval 927">
              <a:extLst>
                <a:ext uri="{FF2B5EF4-FFF2-40B4-BE49-F238E27FC236}">
                  <a16:creationId xmlns:a16="http://schemas.microsoft.com/office/drawing/2014/main" id="{EC3EFC7B-3D4F-3942-B047-2F5C2E5374C8}"/>
                </a:ext>
              </a:extLst>
            </p:cNvPr>
            <p:cNvSpPr/>
            <p:nvPr/>
          </p:nvSpPr>
          <p:spPr>
            <a:xfrm>
              <a:off x="6045042" y="2489700"/>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8" name="Oval 1012">
              <a:extLst>
                <a:ext uri="{FF2B5EF4-FFF2-40B4-BE49-F238E27FC236}">
                  <a16:creationId xmlns:a16="http://schemas.microsoft.com/office/drawing/2014/main" id="{E3F018F6-1811-D34F-AA6B-C7E8110D31AF}"/>
                </a:ext>
              </a:extLst>
            </p:cNvPr>
            <p:cNvSpPr/>
            <p:nvPr/>
          </p:nvSpPr>
          <p:spPr>
            <a:xfrm>
              <a:off x="6725449" y="3018827"/>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99" name="Oval 1000">
              <a:extLst>
                <a:ext uri="{FF2B5EF4-FFF2-40B4-BE49-F238E27FC236}">
                  <a16:creationId xmlns:a16="http://schemas.microsoft.com/office/drawing/2014/main" id="{F689D445-9F22-1A4D-8DE4-1B6912F5BAFF}"/>
                </a:ext>
              </a:extLst>
            </p:cNvPr>
            <p:cNvSpPr/>
            <p:nvPr/>
          </p:nvSpPr>
          <p:spPr>
            <a:xfrm>
              <a:off x="8118270" y="3548523"/>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0" name="Oval 947">
              <a:extLst>
                <a:ext uri="{FF2B5EF4-FFF2-40B4-BE49-F238E27FC236}">
                  <a16:creationId xmlns:a16="http://schemas.microsoft.com/office/drawing/2014/main" id="{E3478B6B-735A-1244-9647-E6F290C69F1E}"/>
                </a:ext>
              </a:extLst>
            </p:cNvPr>
            <p:cNvSpPr/>
            <p:nvPr/>
          </p:nvSpPr>
          <p:spPr>
            <a:xfrm>
              <a:off x="6333174" y="2784956"/>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1" name="Oval 933">
              <a:extLst>
                <a:ext uri="{FF2B5EF4-FFF2-40B4-BE49-F238E27FC236}">
                  <a16:creationId xmlns:a16="http://schemas.microsoft.com/office/drawing/2014/main" id="{E9AD1582-94C6-1C43-AB76-D0532918DDCA}"/>
                </a:ext>
              </a:extLst>
            </p:cNvPr>
            <p:cNvSpPr/>
            <p:nvPr/>
          </p:nvSpPr>
          <p:spPr>
            <a:xfrm>
              <a:off x="6631110" y="242104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2" name="Oval 933">
              <a:extLst>
                <a:ext uri="{FF2B5EF4-FFF2-40B4-BE49-F238E27FC236}">
                  <a16:creationId xmlns:a16="http://schemas.microsoft.com/office/drawing/2014/main" id="{BE353706-C040-C14D-972C-42AE1EE94748}"/>
                </a:ext>
              </a:extLst>
            </p:cNvPr>
            <p:cNvSpPr/>
            <p:nvPr/>
          </p:nvSpPr>
          <p:spPr>
            <a:xfrm>
              <a:off x="6571442" y="246574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3" name="Oval 955">
              <a:extLst>
                <a:ext uri="{FF2B5EF4-FFF2-40B4-BE49-F238E27FC236}">
                  <a16:creationId xmlns:a16="http://schemas.microsoft.com/office/drawing/2014/main" id="{5AD2AB9D-656E-424D-BD93-F18617FE6DF4}"/>
                </a:ext>
              </a:extLst>
            </p:cNvPr>
            <p:cNvSpPr/>
            <p:nvPr/>
          </p:nvSpPr>
          <p:spPr>
            <a:xfrm>
              <a:off x="8998110" y="4013163"/>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4" name="Oval 955">
              <a:extLst>
                <a:ext uri="{FF2B5EF4-FFF2-40B4-BE49-F238E27FC236}">
                  <a16:creationId xmlns:a16="http://schemas.microsoft.com/office/drawing/2014/main" id="{B93CFFFD-5D8E-9347-8F26-49C7541CDE79}"/>
                </a:ext>
              </a:extLst>
            </p:cNvPr>
            <p:cNvSpPr/>
            <p:nvPr/>
          </p:nvSpPr>
          <p:spPr>
            <a:xfrm>
              <a:off x="9634518" y="3067549"/>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5" name="Oval 947">
              <a:extLst>
                <a:ext uri="{FF2B5EF4-FFF2-40B4-BE49-F238E27FC236}">
                  <a16:creationId xmlns:a16="http://schemas.microsoft.com/office/drawing/2014/main" id="{EA2056B6-4F2E-5945-B0DC-B7F1D610D417}"/>
                </a:ext>
              </a:extLst>
            </p:cNvPr>
            <p:cNvSpPr/>
            <p:nvPr/>
          </p:nvSpPr>
          <p:spPr>
            <a:xfrm>
              <a:off x="5641023" y="3262749"/>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6" name="Oval 955">
              <a:extLst>
                <a:ext uri="{FF2B5EF4-FFF2-40B4-BE49-F238E27FC236}">
                  <a16:creationId xmlns:a16="http://schemas.microsoft.com/office/drawing/2014/main" id="{B35850C5-70DF-C749-AB9D-175AEB8474FC}"/>
                </a:ext>
              </a:extLst>
            </p:cNvPr>
            <p:cNvSpPr/>
            <p:nvPr/>
          </p:nvSpPr>
          <p:spPr>
            <a:xfrm>
              <a:off x="9463969" y="3414720"/>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7" name="Oval 933">
              <a:extLst>
                <a:ext uri="{FF2B5EF4-FFF2-40B4-BE49-F238E27FC236}">
                  <a16:creationId xmlns:a16="http://schemas.microsoft.com/office/drawing/2014/main" id="{C8B1716A-9016-DE49-B2A3-AC35F7BE35E3}"/>
                </a:ext>
              </a:extLst>
            </p:cNvPr>
            <p:cNvSpPr/>
            <p:nvPr/>
          </p:nvSpPr>
          <p:spPr>
            <a:xfrm>
              <a:off x="6233604" y="2457444"/>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8" name="Oval 1000">
              <a:extLst>
                <a:ext uri="{FF2B5EF4-FFF2-40B4-BE49-F238E27FC236}">
                  <a16:creationId xmlns:a16="http://schemas.microsoft.com/office/drawing/2014/main" id="{5F74984F-D92B-7646-857B-E8D021D59E55}"/>
                </a:ext>
              </a:extLst>
            </p:cNvPr>
            <p:cNvSpPr/>
            <p:nvPr/>
          </p:nvSpPr>
          <p:spPr>
            <a:xfrm>
              <a:off x="7692217" y="3420332"/>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 name="Oval 871">
              <a:extLst>
                <a:ext uri="{FF2B5EF4-FFF2-40B4-BE49-F238E27FC236}">
                  <a16:creationId xmlns:a16="http://schemas.microsoft.com/office/drawing/2014/main" id="{9A656542-38DE-B94A-8D6F-0C47E3DD2234}"/>
                </a:ext>
              </a:extLst>
            </p:cNvPr>
            <p:cNvSpPr/>
            <p:nvPr/>
          </p:nvSpPr>
          <p:spPr>
            <a:xfrm>
              <a:off x="2639170" y="2734161"/>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11" name="Oval 861">
              <a:extLst>
                <a:ext uri="{FF2B5EF4-FFF2-40B4-BE49-F238E27FC236}">
                  <a16:creationId xmlns:a16="http://schemas.microsoft.com/office/drawing/2014/main" id="{DA1AFF41-F547-DA45-8139-C510045861CB}"/>
                </a:ext>
              </a:extLst>
            </p:cNvPr>
            <p:cNvSpPr/>
            <p:nvPr/>
          </p:nvSpPr>
          <p:spPr>
            <a:xfrm>
              <a:off x="4178951" y="2765089"/>
              <a:ext cx="108001" cy="107999"/>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1" name="Oval 949">
              <a:extLst>
                <a:ext uri="{FF2B5EF4-FFF2-40B4-BE49-F238E27FC236}">
                  <a16:creationId xmlns:a16="http://schemas.microsoft.com/office/drawing/2014/main" id="{92C95852-9915-AB44-B58C-CB317EFBE22F}"/>
                </a:ext>
              </a:extLst>
            </p:cNvPr>
            <p:cNvSpPr>
              <a:spLocks noChangeAspect="1"/>
            </p:cNvSpPr>
            <p:nvPr/>
          </p:nvSpPr>
          <p:spPr>
            <a:xfrm>
              <a:off x="6732708" y="1924577"/>
              <a:ext cx="125999" cy="125996"/>
            </a:xfrm>
            <a:prstGeom prst="ellipse">
              <a:avLst/>
            </a:prstGeom>
            <a:solidFill>
              <a:srgbClr val="50BFD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2" name="Oval 1009">
              <a:extLst>
                <a:ext uri="{FF2B5EF4-FFF2-40B4-BE49-F238E27FC236}">
                  <a16:creationId xmlns:a16="http://schemas.microsoft.com/office/drawing/2014/main" id="{0EDEC0A0-663E-FC48-BBEB-11F7FD19AAEC}"/>
                </a:ext>
              </a:extLst>
            </p:cNvPr>
            <p:cNvSpPr/>
            <p:nvPr/>
          </p:nvSpPr>
          <p:spPr>
            <a:xfrm>
              <a:off x="10907450" y="5270181"/>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3" name="Oval 965">
              <a:extLst>
                <a:ext uri="{FF2B5EF4-FFF2-40B4-BE49-F238E27FC236}">
                  <a16:creationId xmlns:a16="http://schemas.microsoft.com/office/drawing/2014/main" id="{C6DC3A11-C0F6-ED46-A48B-040F8985BEA2}"/>
                </a:ext>
              </a:extLst>
            </p:cNvPr>
            <p:cNvSpPr>
              <a:spLocks noChangeAspect="1"/>
            </p:cNvSpPr>
            <p:nvPr/>
          </p:nvSpPr>
          <p:spPr>
            <a:xfrm>
              <a:off x="6183124" y="1965460"/>
              <a:ext cx="125999" cy="125996"/>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4" name="Oval 933">
              <a:extLst>
                <a:ext uri="{FF2B5EF4-FFF2-40B4-BE49-F238E27FC236}">
                  <a16:creationId xmlns:a16="http://schemas.microsoft.com/office/drawing/2014/main" id="{16C151EE-54AA-B641-B013-D69F39AE21D8}"/>
                </a:ext>
              </a:extLst>
            </p:cNvPr>
            <p:cNvSpPr/>
            <p:nvPr/>
          </p:nvSpPr>
          <p:spPr>
            <a:xfrm>
              <a:off x="6537170" y="2417549"/>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5" name="Oval 942">
              <a:extLst>
                <a:ext uri="{FF2B5EF4-FFF2-40B4-BE49-F238E27FC236}">
                  <a16:creationId xmlns:a16="http://schemas.microsoft.com/office/drawing/2014/main" id="{31B85235-1020-6049-B91D-869B4242A1A4}"/>
                </a:ext>
              </a:extLst>
            </p:cNvPr>
            <p:cNvSpPr>
              <a:spLocks noChangeAspect="1"/>
            </p:cNvSpPr>
            <p:nvPr/>
          </p:nvSpPr>
          <p:spPr>
            <a:xfrm>
              <a:off x="6474194" y="2064721"/>
              <a:ext cx="125999" cy="125996"/>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6" name="Oval 860">
              <a:extLst>
                <a:ext uri="{FF2B5EF4-FFF2-40B4-BE49-F238E27FC236}">
                  <a16:creationId xmlns:a16="http://schemas.microsoft.com/office/drawing/2014/main" id="{488C48E6-7716-B345-B710-301132567E31}"/>
                </a:ext>
              </a:extLst>
            </p:cNvPr>
            <p:cNvSpPr/>
            <p:nvPr/>
          </p:nvSpPr>
          <p:spPr>
            <a:xfrm>
              <a:off x="10148208" y="5095903"/>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7" name="Oval 861">
              <a:extLst>
                <a:ext uri="{FF2B5EF4-FFF2-40B4-BE49-F238E27FC236}">
                  <a16:creationId xmlns:a16="http://schemas.microsoft.com/office/drawing/2014/main" id="{81CC48DA-8ADD-F448-8701-A421C3539D6B}"/>
                </a:ext>
              </a:extLst>
            </p:cNvPr>
            <p:cNvSpPr/>
            <p:nvPr/>
          </p:nvSpPr>
          <p:spPr>
            <a:xfrm>
              <a:off x="4527222" y="2583183"/>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8" name="Oval 862">
              <a:extLst>
                <a:ext uri="{FF2B5EF4-FFF2-40B4-BE49-F238E27FC236}">
                  <a16:creationId xmlns:a16="http://schemas.microsoft.com/office/drawing/2014/main" id="{79B785B4-630E-8C42-B447-B2BC897E80E5}"/>
                </a:ext>
              </a:extLst>
            </p:cNvPr>
            <p:cNvSpPr/>
            <p:nvPr/>
          </p:nvSpPr>
          <p:spPr>
            <a:xfrm>
              <a:off x="4065836" y="5060460"/>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39" name="Oval 863">
              <a:extLst>
                <a:ext uri="{FF2B5EF4-FFF2-40B4-BE49-F238E27FC236}">
                  <a16:creationId xmlns:a16="http://schemas.microsoft.com/office/drawing/2014/main" id="{CC8794C8-8722-0644-9B2A-7B85AC179620}"/>
                </a:ext>
              </a:extLst>
            </p:cNvPr>
            <p:cNvSpPr/>
            <p:nvPr/>
          </p:nvSpPr>
          <p:spPr>
            <a:xfrm>
              <a:off x="6335464" y="2264425"/>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0" name="Oval 866">
              <a:extLst>
                <a:ext uri="{FF2B5EF4-FFF2-40B4-BE49-F238E27FC236}">
                  <a16:creationId xmlns:a16="http://schemas.microsoft.com/office/drawing/2014/main" id="{E77E16A8-9B5C-F44C-ACE1-12B5F02E4C6A}"/>
                </a:ext>
              </a:extLst>
            </p:cNvPr>
            <p:cNvSpPr/>
            <p:nvPr/>
          </p:nvSpPr>
          <p:spPr>
            <a:xfrm>
              <a:off x="10046891" y="2857537"/>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1" name="Oval 867">
              <a:extLst>
                <a:ext uri="{FF2B5EF4-FFF2-40B4-BE49-F238E27FC236}">
                  <a16:creationId xmlns:a16="http://schemas.microsoft.com/office/drawing/2014/main" id="{5C659536-C0DB-B047-9E07-CBD8BCC79FF7}"/>
                </a:ext>
              </a:extLst>
            </p:cNvPr>
            <p:cNvSpPr/>
            <p:nvPr/>
          </p:nvSpPr>
          <p:spPr>
            <a:xfrm>
              <a:off x="6448387" y="4599947"/>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3" name="Oval 872">
              <a:extLst>
                <a:ext uri="{FF2B5EF4-FFF2-40B4-BE49-F238E27FC236}">
                  <a16:creationId xmlns:a16="http://schemas.microsoft.com/office/drawing/2014/main" id="{386ECDDD-343F-B14F-BDB4-63F9F35762EC}"/>
                </a:ext>
              </a:extLst>
            </p:cNvPr>
            <p:cNvSpPr/>
            <p:nvPr/>
          </p:nvSpPr>
          <p:spPr>
            <a:xfrm>
              <a:off x="3840594" y="3368630"/>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4" name="Oval 927">
              <a:extLst>
                <a:ext uri="{FF2B5EF4-FFF2-40B4-BE49-F238E27FC236}">
                  <a16:creationId xmlns:a16="http://schemas.microsoft.com/office/drawing/2014/main" id="{C2519A85-E2A6-A043-B573-FAACE300DC2F}"/>
                </a:ext>
              </a:extLst>
            </p:cNvPr>
            <p:cNvSpPr/>
            <p:nvPr/>
          </p:nvSpPr>
          <p:spPr>
            <a:xfrm>
              <a:off x="5966313" y="2192723"/>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5" name="Oval 933">
              <a:extLst>
                <a:ext uri="{FF2B5EF4-FFF2-40B4-BE49-F238E27FC236}">
                  <a16:creationId xmlns:a16="http://schemas.microsoft.com/office/drawing/2014/main" id="{ACC7E706-DDBF-DA44-890B-8033188194FD}"/>
                </a:ext>
              </a:extLst>
            </p:cNvPr>
            <p:cNvSpPr/>
            <p:nvPr/>
          </p:nvSpPr>
          <p:spPr>
            <a:xfrm>
              <a:off x="6669875" y="2367609"/>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6" name="Oval 947">
              <a:extLst>
                <a:ext uri="{FF2B5EF4-FFF2-40B4-BE49-F238E27FC236}">
                  <a16:creationId xmlns:a16="http://schemas.microsoft.com/office/drawing/2014/main" id="{8ADDE362-2EA0-8649-8E38-AB9C264B777D}"/>
                </a:ext>
              </a:extLst>
            </p:cNvPr>
            <p:cNvSpPr/>
            <p:nvPr/>
          </p:nvSpPr>
          <p:spPr>
            <a:xfrm>
              <a:off x="6553531" y="2789826"/>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7" name="Oval 955">
              <a:extLst>
                <a:ext uri="{FF2B5EF4-FFF2-40B4-BE49-F238E27FC236}">
                  <a16:creationId xmlns:a16="http://schemas.microsoft.com/office/drawing/2014/main" id="{A3D0BAA9-CBF2-894D-A33D-16EBC9E1EC68}"/>
                </a:ext>
              </a:extLst>
            </p:cNvPr>
            <p:cNvSpPr/>
            <p:nvPr/>
          </p:nvSpPr>
          <p:spPr>
            <a:xfrm>
              <a:off x="9087554" y="3707486"/>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8" name="Oval 1000">
              <a:extLst>
                <a:ext uri="{FF2B5EF4-FFF2-40B4-BE49-F238E27FC236}">
                  <a16:creationId xmlns:a16="http://schemas.microsoft.com/office/drawing/2014/main" id="{2A002005-B1C3-B847-A036-6A861D31B006}"/>
                </a:ext>
              </a:extLst>
            </p:cNvPr>
            <p:cNvSpPr/>
            <p:nvPr/>
          </p:nvSpPr>
          <p:spPr>
            <a:xfrm>
              <a:off x="7389632" y="3368582"/>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49" name="Oval 1012">
              <a:extLst>
                <a:ext uri="{FF2B5EF4-FFF2-40B4-BE49-F238E27FC236}">
                  <a16:creationId xmlns:a16="http://schemas.microsoft.com/office/drawing/2014/main" id="{0CA7FEDA-A669-494E-8EE5-248A2DA6DE9E}"/>
                </a:ext>
              </a:extLst>
            </p:cNvPr>
            <p:cNvSpPr/>
            <p:nvPr/>
          </p:nvSpPr>
          <p:spPr>
            <a:xfrm>
              <a:off x="6902904" y="290692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0" name="Oval 1015">
              <a:extLst>
                <a:ext uri="{FF2B5EF4-FFF2-40B4-BE49-F238E27FC236}">
                  <a16:creationId xmlns:a16="http://schemas.microsoft.com/office/drawing/2014/main" id="{BE798A39-342F-BE4A-A58E-19BA67BB58FB}"/>
                </a:ext>
              </a:extLst>
            </p:cNvPr>
            <p:cNvSpPr/>
            <p:nvPr/>
          </p:nvSpPr>
          <p:spPr>
            <a:xfrm>
              <a:off x="6937926" y="2070247"/>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1" name="Oval 860">
              <a:extLst>
                <a:ext uri="{FF2B5EF4-FFF2-40B4-BE49-F238E27FC236}">
                  <a16:creationId xmlns:a16="http://schemas.microsoft.com/office/drawing/2014/main" id="{D3B8F419-7545-5940-9487-AE33190A1AA9}"/>
                </a:ext>
              </a:extLst>
            </p:cNvPr>
            <p:cNvSpPr/>
            <p:nvPr/>
          </p:nvSpPr>
          <p:spPr>
            <a:xfrm>
              <a:off x="9289364" y="491408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2" name="Oval 862">
              <a:extLst>
                <a:ext uri="{FF2B5EF4-FFF2-40B4-BE49-F238E27FC236}">
                  <a16:creationId xmlns:a16="http://schemas.microsoft.com/office/drawing/2014/main" id="{B836D4DC-CCA4-EB45-A7A4-D2719FAAE83B}"/>
                </a:ext>
              </a:extLst>
            </p:cNvPr>
            <p:cNvSpPr/>
            <p:nvPr/>
          </p:nvSpPr>
          <p:spPr>
            <a:xfrm>
              <a:off x="5060133" y="4264012"/>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3" name="Oval 862">
              <a:extLst>
                <a:ext uri="{FF2B5EF4-FFF2-40B4-BE49-F238E27FC236}">
                  <a16:creationId xmlns:a16="http://schemas.microsoft.com/office/drawing/2014/main" id="{B336F849-82FB-0647-B07C-3D5582C27AB8}"/>
                </a:ext>
              </a:extLst>
            </p:cNvPr>
            <p:cNvSpPr/>
            <p:nvPr/>
          </p:nvSpPr>
          <p:spPr>
            <a:xfrm>
              <a:off x="4960867" y="4490139"/>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4" name="Oval 955">
              <a:extLst>
                <a:ext uri="{FF2B5EF4-FFF2-40B4-BE49-F238E27FC236}">
                  <a16:creationId xmlns:a16="http://schemas.microsoft.com/office/drawing/2014/main" id="{F834FF3C-68F4-A24E-9633-E8CC22D9F340}"/>
                </a:ext>
              </a:extLst>
            </p:cNvPr>
            <p:cNvSpPr/>
            <p:nvPr/>
          </p:nvSpPr>
          <p:spPr>
            <a:xfrm>
              <a:off x="9509059" y="291941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5" name="Oval 955">
              <a:extLst>
                <a:ext uri="{FF2B5EF4-FFF2-40B4-BE49-F238E27FC236}">
                  <a16:creationId xmlns:a16="http://schemas.microsoft.com/office/drawing/2014/main" id="{DBCF36F3-7B85-284E-B572-20949A0F567A}"/>
                </a:ext>
              </a:extLst>
            </p:cNvPr>
            <p:cNvSpPr/>
            <p:nvPr/>
          </p:nvSpPr>
          <p:spPr>
            <a:xfrm>
              <a:off x="9179528" y="3491005"/>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6" name="Oval 955">
              <a:extLst>
                <a:ext uri="{FF2B5EF4-FFF2-40B4-BE49-F238E27FC236}">
                  <a16:creationId xmlns:a16="http://schemas.microsoft.com/office/drawing/2014/main" id="{5FCFA076-0D7D-FD4C-82F1-6BA74988B1C9}"/>
                </a:ext>
              </a:extLst>
            </p:cNvPr>
            <p:cNvSpPr/>
            <p:nvPr/>
          </p:nvSpPr>
          <p:spPr>
            <a:xfrm>
              <a:off x="9472535" y="3201041"/>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7" name="Oval 933">
              <a:extLst>
                <a:ext uri="{FF2B5EF4-FFF2-40B4-BE49-F238E27FC236}">
                  <a16:creationId xmlns:a16="http://schemas.microsoft.com/office/drawing/2014/main" id="{169B3029-D41E-4748-B52B-CD0232D73C31}"/>
                </a:ext>
              </a:extLst>
            </p:cNvPr>
            <p:cNvSpPr/>
            <p:nvPr/>
          </p:nvSpPr>
          <p:spPr>
            <a:xfrm>
              <a:off x="6343770" y="2453315"/>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8" name="Oval 933">
              <a:extLst>
                <a:ext uri="{FF2B5EF4-FFF2-40B4-BE49-F238E27FC236}">
                  <a16:creationId xmlns:a16="http://schemas.microsoft.com/office/drawing/2014/main" id="{91A5B299-467E-BB4A-8594-E99A50BEFD45}"/>
                </a:ext>
              </a:extLst>
            </p:cNvPr>
            <p:cNvSpPr/>
            <p:nvPr/>
          </p:nvSpPr>
          <p:spPr>
            <a:xfrm>
              <a:off x="6414646" y="2412859"/>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59" name="Oval 927">
              <a:extLst>
                <a:ext uri="{FF2B5EF4-FFF2-40B4-BE49-F238E27FC236}">
                  <a16:creationId xmlns:a16="http://schemas.microsoft.com/office/drawing/2014/main" id="{CE629481-28E3-0547-9F97-1BAC92C8C7C9}"/>
                </a:ext>
              </a:extLst>
            </p:cNvPr>
            <p:cNvSpPr/>
            <p:nvPr/>
          </p:nvSpPr>
          <p:spPr>
            <a:xfrm>
              <a:off x="5975844" y="229890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0" name="Oval 927">
              <a:extLst>
                <a:ext uri="{FF2B5EF4-FFF2-40B4-BE49-F238E27FC236}">
                  <a16:creationId xmlns:a16="http://schemas.microsoft.com/office/drawing/2014/main" id="{DADA1051-8AF6-1946-8D02-6FBE1483FF6E}"/>
                </a:ext>
              </a:extLst>
            </p:cNvPr>
            <p:cNvSpPr/>
            <p:nvPr/>
          </p:nvSpPr>
          <p:spPr>
            <a:xfrm>
              <a:off x="5979575" y="2407172"/>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1" name="Oval 927">
              <a:extLst>
                <a:ext uri="{FF2B5EF4-FFF2-40B4-BE49-F238E27FC236}">
                  <a16:creationId xmlns:a16="http://schemas.microsoft.com/office/drawing/2014/main" id="{EC3EFC7B-3D4F-3942-B047-2F5C2E5374C8}"/>
                </a:ext>
              </a:extLst>
            </p:cNvPr>
            <p:cNvSpPr/>
            <p:nvPr/>
          </p:nvSpPr>
          <p:spPr>
            <a:xfrm>
              <a:off x="6044082" y="2488742"/>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2" name="Oval 1012">
              <a:extLst>
                <a:ext uri="{FF2B5EF4-FFF2-40B4-BE49-F238E27FC236}">
                  <a16:creationId xmlns:a16="http://schemas.microsoft.com/office/drawing/2014/main" id="{E3F018F6-1811-D34F-AA6B-C7E8110D31AF}"/>
                </a:ext>
              </a:extLst>
            </p:cNvPr>
            <p:cNvSpPr/>
            <p:nvPr/>
          </p:nvSpPr>
          <p:spPr>
            <a:xfrm>
              <a:off x="6724489" y="3017869"/>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3" name="Oval 1000">
              <a:extLst>
                <a:ext uri="{FF2B5EF4-FFF2-40B4-BE49-F238E27FC236}">
                  <a16:creationId xmlns:a16="http://schemas.microsoft.com/office/drawing/2014/main" id="{F689D445-9F22-1A4D-8DE4-1B6912F5BAFF}"/>
                </a:ext>
              </a:extLst>
            </p:cNvPr>
            <p:cNvSpPr/>
            <p:nvPr/>
          </p:nvSpPr>
          <p:spPr>
            <a:xfrm>
              <a:off x="8117310" y="3547565"/>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4" name="Oval 947">
              <a:extLst>
                <a:ext uri="{FF2B5EF4-FFF2-40B4-BE49-F238E27FC236}">
                  <a16:creationId xmlns:a16="http://schemas.microsoft.com/office/drawing/2014/main" id="{E3478B6B-735A-1244-9647-E6F290C69F1E}"/>
                </a:ext>
              </a:extLst>
            </p:cNvPr>
            <p:cNvSpPr/>
            <p:nvPr/>
          </p:nvSpPr>
          <p:spPr>
            <a:xfrm>
              <a:off x="6332214" y="2783998"/>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5" name="Oval 933">
              <a:extLst>
                <a:ext uri="{FF2B5EF4-FFF2-40B4-BE49-F238E27FC236}">
                  <a16:creationId xmlns:a16="http://schemas.microsoft.com/office/drawing/2014/main" id="{E9AD1582-94C6-1C43-AB76-D0532918DDCA}"/>
                </a:ext>
              </a:extLst>
            </p:cNvPr>
            <p:cNvSpPr/>
            <p:nvPr/>
          </p:nvSpPr>
          <p:spPr>
            <a:xfrm>
              <a:off x="6630150" y="242008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6" name="Oval 933">
              <a:extLst>
                <a:ext uri="{FF2B5EF4-FFF2-40B4-BE49-F238E27FC236}">
                  <a16:creationId xmlns:a16="http://schemas.microsoft.com/office/drawing/2014/main" id="{BE353706-C040-C14D-972C-42AE1EE94748}"/>
                </a:ext>
              </a:extLst>
            </p:cNvPr>
            <p:cNvSpPr/>
            <p:nvPr/>
          </p:nvSpPr>
          <p:spPr>
            <a:xfrm>
              <a:off x="6570482" y="246478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7" name="Oval 955">
              <a:extLst>
                <a:ext uri="{FF2B5EF4-FFF2-40B4-BE49-F238E27FC236}">
                  <a16:creationId xmlns:a16="http://schemas.microsoft.com/office/drawing/2014/main" id="{5AD2AB9D-656E-424D-BD93-F18617FE6DF4}"/>
                </a:ext>
              </a:extLst>
            </p:cNvPr>
            <p:cNvSpPr/>
            <p:nvPr/>
          </p:nvSpPr>
          <p:spPr>
            <a:xfrm>
              <a:off x="8997150" y="4012205"/>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8" name="Oval 955">
              <a:extLst>
                <a:ext uri="{FF2B5EF4-FFF2-40B4-BE49-F238E27FC236}">
                  <a16:creationId xmlns:a16="http://schemas.microsoft.com/office/drawing/2014/main" id="{B93CFFFD-5D8E-9347-8F26-49C7541CDE79}"/>
                </a:ext>
              </a:extLst>
            </p:cNvPr>
            <p:cNvSpPr/>
            <p:nvPr/>
          </p:nvSpPr>
          <p:spPr>
            <a:xfrm>
              <a:off x="9633558" y="3066591"/>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69" name="Oval 947">
              <a:extLst>
                <a:ext uri="{FF2B5EF4-FFF2-40B4-BE49-F238E27FC236}">
                  <a16:creationId xmlns:a16="http://schemas.microsoft.com/office/drawing/2014/main" id="{EA2056B6-4F2E-5945-B0DC-B7F1D610D417}"/>
                </a:ext>
              </a:extLst>
            </p:cNvPr>
            <p:cNvSpPr/>
            <p:nvPr/>
          </p:nvSpPr>
          <p:spPr>
            <a:xfrm>
              <a:off x="5640063" y="3261791"/>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0" name="Oval 955">
              <a:extLst>
                <a:ext uri="{FF2B5EF4-FFF2-40B4-BE49-F238E27FC236}">
                  <a16:creationId xmlns:a16="http://schemas.microsoft.com/office/drawing/2014/main" id="{B35850C5-70DF-C749-AB9D-175AEB8474FC}"/>
                </a:ext>
              </a:extLst>
            </p:cNvPr>
            <p:cNvSpPr/>
            <p:nvPr/>
          </p:nvSpPr>
          <p:spPr>
            <a:xfrm>
              <a:off x="9463009" y="3413762"/>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1" name="Oval 933">
              <a:extLst>
                <a:ext uri="{FF2B5EF4-FFF2-40B4-BE49-F238E27FC236}">
                  <a16:creationId xmlns:a16="http://schemas.microsoft.com/office/drawing/2014/main" id="{C8B1716A-9016-DE49-B2A3-AC35F7BE35E3}"/>
                </a:ext>
              </a:extLst>
            </p:cNvPr>
            <p:cNvSpPr/>
            <p:nvPr/>
          </p:nvSpPr>
          <p:spPr>
            <a:xfrm>
              <a:off x="6232644" y="2456486"/>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2" name="Oval 1000">
              <a:extLst>
                <a:ext uri="{FF2B5EF4-FFF2-40B4-BE49-F238E27FC236}">
                  <a16:creationId xmlns:a16="http://schemas.microsoft.com/office/drawing/2014/main" id="{5F74984F-D92B-7646-857B-E8D021D59E55}"/>
                </a:ext>
              </a:extLst>
            </p:cNvPr>
            <p:cNvSpPr/>
            <p:nvPr/>
          </p:nvSpPr>
          <p:spPr>
            <a:xfrm>
              <a:off x="7691257" y="3419374"/>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3" name="Oval 871">
              <a:extLst>
                <a:ext uri="{FF2B5EF4-FFF2-40B4-BE49-F238E27FC236}">
                  <a16:creationId xmlns:a16="http://schemas.microsoft.com/office/drawing/2014/main" id="{9A656542-38DE-B94A-8D6F-0C47E3DD2234}"/>
                </a:ext>
              </a:extLst>
            </p:cNvPr>
            <p:cNvSpPr/>
            <p:nvPr/>
          </p:nvSpPr>
          <p:spPr>
            <a:xfrm>
              <a:off x="2638210" y="2733203"/>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5" name="Oval 861">
              <a:extLst>
                <a:ext uri="{FF2B5EF4-FFF2-40B4-BE49-F238E27FC236}">
                  <a16:creationId xmlns:a16="http://schemas.microsoft.com/office/drawing/2014/main" id="{DA1AFF41-F547-DA45-8139-C510045861CB}"/>
                </a:ext>
              </a:extLst>
            </p:cNvPr>
            <p:cNvSpPr/>
            <p:nvPr/>
          </p:nvSpPr>
          <p:spPr>
            <a:xfrm>
              <a:off x="4177991" y="2764131"/>
              <a:ext cx="108001" cy="10799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76" name="Oval 949">
              <a:extLst>
                <a:ext uri="{FF2B5EF4-FFF2-40B4-BE49-F238E27FC236}">
                  <a16:creationId xmlns:a16="http://schemas.microsoft.com/office/drawing/2014/main" id="{92C95852-9915-AB44-B58C-CB317EFBE22F}"/>
                </a:ext>
              </a:extLst>
            </p:cNvPr>
            <p:cNvSpPr>
              <a:spLocks noChangeAspect="1"/>
            </p:cNvSpPr>
            <p:nvPr/>
          </p:nvSpPr>
          <p:spPr>
            <a:xfrm>
              <a:off x="6731748" y="1923619"/>
              <a:ext cx="125999" cy="125996"/>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grpSp>
      <p:sp>
        <p:nvSpPr>
          <p:cNvPr id="474" name="Title 1"/>
          <p:cNvSpPr txBox="1">
            <a:spLocks/>
          </p:cNvSpPr>
          <p:nvPr/>
        </p:nvSpPr>
        <p:spPr>
          <a:xfrm>
            <a:off x="1479399" y="635341"/>
            <a:ext cx="9194027" cy="507960"/>
          </a:xfrm>
          <a:prstGeom prst="rect">
            <a:avLst/>
          </a:prstGeom>
        </p:spPr>
        <p:txBody>
          <a:bodyPr vert="horz" wrap="square" lIns="0" tIns="45720" rIns="0" bIns="45720" rtlCol="0" anchor="t"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b-NO" dirty="0"/>
              <a:t>Our Global Reach</a:t>
            </a:r>
          </a:p>
        </p:txBody>
      </p:sp>
    </p:spTree>
    <p:extLst>
      <p:ext uri="{BB962C8B-B14F-4D97-AF65-F5344CB8AC3E}">
        <p14:creationId xmlns:p14="http://schemas.microsoft.com/office/powerpoint/2010/main" val="158004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5"/>
          <p:cNvPicPr>
            <a:picLocks noGrp="1" noChangeAspect="1"/>
          </p:cNvPicPr>
          <p:nvPr>
            <p:ph sz="half" idx="21"/>
          </p:nvPr>
        </p:nvPicPr>
        <p:blipFill>
          <a:blip r:embed="rId3" cstate="email">
            <a:extLst>
              <a:ext uri="{28A0092B-C50C-407E-A947-70E740481C1C}">
                <a14:useLocalDpi xmlns:a14="http://schemas.microsoft.com/office/drawing/2010/main"/>
              </a:ext>
            </a:extLst>
          </a:blip>
          <a:stretch>
            <a:fillRect/>
          </a:stretch>
        </p:blipFill>
        <p:spPr>
          <a:xfrm>
            <a:off x="6492875" y="3436485"/>
            <a:ext cx="4763422" cy="2559314"/>
          </a:xfrm>
        </p:spPr>
      </p:pic>
      <p:pic>
        <p:nvPicPr>
          <p:cNvPr id="18" name="Content Placeholder 14"/>
          <p:cNvPicPr>
            <a:picLocks noGrp="1" noChangeAspect="1"/>
          </p:cNvPicPr>
          <p:nvPr>
            <p:ph sz="half" idx="23"/>
          </p:nvPr>
        </p:nvPicPr>
        <p:blipFill>
          <a:blip r:embed="rId4" cstate="email">
            <a:extLst>
              <a:ext uri="{28A0092B-C50C-407E-A947-70E740481C1C}">
                <a14:useLocalDpi xmlns:a14="http://schemas.microsoft.com/office/drawing/2010/main"/>
              </a:ext>
            </a:extLst>
          </a:blip>
          <a:stretch>
            <a:fillRect/>
          </a:stretch>
        </p:blipFill>
        <p:spPr>
          <a:xfrm>
            <a:off x="3712376" y="3429793"/>
            <a:ext cx="2568575" cy="2568575"/>
          </a:xfrm>
        </p:spPr>
      </p:pic>
      <p:pic>
        <p:nvPicPr>
          <p:cNvPr id="16" name="Content Placeholder 12"/>
          <p:cNvPicPr>
            <a:picLocks noGrp="1" noChangeAspect="1"/>
          </p:cNvPicPr>
          <p:nvPr>
            <p:ph sz="half" idx="22"/>
          </p:nvPr>
        </p:nvPicPr>
        <p:blipFill>
          <a:blip r:embed="rId5" cstate="email">
            <a:extLst>
              <a:ext uri="{28A0092B-C50C-407E-A947-70E740481C1C}">
                <a14:useLocalDpi xmlns:a14="http://schemas.microsoft.com/office/drawing/2010/main"/>
              </a:ext>
            </a:extLst>
          </a:blip>
          <a:stretch>
            <a:fillRect/>
          </a:stretch>
        </p:blipFill>
        <p:spPr>
          <a:xfrm>
            <a:off x="3713842" y="647579"/>
            <a:ext cx="2565642" cy="2565642"/>
          </a:xfrm>
          <a:prstGeom prst="rect">
            <a:avLst/>
          </a:prstGeom>
          <a:solidFill>
            <a:srgbClr val="54C6D7"/>
          </a:solidFill>
        </p:spPr>
      </p:pic>
      <p:sp>
        <p:nvSpPr>
          <p:cNvPr id="3" name="Title 2"/>
          <p:cNvSpPr>
            <a:spLocks noGrp="1"/>
          </p:cNvSpPr>
          <p:nvPr>
            <p:ph type="title"/>
          </p:nvPr>
        </p:nvSpPr>
        <p:spPr>
          <a:xfrm>
            <a:off x="640163" y="2629138"/>
            <a:ext cx="2560654" cy="923586"/>
          </a:xfrm>
        </p:spPr>
        <p:txBody>
          <a:bodyPr/>
          <a:lstStyle/>
          <a:p>
            <a:r>
              <a:rPr lang="nb-NO" dirty="0" err="1"/>
              <a:t>We</a:t>
            </a:r>
            <a:r>
              <a:rPr lang="nb-NO" dirty="0"/>
              <a:t> </a:t>
            </a:r>
            <a:r>
              <a:rPr lang="nb-NO" dirty="0" err="1"/>
              <a:t>are</a:t>
            </a:r>
            <a:r>
              <a:rPr lang="nb-NO" dirty="0"/>
              <a:t> </a:t>
            </a:r>
            <a:r>
              <a:rPr lang="nb-NO" dirty="0" err="1"/>
              <a:t>the</a:t>
            </a:r>
            <a:r>
              <a:rPr lang="nb-NO" dirty="0"/>
              <a:t> Ocean Experts</a:t>
            </a:r>
          </a:p>
        </p:txBody>
      </p:sp>
      <p:sp>
        <p:nvSpPr>
          <p:cNvPr id="4" name="Text Placeholder 3"/>
          <p:cNvSpPr>
            <a:spLocks noGrp="1"/>
          </p:cNvSpPr>
          <p:nvPr>
            <p:ph type="body" sz="quarter" idx="16"/>
          </p:nvPr>
        </p:nvSpPr>
        <p:spPr>
          <a:xfrm>
            <a:off x="640163" y="3622220"/>
            <a:ext cx="2677572" cy="319919"/>
          </a:xfrm>
        </p:spPr>
        <p:txBody>
          <a:bodyPr/>
          <a:lstStyle/>
          <a:p>
            <a:r>
              <a:rPr lang="nb-NO" dirty="0"/>
              <a:t>80% </a:t>
            </a:r>
            <a:r>
              <a:rPr lang="nb-NO" dirty="0" err="1"/>
              <a:t>of</a:t>
            </a:r>
            <a:r>
              <a:rPr lang="nb-NO" dirty="0"/>
              <a:t> </a:t>
            </a:r>
            <a:r>
              <a:rPr lang="nb-NO" dirty="0" err="1"/>
              <a:t>our</a:t>
            </a:r>
            <a:r>
              <a:rPr lang="nb-NO" dirty="0"/>
              <a:t> business </a:t>
            </a:r>
            <a:r>
              <a:rPr lang="nb-NO" dirty="0" err="1"/>
              <a:t>directly</a:t>
            </a:r>
            <a:r>
              <a:rPr lang="nb-NO" dirty="0"/>
              <a:t> </a:t>
            </a:r>
            <a:r>
              <a:rPr lang="nb-NO" dirty="0" err="1"/>
              <a:t>relates</a:t>
            </a:r>
            <a:r>
              <a:rPr lang="nb-NO" dirty="0"/>
              <a:t> to </a:t>
            </a:r>
            <a:r>
              <a:rPr lang="nb-NO" dirty="0" err="1"/>
              <a:t>the</a:t>
            </a:r>
            <a:r>
              <a:rPr lang="nb-NO" dirty="0"/>
              <a:t> </a:t>
            </a:r>
            <a:r>
              <a:rPr lang="nb-NO" dirty="0" err="1"/>
              <a:t>sea</a:t>
            </a:r>
            <a:endParaRPr lang="nb-NO" dirty="0"/>
          </a:p>
        </p:txBody>
      </p:sp>
      <p:pic>
        <p:nvPicPr>
          <p:cNvPr id="7" name="Content Placeholder 6">
            <a:extLst>
              <a:ext uri="{FF2B5EF4-FFF2-40B4-BE49-F238E27FC236}">
                <a16:creationId xmlns:a16="http://schemas.microsoft.com/office/drawing/2014/main" id="{AAD5D612-AE35-4017-8686-671174A1E7E7}"/>
              </a:ext>
            </a:extLst>
          </p:cNvPr>
          <p:cNvPicPr>
            <a:picLocks noGrp="1" noChangeAspect="1"/>
          </p:cNvPicPr>
          <p:nvPr>
            <p:ph sz="half" idx="20"/>
          </p:nvPr>
        </p:nvPicPr>
        <p:blipFill>
          <a:blip r:embed="rId6" cstate="email">
            <a:extLst>
              <a:ext uri="{28A0092B-C50C-407E-A947-70E740481C1C}">
                <a14:useLocalDpi xmlns:a14="http://schemas.microsoft.com/office/drawing/2010/main"/>
              </a:ext>
            </a:extLst>
          </a:blip>
          <a:stretch>
            <a:fillRect/>
          </a:stretch>
        </p:blipFill>
        <p:spPr>
          <a:xfrm>
            <a:off x="6492875" y="646300"/>
            <a:ext cx="4779963" cy="2568201"/>
          </a:xfrm>
          <a:solidFill>
            <a:schemeClr val="accent1"/>
          </a:solidFill>
        </p:spPr>
      </p:pic>
      <p:sp>
        <p:nvSpPr>
          <p:cNvPr id="9" name="Text Placeholder 8"/>
          <p:cNvSpPr>
            <a:spLocks noGrp="1"/>
          </p:cNvSpPr>
          <p:nvPr>
            <p:ph type="body" sz="quarter" idx="30"/>
          </p:nvPr>
        </p:nvSpPr>
        <p:spPr>
          <a:xfrm>
            <a:off x="5262357" y="2196110"/>
            <a:ext cx="2249912" cy="2249879"/>
          </a:xfrm>
        </p:spPr>
        <p:txBody>
          <a:bodyPr/>
          <a:lstStyle/>
          <a:p>
            <a:endParaRPr lang="nb-NO"/>
          </a:p>
        </p:txBody>
      </p:sp>
      <p:sp>
        <p:nvSpPr>
          <p:cNvPr id="10" name="Text Placeholder 9"/>
          <p:cNvSpPr>
            <a:spLocks noGrp="1"/>
          </p:cNvSpPr>
          <p:nvPr>
            <p:ph type="body" sz="quarter" idx="28"/>
          </p:nvPr>
        </p:nvSpPr>
        <p:spPr>
          <a:xfrm rot="2700000">
            <a:off x="5795117" y="2723314"/>
            <a:ext cx="1205775" cy="1205793"/>
          </a:xfrm>
          <a:solidFill>
            <a:schemeClr val="accent2">
              <a:lumMod val="75000"/>
            </a:schemeClr>
          </a:solidFill>
        </p:spPr>
        <p:txBody>
          <a:bodyPr/>
          <a:lstStyle/>
          <a:p>
            <a:endParaRPr lang="nb-NO" dirty="0"/>
          </a:p>
        </p:txBody>
      </p:sp>
      <p:sp>
        <p:nvSpPr>
          <p:cNvPr id="11" name="Picture Placeholder 10"/>
          <p:cNvSpPr>
            <a:spLocks noGrp="1"/>
          </p:cNvSpPr>
          <p:nvPr>
            <p:ph type="pic" sz="quarter" idx="31"/>
          </p:nvPr>
        </p:nvSpPr>
        <p:spPr/>
      </p:sp>
      <p:sp>
        <p:nvSpPr>
          <p:cNvPr id="13" name="Slide Number Placeholder 5"/>
          <p:cNvSpPr>
            <a:spLocks noGrp="1"/>
          </p:cNvSpPr>
          <p:nvPr>
            <p:ph type="sldNum" sz="quarter" idx="4294967295"/>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7</a:t>
            </a:fld>
            <a:endParaRPr lang="nb-NO" dirty="0"/>
          </a:p>
        </p:txBody>
      </p:sp>
      <p:pic>
        <p:nvPicPr>
          <p:cNvPr id="14" name="Picture Placeholder 14">
            <a:extLst>
              <a:ext uri="{FF2B5EF4-FFF2-40B4-BE49-F238E27FC236}">
                <a16:creationId xmlns:a16="http://schemas.microsoft.com/office/drawing/2014/main" id="{1A5EF5AD-F723-4C5A-BC17-50FCA5F0FD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64348" y="2949531"/>
            <a:ext cx="667312" cy="743036"/>
          </a:xfrm>
          <a:prstGeom prst="rect">
            <a:avLst/>
          </a:prstGeom>
        </p:spPr>
      </p:pic>
    </p:spTree>
    <p:extLst>
      <p:ext uri="{BB962C8B-B14F-4D97-AF65-F5344CB8AC3E}">
        <p14:creationId xmlns:p14="http://schemas.microsoft.com/office/powerpoint/2010/main" val="236167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5DD9EE85-4B5B-4694-B9A2-92787D8461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467" y="1440338"/>
            <a:ext cx="10917065" cy="3977323"/>
          </a:xfrm>
          <a:prstGeom prst="rect">
            <a:avLst/>
          </a:prstGeom>
        </p:spPr>
      </p:pic>
      <p:sp>
        <p:nvSpPr>
          <p:cNvPr id="12" name="Title 1"/>
          <p:cNvSpPr txBox="1">
            <a:spLocks/>
          </p:cNvSpPr>
          <p:nvPr/>
        </p:nvSpPr>
        <p:spPr>
          <a:xfrm>
            <a:off x="831997" y="5546218"/>
            <a:ext cx="2712030" cy="369332"/>
          </a:xfrm>
          <a:prstGeom prst="rect">
            <a:avLst/>
          </a:prstGeom>
        </p:spPr>
        <p:txBody>
          <a:bodyPr vert="horz" wrap="square" lIns="0" tIns="45720" rIns="0" bIns="45720" rtlCol="0" anchor="t"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latin typeface="Calibri" panose="020F0502020204030204" pitchFamily="34" charset="0"/>
                <a:ea typeface="+mj-ea"/>
                <a:cs typeface="Calibri" panose="020F0502020204030204" pitchFamily="34" charset="0"/>
              </a:rPr>
              <a:t>COST OPTIMIZATION</a:t>
            </a:r>
          </a:p>
        </p:txBody>
      </p:sp>
      <p:sp>
        <p:nvSpPr>
          <p:cNvPr id="13" name="Title 1"/>
          <p:cNvSpPr txBox="1">
            <a:spLocks/>
          </p:cNvSpPr>
          <p:nvPr/>
        </p:nvSpPr>
        <p:spPr>
          <a:xfrm>
            <a:off x="3521683" y="5546218"/>
            <a:ext cx="2712030" cy="369332"/>
          </a:xfrm>
          <a:prstGeom prst="rect">
            <a:avLst/>
          </a:prstGeom>
        </p:spPr>
        <p:txBody>
          <a:bodyPr vert="horz" wrap="square" lIns="0" tIns="45720" rIns="0" bIns="45720" rtlCol="0" anchor="t"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en-GB" sz="2000" dirty="0">
                <a:solidFill>
                  <a:schemeClr val="accent2"/>
                </a:solidFill>
              </a:rPr>
              <a:t>DIGITALIZATION</a:t>
            </a:r>
          </a:p>
        </p:txBody>
      </p:sp>
      <p:sp>
        <p:nvSpPr>
          <p:cNvPr id="14" name="Title 1"/>
          <p:cNvSpPr txBox="1">
            <a:spLocks/>
          </p:cNvSpPr>
          <p:nvPr/>
        </p:nvSpPr>
        <p:spPr>
          <a:xfrm>
            <a:off x="6153684" y="5546218"/>
            <a:ext cx="2712030" cy="369332"/>
          </a:xfrm>
          <a:prstGeom prst="rect">
            <a:avLst/>
          </a:prstGeom>
        </p:spPr>
        <p:txBody>
          <a:bodyPr vert="horz" wrap="square" lIns="0" tIns="45720" rIns="0" bIns="45720" rtlCol="0" anchor="t"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en-GB" sz="2000" dirty="0">
                <a:solidFill>
                  <a:schemeClr val="accent2"/>
                </a:solidFill>
              </a:rPr>
              <a:t>SUSTAINABILITY</a:t>
            </a:r>
          </a:p>
        </p:txBody>
      </p:sp>
      <p:sp>
        <p:nvSpPr>
          <p:cNvPr id="15" name="Title 1"/>
          <p:cNvSpPr txBox="1">
            <a:spLocks/>
          </p:cNvSpPr>
          <p:nvPr/>
        </p:nvSpPr>
        <p:spPr>
          <a:xfrm>
            <a:off x="8785685" y="5546218"/>
            <a:ext cx="2712030" cy="369332"/>
          </a:xfrm>
          <a:prstGeom prst="rect">
            <a:avLst/>
          </a:prstGeom>
        </p:spPr>
        <p:txBody>
          <a:bodyPr vert="horz" wrap="square" lIns="0" tIns="45720" rIns="0" bIns="45720" rtlCol="0" anchor="t" anchorCtr="0">
            <a:spAutoFit/>
          </a:bodyPr>
          <a:lstStyle>
            <a:lvl1pPr algn="ctr" defTabSz="914446" rtl="0" eaLnBrk="1" latinLnBrk="0" hangingPunct="1">
              <a:lnSpc>
                <a:spcPct val="90000"/>
              </a:lnSpc>
              <a:spcBef>
                <a:spcPct val="0"/>
              </a:spcBef>
              <a:buNone/>
              <a:defRPr sz="3001" b="1" kern="1200">
                <a:solidFill>
                  <a:srgbClr val="001639"/>
                </a:solidFill>
                <a:latin typeface="Calibri" panose="020F0502020204030204" pitchFamily="34" charset="0"/>
                <a:ea typeface="+mj-ea"/>
                <a:cs typeface="Calibri" panose="020F0502020204030204" pitchFamily="34" charset="0"/>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en-GB" sz="2000" dirty="0">
                <a:solidFill>
                  <a:schemeClr val="accent2"/>
                </a:solidFill>
              </a:rPr>
              <a:t>SIZE</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a:t>
            </a:r>
            <a:r>
              <a:rPr lang="en-GB" sz="2000" dirty="0">
                <a:solidFill>
                  <a:schemeClr val="accent2"/>
                </a:solidFill>
              </a:rPr>
              <a:t>MATTERS</a:t>
            </a:r>
          </a:p>
        </p:txBody>
      </p:sp>
      <p:sp>
        <p:nvSpPr>
          <p:cNvPr id="11" name="Title 10">
            <a:extLst>
              <a:ext uri="{FF2B5EF4-FFF2-40B4-BE49-F238E27FC236}">
                <a16:creationId xmlns:a16="http://schemas.microsoft.com/office/drawing/2014/main" id="{A92A2E3D-E2E0-46F1-AE17-B5B05621013B}"/>
              </a:ext>
            </a:extLst>
          </p:cNvPr>
          <p:cNvSpPr>
            <a:spLocks noGrp="1"/>
          </p:cNvSpPr>
          <p:nvPr>
            <p:ph type="title"/>
          </p:nvPr>
        </p:nvSpPr>
        <p:spPr/>
        <p:txBody>
          <a:bodyPr/>
          <a:lstStyle/>
          <a:p>
            <a:r>
              <a:rPr lang="nb-NO" dirty="0"/>
              <a:t>The Maritime Industry is </a:t>
            </a:r>
            <a:r>
              <a:rPr lang="nb-NO" dirty="0" err="1"/>
              <a:t>Changing</a:t>
            </a:r>
            <a:endParaRPr lang="nb-NO" dirty="0"/>
          </a:p>
        </p:txBody>
      </p:sp>
    </p:spTree>
    <p:extLst>
      <p:ext uri="{BB962C8B-B14F-4D97-AF65-F5344CB8AC3E}">
        <p14:creationId xmlns:p14="http://schemas.microsoft.com/office/powerpoint/2010/main" val="43555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B65934E6-5997-48FE-A86F-06F91E6869DF}"/>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p:pic>
      <p:sp>
        <p:nvSpPr>
          <p:cNvPr id="19" name="Text Placeholder 18">
            <a:extLst>
              <a:ext uri="{FF2B5EF4-FFF2-40B4-BE49-F238E27FC236}">
                <a16:creationId xmlns:a16="http://schemas.microsoft.com/office/drawing/2014/main" id="{44740BE1-07FA-4896-BD71-0EC3BEA6863E}"/>
              </a:ext>
            </a:extLst>
          </p:cNvPr>
          <p:cNvSpPr>
            <a:spLocks noGrp="1"/>
          </p:cNvSpPr>
          <p:nvPr>
            <p:ph type="body" sz="quarter" idx="16"/>
          </p:nvPr>
        </p:nvSpPr>
        <p:spPr>
          <a:xfrm>
            <a:off x="436302" y="1240776"/>
            <a:ext cx="4730119" cy="4377307"/>
          </a:xfrm>
        </p:spPr>
        <p:txBody>
          <a:bodyPr/>
          <a:lstStyle/>
          <a:p>
            <a:endParaRPr lang="en-GB" dirty="0"/>
          </a:p>
        </p:txBody>
      </p:sp>
      <p:sp>
        <p:nvSpPr>
          <p:cNvPr id="18" name="Text Placeholder 17">
            <a:extLst>
              <a:ext uri="{FF2B5EF4-FFF2-40B4-BE49-F238E27FC236}">
                <a16:creationId xmlns:a16="http://schemas.microsoft.com/office/drawing/2014/main" id="{606CFA03-3548-411D-A2A3-E3357D05D282}"/>
              </a:ext>
            </a:extLst>
          </p:cNvPr>
          <p:cNvSpPr>
            <a:spLocks noGrp="1"/>
          </p:cNvSpPr>
          <p:nvPr>
            <p:ph type="body" sz="quarter" idx="15"/>
          </p:nvPr>
        </p:nvSpPr>
        <p:spPr>
          <a:xfrm>
            <a:off x="2388302" y="1658954"/>
            <a:ext cx="826117" cy="829153"/>
          </a:xfrm>
        </p:spPr>
        <p:txBody>
          <a:bodyPr/>
          <a:lstStyle/>
          <a:p>
            <a:endParaRPr lang="en-GB" dirty="0"/>
          </a:p>
        </p:txBody>
      </p:sp>
      <p:sp>
        <p:nvSpPr>
          <p:cNvPr id="20" name="Text Placeholder 19">
            <a:extLst>
              <a:ext uri="{FF2B5EF4-FFF2-40B4-BE49-F238E27FC236}">
                <a16:creationId xmlns:a16="http://schemas.microsoft.com/office/drawing/2014/main" id="{E24F0AFA-56C6-4211-80B5-CD0F301D73F1}"/>
              </a:ext>
            </a:extLst>
          </p:cNvPr>
          <p:cNvSpPr>
            <a:spLocks noGrp="1"/>
          </p:cNvSpPr>
          <p:nvPr>
            <p:ph type="body" sz="quarter" idx="17"/>
          </p:nvPr>
        </p:nvSpPr>
        <p:spPr>
          <a:xfrm>
            <a:off x="436301" y="2488107"/>
            <a:ext cx="4730120" cy="2918283"/>
          </a:xfrm>
        </p:spPr>
        <p:txBody>
          <a:bodyPr>
            <a:normAutofit fontScale="92500" lnSpcReduction="10000"/>
          </a:bodyPr>
          <a:lstStyle/>
          <a:p>
            <a:br>
              <a:rPr lang="en-US" sz="2800" dirty="0"/>
            </a:br>
            <a:r>
              <a:rPr lang="en-US" sz="4400" b="0" dirty="0" err="1"/>
              <a:t>Datos</a:t>
            </a:r>
            <a:r>
              <a:rPr lang="en-US" sz="4400" b="0" dirty="0"/>
              <a:t> de </a:t>
            </a:r>
            <a:r>
              <a:rPr lang="en-US" sz="4400" b="0" dirty="0" err="1"/>
              <a:t>alta</a:t>
            </a:r>
            <a:r>
              <a:rPr lang="en-US" sz="4400" b="0" dirty="0"/>
              <a:t> </a:t>
            </a:r>
            <a:r>
              <a:rPr lang="en-US" sz="4400" b="0" dirty="0" err="1"/>
              <a:t>calidad</a:t>
            </a:r>
            <a:endParaRPr lang="en-US" sz="4400" b="0" dirty="0"/>
          </a:p>
          <a:p>
            <a:r>
              <a:rPr lang="en-GB" sz="2600" b="0" dirty="0">
                <a:latin typeface="+mn-lt"/>
                <a:cs typeface="+mn-cs"/>
              </a:rPr>
              <a:t>HISAS 1032 con </a:t>
            </a:r>
            <a:r>
              <a:rPr lang="en-GB" sz="2600" b="0" dirty="0" err="1">
                <a:latin typeface="+mn-lt"/>
                <a:cs typeface="+mn-cs"/>
              </a:rPr>
              <a:t>Doble</a:t>
            </a:r>
            <a:r>
              <a:rPr lang="en-GB" sz="2600" b="0" dirty="0">
                <a:latin typeface="+mn-lt"/>
                <a:cs typeface="+mn-cs"/>
              </a:rPr>
              <a:t> Receptor</a:t>
            </a:r>
          </a:p>
        </p:txBody>
      </p:sp>
      <p:sp>
        <p:nvSpPr>
          <p:cNvPr id="3" name="Slide Number Placeholder 2">
            <a:extLst>
              <a:ext uri="{FF2B5EF4-FFF2-40B4-BE49-F238E27FC236}">
                <a16:creationId xmlns:a16="http://schemas.microsoft.com/office/drawing/2014/main" id="{1D69D0E2-8C25-4153-8F22-A17C278ED328}"/>
              </a:ext>
            </a:extLst>
          </p:cNvPr>
          <p:cNvSpPr>
            <a:spLocks noGrp="1"/>
          </p:cNvSpPr>
          <p:nvPr>
            <p:ph type="sldNum" sz="quarter" idx="4294967295"/>
          </p:nvPr>
        </p:nvSpPr>
        <p:spPr>
          <a:xfrm>
            <a:off x="11430000" y="6288088"/>
            <a:ext cx="762000" cy="365125"/>
          </a:xfrm>
        </p:spPr>
        <p:txBody>
          <a:bodyPr/>
          <a:lstStyle/>
          <a:p>
            <a:fld id="{7A3F00B2-786C-401B-9EB3-42A9D0DD4A9F}" type="slidenum">
              <a:rPr lang="nb-NO" smtClean="0"/>
              <a:pPr/>
              <a:t>9</a:t>
            </a:fld>
            <a:endParaRPr lang="nb-NO" dirty="0"/>
          </a:p>
        </p:txBody>
      </p:sp>
      <p:sp>
        <p:nvSpPr>
          <p:cNvPr id="23" name="TextBox 22">
            <a:extLst>
              <a:ext uri="{FF2B5EF4-FFF2-40B4-BE49-F238E27FC236}">
                <a16:creationId xmlns:a16="http://schemas.microsoft.com/office/drawing/2014/main" id="{0698FFB1-3495-4A3C-8071-DF595D0D8676}"/>
              </a:ext>
            </a:extLst>
          </p:cNvPr>
          <p:cNvSpPr txBox="1"/>
          <p:nvPr/>
        </p:nvSpPr>
        <p:spPr>
          <a:xfrm>
            <a:off x="10742151" y="5880162"/>
            <a:ext cx="1375698" cy="230832"/>
          </a:xfrm>
          <a:prstGeom prst="rect">
            <a:avLst/>
          </a:prstGeom>
          <a:noFill/>
        </p:spPr>
        <p:txBody>
          <a:bodyPr wrap="none" rtlCol="0">
            <a:spAutoFit/>
          </a:bodyPr>
          <a:lstStyle/>
          <a:p>
            <a:r>
              <a:rPr lang="en-GB" dirty="0">
                <a:solidFill>
                  <a:schemeClr val="bg1"/>
                </a:solidFill>
              </a:rPr>
              <a:t>Courtesy of </a:t>
            </a:r>
            <a:r>
              <a:rPr lang="en-GB" dirty="0" err="1">
                <a:solidFill>
                  <a:schemeClr val="bg1"/>
                </a:solidFill>
              </a:rPr>
              <a:t>RNoN</a:t>
            </a:r>
            <a:r>
              <a:rPr lang="en-GB" dirty="0">
                <a:solidFill>
                  <a:schemeClr val="bg1"/>
                </a:solidFill>
              </a:rPr>
              <a:t> and FFI</a:t>
            </a:r>
          </a:p>
        </p:txBody>
      </p:sp>
    </p:spTree>
    <p:extLst>
      <p:ext uri="{BB962C8B-B14F-4D97-AF65-F5344CB8AC3E}">
        <p14:creationId xmlns:p14="http://schemas.microsoft.com/office/powerpoint/2010/main" val="444766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MIO_NAME" val="World map"/>
  <p:tag name="MIO_CATEGORY" val="Maps"/>
  <p:tag name="MIO_SHAPETYPES_SHAPECONTAINER" val="MIO_SHAPE"/>
  <p:tag name="MIO_USERGROUPED" val="TRUE"/>
  <p:tag name="MIO_GUID" val="849874b1-79fd-4a3b-a137-a4ad1cde3466"/>
  <p:tag name="MIO_EK" val="934"/>
  <p:tag name="MIO_UPDATE" val="True"/>
  <p:tag name="MIO_VERSION" val="14.06.2013 14:47:38"/>
  <p:tag name="MIO_DBID" val="10CCEFFF-ED2E-44AB-BA2E-945F637648F7"/>
  <p:tag name="MIO_LASTDOWNLOADED" val="14.06.2013 19:27:10"/>
</p:tagLst>
</file>

<file path=ppt/theme/theme1.xml><?xml version="1.0" encoding="utf-8"?>
<a:theme xmlns:a="http://schemas.openxmlformats.org/drawingml/2006/main" name="Office-tema">
  <a:themeElements>
    <a:clrScheme name="Kongsberg">
      <a:dk1>
        <a:sysClr val="windowText" lastClr="000000"/>
      </a:dk1>
      <a:lt1>
        <a:sysClr val="window" lastClr="FFFFFF"/>
      </a:lt1>
      <a:dk2>
        <a:srgbClr val="081839"/>
      </a:dk2>
      <a:lt2>
        <a:srgbClr val="E7E6E6"/>
      </a:lt2>
      <a:accent1>
        <a:srgbClr val="001639"/>
      </a:accent1>
      <a:accent2>
        <a:srgbClr val="50BFD1"/>
      </a:accent2>
      <a:accent3>
        <a:srgbClr val="A6845C"/>
      </a:accent3>
      <a:accent4>
        <a:srgbClr val="C8B59C"/>
      </a:accent4>
      <a:accent5>
        <a:srgbClr val="D7153A"/>
      </a:accent5>
      <a:accent6>
        <a:srgbClr val="F9F26D"/>
      </a:accent6>
      <a:hlink>
        <a:srgbClr val="0563C1"/>
      </a:hlink>
      <a:folHlink>
        <a:srgbClr val="954F72"/>
      </a:folHlink>
    </a:clrScheme>
    <a:fontScheme name="Kongsberg">
      <a:majorFont>
        <a:latin typeface="Calibri Light"/>
        <a:ea typeface=""/>
        <a:cs typeface=""/>
      </a:majorFont>
      <a:minorFont>
        <a:latin typeface="Calibri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24398C2-C7E9-4764-90C8-28CF92725E5C}" vid="{93D75785-A5CE-4925-BDF0-983E7745B92A}"/>
    </a:ext>
  </a:extLst>
</a:theme>
</file>

<file path=ppt/theme/theme2.xml><?xml version="1.0" encoding="utf-8"?>
<a:theme xmlns:a="http://schemas.openxmlformats.org/drawingml/2006/main" name="1_Office-tema">
  <a:themeElements>
    <a:clrScheme name="Kongsberg">
      <a:dk1>
        <a:sysClr val="windowText" lastClr="000000"/>
      </a:dk1>
      <a:lt1>
        <a:sysClr val="window" lastClr="FFFFFF"/>
      </a:lt1>
      <a:dk2>
        <a:srgbClr val="081839"/>
      </a:dk2>
      <a:lt2>
        <a:srgbClr val="E7E6E6"/>
      </a:lt2>
      <a:accent1>
        <a:srgbClr val="001639"/>
      </a:accent1>
      <a:accent2>
        <a:srgbClr val="50BFD1"/>
      </a:accent2>
      <a:accent3>
        <a:srgbClr val="A6845C"/>
      </a:accent3>
      <a:accent4>
        <a:srgbClr val="C8B59C"/>
      </a:accent4>
      <a:accent5>
        <a:srgbClr val="D7153A"/>
      </a:accent5>
      <a:accent6>
        <a:srgbClr val="F9F26D"/>
      </a:accent6>
      <a:hlink>
        <a:srgbClr val="0563C1"/>
      </a:hlink>
      <a:folHlink>
        <a:srgbClr val="954F72"/>
      </a:folHlink>
    </a:clrScheme>
    <a:fontScheme name="Kongsberg">
      <a:majorFont>
        <a:latin typeface="Calibri Light"/>
        <a:ea typeface=""/>
        <a:cs typeface=""/>
      </a:majorFont>
      <a:minorFont>
        <a:latin typeface="Calibri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24398C2-C7E9-4764-90C8-28CF92725E5C}" vid="{93D75785-A5CE-4925-BDF0-983E7745B92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icture" ma:contentTypeID="0x01010200D64CAE8D6B7C3940931A960F9076A110" ma:contentTypeVersion="0" ma:contentTypeDescription="Upload an image or a photograph." ma:contentTypeScope="" ma:versionID="480a6aa58b7fc32a9b06725afb6cbcca">
  <xsd:schema xmlns:xsd="http://www.w3.org/2001/XMLSchema" xmlns:xs="http://www.w3.org/2001/XMLSchema" xmlns:p="http://schemas.microsoft.com/office/2006/metadata/properties" xmlns:ns1="http://schemas.microsoft.com/sharepoint/v3" targetNamespace="http://schemas.microsoft.com/office/2006/metadata/properties" ma:root="true" ma:fieldsID="9bece2fad494c46aba9b50cf0a7c2c7e" ns1:_="">
    <xsd:import namespace="http://schemas.microsoft.com/sharepoint/v3"/>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ImageCreateDate xmlns="http://schemas.microsoft.com/sharepoint/v3" xsi:nil="true"/>
    <Description xmlns="http://schemas.microsoft.com/sharepoint/v3" xsi:nil="true"/>
  </documentManagement>
</p:properties>
</file>

<file path=customXml/itemProps1.xml><?xml version="1.0" encoding="utf-8"?>
<ds:datastoreItem xmlns:ds="http://schemas.openxmlformats.org/officeDocument/2006/customXml" ds:itemID="{E4618535-627D-4BE2-9A73-03A46FCDBB22}">
  <ds:schemaRefs>
    <ds:schemaRef ds:uri="http://schemas.microsoft.com/sharepoint/v3/contenttype/forms"/>
  </ds:schemaRefs>
</ds:datastoreItem>
</file>

<file path=customXml/itemProps2.xml><?xml version="1.0" encoding="utf-8"?>
<ds:datastoreItem xmlns:ds="http://schemas.openxmlformats.org/officeDocument/2006/customXml" ds:itemID="{7B462157-77FE-40C4-88E3-15C0F6A705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5414A7-6272-4651-B0DB-EB73B1ED2F18}">
  <ds:schemaRefs>
    <ds:schemaRef ds:uri="http://purl.org/dc/term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KONGSBERG</Template>
  <TotalTime>4336</TotalTime>
  <Words>2052</Words>
  <Application>Microsoft Office PowerPoint</Application>
  <PresentationFormat>Widescreen</PresentationFormat>
  <Paragraphs>403</Paragraphs>
  <Slides>44</Slides>
  <Notes>14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4" baseType="lpstr">
      <vt:lpstr>Arial</vt:lpstr>
      <vt:lpstr>Calibri</vt:lpstr>
      <vt:lpstr>Calibri Light</vt:lpstr>
      <vt:lpstr>Courier New</vt:lpstr>
      <vt:lpstr>inherit</vt:lpstr>
      <vt:lpstr>Verdana</vt:lpstr>
      <vt:lpstr>Wingdings</vt:lpstr>
      <vt:lpstr>Office-tema</vt:lpstr>
      <vt:lpstr>1_Office-tema</vt:lpstr>
      <vt:lpstr>think-cell Slide</vt:lpstr>
      <vt:lpstr>PowerPoint Presentation</vt:lpstr>
      <vt:lpstr>Agenda</vt:lpstr>
      <vt:lpstr>PowerPoint Presentation</vt:lpstr>
      <vt:lpstr>Business Areas</vt:lpstr>
      <vt:lpstr>The Broadest Portfolio of Products</vt:lpstr>
      <vt:lpstr>PowerPoint Presentation</vt:lpstr>
      <vt:lpstr>We are the Ocean Experts</vt:lpstr>
      <vt:lpstr>The Maritime Industry is Changing</vt:lpstr>
      <vt:lpstr>PowerPoint Presentation</vt:lpstr>
      <vt:lpstr>HUGIN Superior</vt:lpstr>
      <vt:lpstr>Cobertura de datos</vt:lpstr>
      <vt:lpstr>PowerPoint Presentation</vt:lpstr>
      <vt:lpstr>Force Multipliers</vt:lpstr>
      <vt:lpstr>Aplicación de Busqueda y Rescate</vt:lpstr>
      <vt:lpstr>Aplicación de Investigación de Iceberg en Antártica</vt:lpstr>
      <vt:lpstr>A range of Portable Hydrographic Systems</vt:lpstr>
      <vt:lpstr>EM 710, EM 710-MK2 y EM 712 Comparativa coberturas</vt:lpstr>
      <vt:lpstr>Productividad</vt:lpstr>
      <vt:lpstr>EM122 vs EM302 cobertura</vt:lpstr>
      <vt:lpstr>EM 122 cobertura</vt:lpstr>
      <vt:lpstr>PowerPoint Presentation</vt:lpstr>
      <vt:lpstr>Autonomy</vt:lpstr>
      <vt:lpstr>MARITIME BROADBAND RADIO</vt:lpstr>
      <vt:lpstr>Operativa comun en tempo real, anywhere!</vt:lpstr>
      <vt:lpstr>A brief history of Radio controlled Boat </vt:lpstr>
      <vt:lpstr>Kongsberg Maritime and AUVs, 26 years of development</vt:lpstr>
      <vt:lpstr>PowerPoint Presentation</vt:lpstr>
      <vt:lpstr>K-MATE: Yara Birkeland</vt:lpstr>
      <vt:lpstr>GeoSwath 4R USV</vt:lpstr>
      <vt:lpstr>K-MATE: Odin</vt:lpstr>
      <vt:lpstr>K-MATE: SEA-KIT Batimetria </vt:lpstr>
      <vt:lpstr>PowerPoint Presentation</vt:lpstr>
      <vt:lpstr>PowerPoint Presentation</vt:lpstr>
      <vt:lpstr>PowerPoint Presentation</vt:lpstr>
      <vt:lpstr>Aplicaciones de Mapeo</vt:lpstr>
      <vt:lpstr> Sistema Completo</vt:lpstr>
      <vt:lpstr>Percepción de la Situación y Previsión de Anti-Colisión</vt:lpstr>
      <vt:lpstr>PowerPoint Presentation</vt:lpstr>
      <vt:lpstr>Sistema USV Sounder</vt:lpstr>
      <vt:lpstr>PowerPoint Presentation</vt:lpstr>
      <vt:lpstr>Kognifai</vt:lpstr>
      <vt:lpstr>Open Standards and Cloud Ecosystems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Kjersti Løken</dc:creator>
  <cp:keywords/>
  <cp:lastModifiedBy>Alberto Costaneves</cp:lastModifiedBy>
  <cp:revision>133</cp:revision>
  <cp:lastPrinted>2019-03-11T09:20:08Z</cp:lastPrinted>
  <dcterms:created xsi:type="dcterms:W3CDTF">2019-02-06T06:41:23Z</dcterms:created>
  <dcterms:modified xsi:type="dcterms:W3CDTF">2019-04-26T23:22:53Z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0x01010200D64CAE8D6B7C3940931A960F9076A110</vt:lpwstr>
  </property>
</Properties>
</file>