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3" r:id="rId2"/>
    <p:sldId id="303" r:id="rId3"/>
    <p:sldId id="304" r:id="rId4"/>
    <p:sldId id="306" r:id="rId5"/>
    <p:sldId id="305" r:id="rId6"/>
    <p:sldId id="308" r:id="rId7"/>
    <p:sldId id="309" r:id="rId8"/>
    <p:sldId id="310" r:id="rId9"/>
    <p:sldId id="311" r:id="rId10"/>
    <p:sldId id="312" r:id="rId11"/>
    <p:sldId id="321" r:id="rId12"/>
    <p:sldId id="313" r:id="rId13"/>
    <p:sldId id="316" r:id="rId14"/>
    <p:sldId id="320" r:id="rId15"/>
    <p:sldId id="300" r:id="rId16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002554"/>
    <a:srgbClr val="FFFFFF"/>
    <a:srgbClr val="66FFFF"/>
    <a:srgbClr val="98DBF0"/>
    <a:srgbClr val="0B183A"/>
    <a:srgbClr val="5BC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79" autoAdjust="0"/>
  </p:normalViewPr>
  <p:slideViewPr>
    <p:cSldViewPr snapToGrid="0" snapToObjects="1">
      <p:cViewPr varScale="1">
        <p:scale>
          <a:sx n="86" d="100"/>
          <a:sy n="86" d="100"/>
        </p:scale>
        <p:origin x="731" y="7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0287E6-AA2B-4B3F-8C1E-D73E1FF2D773}" type="datetimeFigureOut">
              <a:rPr lang="fr-FR"/>
              <a:pPr>
                <a:defRPr/>
              </a:pPr>
              <a:t>23/02/2018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A772F0-B122-427A-9A10-C6B5FD725E58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243238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14471F-587A-4272-8314-ECDC32067E81}" type="datetimeFigureOut">
              <a:rPr lang="fr-FR"/>
              <a:pPr>
                <a:defRPr/>
              </a:pPr>
              <a:t>23/02/2018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A02E67-8EDF-447C-AFA5-5740967C0A22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21932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639D09-F90F-4DAF-BC21-D1725188BC07}" type="slidenum">
              <a:rPr lang="fr-FR" altLang="en-US"/>
              <a:pPr eaLnBrk="1" hangingPunct="1"/>
              <a:t>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3270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 smtClean="0"/>
              <a:t>GOP : permanent survey unit – led by Shom in cooperation with NC government</a:t>
            </a:r>
          </a:p>
          <a:p>
            <a:r>
              <a:rPr lang="fr-FR" altLang="en-US" smtClean="0"/>
              <a:t>Executing planned surveys, but also have a capability that can be deployed on request for assistance / disaster relief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0DACD0-7D92-4828-8BB3-E13055E1A06C}" type="slidenum">
              <a:rPr lang="fr-FR" altLang="en-US"/>
              <a:pPr eaLnBrk="1" hangingPunct="1"/>
              <a:t>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7539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680683-4CC1-40C6-BF68-064C628139C7}" type="slidenum">
              <a:rPr lang="fr-FR" altLang="en-US"/>
              <a:pPr eaLnBrk="1" hangingPunct="1"/>
              <a:t>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85774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 smtClean="0"/>
              <a:t>Iles de la Société – Tuamotu - Gambiers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5A96A8-8253-4538-93C1-3BA644A37811}" type="slidenum">
              <a:rPr lang="fr-FR" altLang="en-US"/>
              <a:pPr eaLnBrk="1" hangingPunct="1"/>
              <a:t>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13295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 smtClean="0"/>
              <a:t>No formal commission, but still coordination with main stakeholders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A3D792-BF4F-47D6-9F0A-A56D4CE7FCD7}" type="slidenum">
              <a:rPr lang="fr-FR" altLang="en-US"/>
              <a:pPr eaLnBrk="1" hangingPunct="1"/>
              <a:t>8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62909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 smtClean="0"/>
              <a:t>Recouvrement / overlap à voir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0DB647-D843-4683-B956-62C53EECEC0D}" type="slidenum">
              <a:rPr lang="fr-FR" altLang="en-US"/>
              <a:pPr eaLnBrk="1" hangingPunct="1"/>
              <a:t>11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02894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D6EA02-A617-4DBE-B02F-B63D61F8FE71}" type="slidenum">
              <a:rPr lang="fr-FR" altLang="en-US"/>
              <a:pPr eaLnBrk="1" hangingPunct="1"/>
              <a:t>12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5297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 smtClean="0"/>
              <a:t>Funding is still a challenge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F1F062-E54E-4E20-B326-7AE237196252}" type="slidenum">
              <a:rPr lang="fr-FR" altLang="en-US"/>
              <a:pPr eaLnBrk="1" hangingPunct="1"/>
              <a:t>13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41019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 smtClean="0"/>
              <a:t>Including archives – fair sheets – older marine charts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7C20A4-5E26-437A-9C5E-677B436C23FF}" type="slidenum">
              <a:rPr lang="fr-FR" altLang="en-US"/>
              <a:pPr eaLnBrk="1" hangingPunct="1"/>
              <a:t>14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4563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visuel -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  20"/>
          <p:cNvSpPr>
            <a:spLocks noGrp="1"/>
          </p:cNvSpPr>
          <p:nvPr>
            <p:ph type="pic" sz="quarter" idx="12"/>
          </p:nvPr>
        </p:nvSpPr>
        <p:spPr>
          <a:xfrm>
            <a:off x="0" y="3899647"/>
            <a:ext cx="9144000" cy="2958353"/>
          </a:xfrm>
          <a:prstGeom prst="rect">
            <a:avLst/>
          </a:prstGeom>
          <a:solidFill>
            <a:srgbClr val="0B183A">
              <a:alpha val="9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580324"/>
            <a:ext cx="9144000" cy="141090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5BC5E7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899647"/>
            <a:ext cx="9144000" cy="680677"/>
          </a:xfrm>
          <a:prstGeom prst="rect">
            <a:avLst/>
          </a:prstGeom>
          <a:noFill/>
          <a:ln>
            <a:noFill/>
          </a:ln>
        </p:spPr>
        <p:txBody>
          <a:bodyPr lIns="360000" tIns="360000" rIns="360000" bIns="360000">
            <a:noAutofit/>
          </a:bodyPr>
          <a:lstStyle>
            <a:lvl1pPr>
              <a:lnSpc>
                <a:spcPts val="5600"/>
              </a:lnSpc>
              <a:spcBef>
                <a:spcPts val="600"/>
              </a:spcBef>
              <a:defRPr sz="3600" b="0" i="0" cap="none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pour une image  14"/>
          <p:cNvSpPr>
            <a:spLocks noGrp="1"/>
          </p:cNvSpPr>
          <p:nvPr>
            <p:ph type="pic" sz="quarter" idx="11"/>
          </p:nvPr>
        </p:nvSpPr>
        <p:spPr>
          <a:xfrm>
            <a:off x="13446" y="5221564"/>
            <a:ext cx="3145211" cy="1539322"/>
          </a:xfrm>
          <a:prstGeom prst="rect">
            <a:avLst/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3498850" y="5991225"/>
            <a:ext cx="2133600" cy="36512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 b="1">
                <a:solidFill>
                  <a:srgbClr val="002554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033D58-98B7-4651-9AC0-9408A1E8F6BF}" type="datetime3">
              <a:rPr lang="fr-FR"/>
              <a:pPr>
                <a:defRPr/>
              </a:pPr>
              <a:t>23.02.18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53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imag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7"/>
          </p:nvPr>
        </p:nvSpPr>
        <p:spPr>
          <a:xfrm>
            <a:off x="381000" y="3951288"/>
            <a:ext cx="8416261" cy="2179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l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200" b="0">
                <a:latin typeface="Open Sans"/>
                <a:cs typeface="Open Sans"/>
              </a:defRPr>
            </a:lvl3pPr>
            <a:lvl4pPr marL="809625" indent="-177800" algn="l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000" b="0">
                <a:latin typeface="Open Sans"/>
                <a:cs typeface="Open Sans"/>
              </a:defRPr>
            </a:lvl4pPr>
            <a:lvl5pPr marL="990600" indent="-96838" algn="l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381000" y="1600200"/>
            <a:ext cx="8416260" cy="21383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8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r>
              <a:rPr lang="fr-FR"/>
              <a:t>30/11/2017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5BC5E7"/>
                </a:solidFill>
                <a:latin typeface="Open Sans" pitchFamily="34" charset="0"/>
              </a:defRPr>
            </a:lvl1pPr>
          </a:lstStyle>
          <a:p>
            <a:fld id="{E5DB1592-A8ED-49BC-8B1F-BE06F4FB8172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20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80308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2 images horizont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374338" y="1600200"/>
            <a:ext cx="4010337" cy="21392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4774535" y="1600200"/>
            <a:ext cx="4022725" cy="21392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8"/>
          </p:nvPr>
        </p:nvSpPr>
        <p:spPr>
          <a:xfrm>
            <a:off x="381000" y="3951288"/>
            <a:ext cx="8416261" cy="2179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0" indent="0" algn="just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just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200" b="0">
                <a:latin typeface="Open Sans"/>
                <a:cs typeface="Open Sans"/>
              </a:defRPr>
            </a:lvl3pPr>
            <a:lvl4pPr marL="809625" indent="-177800" algn="just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000" b="0">
                <a:latin typeface="Open Sans"/>
                <a:cs typeface="Open Sans"/>
              </a:defRPr>
            </a:lvl4pPr>
            <a:lvl5pPr marL="990600" indent="-96838" algn="just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just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just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9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r>
              <a:rPr lang="fr-FR"/>
              <a:t>30/11/2017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20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5BC5E7"/>
                </a:solidFill>
                <a:latin typeface="Open Sans" pitchFamily="34" charset="0"/>
              </a:defRPr>
            </a:lvl1pPr>
          </a:lstStyle>
          <a:p>
            <a:fld id="{C7A7B93F-725A-4A1D-B46A-89480C91EDEE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3523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avec imag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7"/>
          </p:nvPr>
        </p:nvSpPr>
        <p:spPr>
          <a:xfrm>
            <a:off x="381005" y="1600201"/>
            <a:ext cx="8416261" cy="1842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l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200" b="0">
                <a:latin typeface="Open Sans"/>
                <a:cs typeface="Open Sans"/>
              </a:defRPr>
            </a:lvl3pPr>
            <a:lvl4pPr marL="809625" indent="-177800" algn="l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000" b="0">
                <a:latin typeface="Open Sans"/>
                <a:cs typeface="Open Sans"/>
              </a:defRPr>
            </a:lvl4pPr>
            <a:lvl5pPr marL="990600" indent="-96838" algn="l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8"/>
          </p:nvPr>
        </p:nvSpPr>
        <p:spPr>
          <a:xfrm>
            <a:off x="373063" y="3799025"/>
            <a:ext cx="8424204" cy="23239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9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r>
              <a:rPr lang="fr-FR"/>
              <a:t>30/11/2017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0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5BC5E7"/>
                </a:solidFill>
                <a:latin typeface="Open Sans" pitchFamily="34" charset="0"/>
              </a:defRPr>
            </a:lvl1pPr>
          </a:lstStyle>
          <a:p>
            <a:fld id="{F5CDE1BC-C6EC-4087-8AA8-E84BD5B9DA77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081751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avec imag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-1" y="998011"/>
            <a:ext cx="9142413" cy="5859988"/>
          </a:xfrm>
          <a:prstGeom prst="rect">
            <a:avLst/>
          </a:prstGeom>
          <a:blipFill rotWithShape="1">
            <a:blip r:embed="rId2" cstate="email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7"/>
          </p:nvPr>
        </p:nvSpPr>
        <p:spPr>
          <a:xfrm>
            <a:off x="0" y="3964794"/>
            <a:ext cx="9145588" cy="2150584"/>
          </a:xfrm>
          <a:prstGeom prst="rect">
            <a:avLst/>
          </a:prstGeom>
        </p:spPr>
        <p:txBody>
          <a:bodyPr>
            <a:normAutofit/>
          </a:bodyPr>
          <a:lstStyle>
            <a:lvl1pPr marL="263525" indent="0" algn="l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263525" indent="0" algn="l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l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tabLst>
                <a:tab pos="627063" algn="l"/>
              </a:tabLst>
              <a:defRPr sz="1200" b="0">
                <a:latin typeface="Open Sans"/>
                <a:cs typeface="Open Sans"/>
              </a:defRPr>
            </a:lvl3pPr>
            <a:lvl4pPr marL="809625" indent="-177800" algn="l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000" b="0">
                <a:latin typeface="Open Sans"/>
                <a:cs typeface="Open Sans"/>
              </a:defRPr>
            </a:lvl4pPr>
            <a:lvl5pPr marL="990600" indent="-96838" algn="l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8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r>
              <a:rPr lang="fr-FR"/>
              <a:t>30/11/2017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5BC5E7"/>
                </a:solidFill>
                <a:latin typeface="Open Sans" pitchFamily="34" charset="0"/>
              </a:defRPr>
            </a:lvl1pPr>
          </a:lstStyle>
          <a:p>
            <a:fld id="{785062D3-6442-44E1-8803-85E5CDC922B4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20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547710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/>
          <a:lstStyle>
            <a:lvl1pPr marL="0" indent="0" algn="ctr">
              <a:buNone/>
              <a:defRPr sz="1800" b="1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381000" y="955273"/>
            <a:ext cx="8416260" cy="45571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1" y="3400778"/>
            <a:ext cx="7253288" cy="1816352"/>
          </a:xfrm>
          <a:prstGeom prst="rect">
            <a:avLst/>
          </a:prstGeom>
          <a:noFill/>
          <a:ln w="12700" cmpd="sng">
            <a:solidFill>
              <a:schemeClr val="bg1"/>
            </a:solidFill>
          </a:ln>
          <a:effectLst/>
        </p:spPr>
        <p:txBody>
          <a:bodyPr lIns="468000" rIns="468000" anchor="ctr">
            <a:normAutofit/>
          </a:bodyPr>
          <a:lstStyle>
            <a:lvl1pPr marL="0" indent="0">
              <a:lnSpc>
                <a:spcPts val="2000"/>
              </a:lnSpc>
              <a:spcBef>
                <a:spcPts val="500"/>
              </a:spcBef>
              <a:buFontTx/>
              <a:buNone/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solidFill>
                  <a:schemeClr val="bg1"/>
                </a:solidFill>
                <a:latin typeface="Arial"/>
                <a:cs typeface="Arial"/>
              </a:defRPr>
            </a:lvl2pPr>
            <a:lvl3pPr marL="804863" indent="-184150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400" b="0">
                <a:solidFill>
                  <a:schemeClr val="bg1"/>
                </a:solidFill>
                <a:latin typeface="Arial"/>
                <a:cs typeface="Arial"/>
              </a:defRPr>
            </a:lvl3pPr>
            <a:lvl4pPr marL="1171575" indent="-184150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00000"/>
              <a:buFont typeface="Lucida Grande"/>
              <a:buChar char="X"/>
              <a:defRPr sz="1400" b="0">
                <a:solidFill>
                  <a:schemeClr val="bg1"/>
                </a:solidFill>
                <a:latin typeface="Arial"/>
                <a:cs typeface="Arial"/>
              </a:defRPr>
            </a:lvl4pPr>
            <a:lvl5pPr marL="1439863" indent="0">
              <a:lnSpc>
                <a:spcPts val="2000"/>
              </a:lnSpc>
              <a:spcBef>
                <a:spcPts val="500"/>
              </a:spcBef>
              <a:buFontTx/>
              <a:buNone/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7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r>
              <a:rPr lang="fr-FR"/>
              <a:t>30/11/2017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8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5BC5E7"/>
                </a:solidFill>
                <a:latin typeface="Open Sans" pitchFamily="34" charset="0"/>
              </a:defRPr>
            </a:lvl1pPr>
          </a:lstStyle>
          <a:p>
            <a:fld id="{AE377759-5AEA-4B7A-A775-B06E0CB241C5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027110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HOM_SIGNEseu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551238"/>
            <a:ext cx="24288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2513013" y="2765425"/>
            <a:ext cx="41338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FR" altLang="fr-FR" sz="4900" b="1" smtClean="0">
                <a:solidFill>
                  <a:srgbClr val="002554"/>
                </a:solidFill>
                <a:latin typeface="Arial" charset="0"/>
                <a:cs typeface="Arial" charset="0"/>
              </a:rPr>
              <a:t>MERCI ! </a:t>
            </a:r>
          </a:p>
        </p:txBody>
      </p:sp>
    </p:spTree>
    <p:extLst>
      <p:ext uri="{BB962C8B-B14F-4D97-AF65-F5344CB8AC3E}">
        <p14:creationId xmlns:p14="http://schemas.microsoft.com/office/powerpoint/2010/main" val="729411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bg>
      <p:bgPr>
        <a:solidFill>
          <a:srgbClr val="0B1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542925" y="3978275"/>
            <a:ext cx="80581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FR" altLang="fr-FR" sz="1300" b="1" smtClean="0">
                <a:solidFill>
                  <a:srgbClr val="5BC5E7"/>
                </a:solidFill>
                <a:latin typeface="Open Sans" pitchFamily="34" charset="0"/>
                <a:cs typeface="Open Sans" pitchFamily="34" charset="0"/>
              </a:rPr>
              <a:t>Adresse postale</a:t>
            </a:r>
          </a:p>
          <a:p>
            <a:pPr algn="ctr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13 rue du Chatellier </a:t>
            </a:r>
          </a:p>
          <a:p>
            <a:pPr algn="ctr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CS 92803</a:t>
            </a:r>
          </a:p>
          <a:p>
            <a:pPr algn="ctr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29228 Brest CEDEX 2</a:t>
            </a:r>
          </a:p>
          <a:p>
            <a:pPr algn="ctr">
              <a:defRPr/>
            </a:pPr>
            <a:endParaRPr lang="fr-FR" altLang="fr-FR" sz="1300" b="1" smtClean="0">
              <a:solidFill>
                <a:srgbClr val="5BC5E7"/>
              </a:solidFill>
              <a:latin typeface="Open Sans" pitchFamily="34" charset="0"/>
              <a:cs typeface="Open Sans" pitchFamily="34" charset="0"/>
            </a:endParaRPr>
          </a:p>
          <a:p>
            <a:pPr algn="ctr">
              <a:defRPr/>
            </a:pPr>
            <a:r>
              <a:rPr lang="fr-FR" altLang="fr-FR" sz="1300" b="1" smtClean="0">
                <a:solidFill>
                  <a:srgbClr val="5BC5E7"/>
                </a:solidFill>
                <a:latin typeface="Open Sans" pitchFamily="34" charset="0"/>
                <a:cs typeface="Open Sans" pitchFamily="34" charset="0"/>
              </a:rPr>
              <a:t>Internet</a:t>
            </a:r>
          </a:p>
          <a:p>
            <a:pPr algn="ctr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www.shom.fr</a:t>
            </a:r>
          </a:p>
          <a:p>
            <a:pPr algn="ctr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data.shom.fr</a:t>
            </a:r>
          </a:p>
          <a:p>
            <a:pPr algn="ctr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diffusion.shom.fr</a:t>
            </a:r>
          </a:p>
          <a:p>
            <a:pPr algn="ctr">
              <a:defRPr/>
            </a:pPr>
            <a:endParaRPr lang="fr-FR" altLang="fr-FR" sz="1300" b="1" smtClean="0">
              <a:solidFill>
                <a:srgbClr val="5BC5E7"/>
              </a:solidFill>
              <a:latin typeface="Open Sans" pitchFamily="34" charset="0"/>
              <a:cs typeface="Open Sans" pitchFamily="34" charset="0"/>
            </a:endParaRPr>
          </a:p>
          <a:p>
            <a:pPr algn="ctr">
              <a:defRPr/>
            </a:pPr>
            <a:r>
              <a:rPr lang="fr-FR" altLang="fr-FR" sz="1300" b="1" smtClean="0">
                <a:solidFill>
                  <a:srgbClr val="5BC5E7"/>
                </a:solidFill>
                <a:latin typeface="Open Sans" pitchFamily="34" charset="0"/>
                <a:cs typeface="Open Sans" pitchFamily="34" charset="0"/>
              </a:rPr>
              <a:t>Renseignements</a:t>
            </a:r>
          </a:p>
          <a:p>
            <a:pPr algn="ctr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Tel. +33 (0) 2 56 312 312</a:t>
            </a:r>
          </a:p>
        </p:txBody>
      </p:sp>
      <p:pic>
        <p:nvPicPr>
          <p:cNvPr id="3" name="Image 2" descr="SHOM_LOGO_WB_RV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6713" y="1430338"/>
            <a:ext cx="3005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048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à compléter">
    <p:bg>
      <p:bgPr>
        <a:solidFill>
          <a:srgbClr val="0B1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SHOM_LOGO_WB_RV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1430338"/>
            <a:ext cx="3005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509588" y="3977746"/>
            <a:ext cx="8097837" cy="2462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300" b="1">
                <a:solidFill>
                  <a:srgbClr val="5BC5E7"/>
                </a:solidFill>
                <a:latin typeface="Open Sans"/>
                <a:cs typeface="Open Sans"/>
              </a:defRPr>
            </a:lvl1pPr>
            <a:lvl2pPr marL="0" indent="0" algn="ctr">
              <a:buFontTx/>
              <a:buNone/>
              <a:defRPr sz="13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914400" indent="0" algn="ctr">
              <a:buFontTx/>
              <a:buNone/>
              <a:defRPr sz="1400">
                <a:latin typeface="Arial"/>
                <a:cs typeface="Arial"/>
              </a:defRPr>
            </a:lvl3pPr>
            <a:lvl4pPr marL="1371600" indent="0" algn="ctr">
              <a:buFontTx/>
              <a:buNone/>
              <a:defRPr sz="1400">
                <a:latin typeface="Arial"/>
                <a:cs typeface="Arial"/>
              </a:defRPr>
            </a:lvl4pPr>
            <a:lvl5pPr marL="1828800" indent="0" algn="ctr">
              <a:buFontTx/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75546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visuel - Logo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7999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21" name="Espace réservé pour une image  20"/>
          <p:cNvSpPr>
            <a:spLocks noGrp="1"/>
          </p:cNvSpPr>
          <p:nvPr>
            <p:ph type="pic" sz="quarter" idx="12"/>
          </p:nvPr>
        </p:nvSpPr>
        <p:spPr>
          <a:xfrm>
            <a:off x="0" y="3410623"/>
            <a:ext cx="9144000" cy="3447377"/>
          </a:xfrm>
          <a:prstGeom prst="rect">
            <a:avLst/>
          </a:prstGeom>
          <a:solidFill>
            <a:srgbClr val="0B183A">
              <a:alpha val="9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580324"/>
            <a:ext cx="9144000" cy="141090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5BC5E7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410623"/>
            <a:ext cx="9144000" cy="1169701"/>
          </a:xfrm>
          <a:prstGeom prst="rect">
            <a:avLst/>
          </a:prstGeom>
          <a:noFill/>
          <a:ln>
            <a:noFill/>
          </a:ln>
        </p:spPr>
        <p:txBody>
          <a:bodyPr lIns="360000" tIns="360000" rIns="360000" bIns="360000">
            <a:noAutofit/>
          </a:bodyPr>
          <a:lstStyle>
            <a:lvl1pPr>
              <a:lnSpc>
                <a:spcPts val="5600"/>
              </a:lnSpc>
              <a:spcBef>
                <a:spcPts val="600"/>
              </a:spcBef>
              <a:defRPr sz="3600" b="0" i="0" cap="none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pour une image 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145211" cy="1539322"/>
          </a:xfrm>
          <a:prstGeom prst="rect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3498850" y="5991225"/>
            <a:ext cx="2133600" cy="36512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 b="1">
                <a:solidFill>
                  <a:srgbClr val="002554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FC17E86-0DDB-44EB-9CD2-6261017E2D57}" type="datetime3">
              <a:rPr lang="fr-FR"/>
              <a:pPr>
                <a:defRPr/>
              </a:pPr>
              <a:t>23.02.18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239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ans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  20"/>
          <p:cNvSpPr>
            <a:spLocks noGrp="1"/>
          </p:cNvSpPr>
          <p:nvPr>
            <p:ph type="pic" sz="quarter" idx="12"/>
          </p:nvPr>
        </p:nvSpPr>
        <p:spPr>
          <a:xfrm>
            <a:off x="0" y="3410623"/>
            <a:ext cx="9144000" cy="3447377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580324"/>
            <a:ext cx="9144000" cy="141090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5BC5E7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410623"/>
            <a:ext cx="9144000" cy="1169701"/>
          </a:xfrm>
          <a:prstGeom prst="rect">
            <a:avLst/>
          </a:prstGeom>
          <a:noFill/>
          <a:ln>
            <a:noFill/>
          </a:ln>
        </p:spPr>
        <p:txBody>
          <a:bodyPr lIns="360000" tIns="360000" rIns="360000" bIns="360000">
            <a:noAutofit/>
          </a:bodyPr>
          <a:lstStyle>
            <a:lvl1pPr>
              <a:lnSpc>
                <a:spcPts val="5600"/>
              </a:lnSpc>
              <a:spcBef>
                <a:spcPts val="600"/>
              </a:spcBef>
              <a:defRPr sz="3600" b="0" i="0" cap="none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pour une image  14"/>
          <p:cNvSpPr>
            <a:spLocks noGrp="1"/>
          </p:cNvSpPr>
          <p:nvPr>
            <p:ph type="pic" sz="quarter" idx="11"/>
          </p:nvPr>
        </p:nvSpPr>
        <p:spPr>
          <a:xfrm>
            <a:off x="2449479" y="362837"/>
            <a:ext cx="5591130" cy="2736398"/>
          </a:xfrm>
          <a:prstGeom prst="rect">
            <a:avLst/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3498850" y="5991225"/>
            <a:ext cx="2133600" cy="36512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 b="1">
                <a:solidFill>
                  <a:srgbClr val="002554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40F4B8E-D96D-489F-A55F-874CAC444DFC}" type="datetime3">
              <a:rPr lang="fr-FR"/>
              <a:pPr>
                <a:defRPr/>
              </a:pPr>
              <a:t>23.02.18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486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SHOM_LOGO_RV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0"/>
            <a:ext cx="140176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 descr="Capture d’écran 2016-10-11 à 18.14.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6078538"/>
            <a:ext cx="7842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/>
          <p:cNvSpPr txBox="1">
            <a:spLocks noChangeArrowheads="1"/>
          </p:cNvSpPr>
          <p:nvPr userDrawn="1"/>
        </p:nvSpPr>
        <p:spPr bwMode="auto">
          <a:xfrm>
            <a:off x="831850" y="395288"/>
            <a:ext cx="6392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altLang="fr-FR" sz="3600" b="1" smtClean="0">
                <a:solidFill>
                  <a:srgbClr val="5BC5E7"/>
                </a:solidFill>
                <a:latin typeface="Open Sans" pitchFamily="34" charset="0"/>
                <a:cs typeface="Open Sans" pitchFamily="34" charset="0"/>
              </a:rPr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2222" y="1162756"/>
            <a:ext cx="671688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tabLst/>
              <a:defRPr sz="1300" b="1" i="0" cap="all">
                <a:solidFill>
                  <a:srgbClr val="002554"/>
                </a:solidFill>
                <a:latin typeface="Open Sans"/>
                <a:cs typeface="Open Sans"/>
              </a:defRPr>
            </a:lvl1pPr>
            <a:lvl2pPr marL="0" indent="450850">
              <a:lnSpc>
                <a:spcPts val="2000"/>
              </a:lnSpc>
              <a:spcBef>
                <a:spcPts val="0"/>
              </a:spcBef>
              <a:buFontTx/>
              <a:buNone/>
              <a:tabLst/>
              <a:defRPr sz="1000" b="0" i="0" cap="none">
                <a:latin typeface="Open Sans"/>
                <a:cs typeface="Open Sans"/>
              </a:defRPr>
            </a:lvl2pPr>
            <a:lvl3pPr marL="0" indent="0">
              <a:lnSpc>
                <a:spcPts val="2000"/>
              </a:lnSpc>
              <a:spcBef>
                <a:spcPts val="500"/>
              </a:spcBef>
              <a:buFontTx/>
              <a:buNone/>
              <a:tabLst/>
              <a:defRPr sz="1400" b="1" i="0" cap="all">
                <a:latin typeface="Arial"/>
                <a:cs typeface="Arial"/>
              </a:defRPr>
            </a:lvl3pPr>
            <a:lvl4pPr marL="0" indent="0">
              <a:lnSpc>
                <a:spcPts val="2000"/>
              </a:lnSpc>
              <a:spcBef>
                <a:spcPts val="500"/>
              </a:spcBef>
              <a:buFontTx/>
              <a:buNone/>
              <a:tabLst/>
              <a:defRPr sz="1400" b="1" i="0" cap="all">
                <a:latin typeface="Arial"/>
                <a:cs typeface="Arial"/>
              </a:defRPr>
            </a:lvl4pPr>
            <a:lvl5pPr marL="0" indent="0">
              <a:lnSpc>
                <a:spcPts val="2000"/>
              </a:lnSpc>
              <a:spcBef>
                <a:spcPts val="500"/>
              </a:spcBef>
              <a:buFontTx/>
              <a:buNone/>
              <a:tabLst/>
              <a:defRPr sz="1400" b="1" i="0" cap="all"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902798" y="1162050"/>
            <a:ext cx="648717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300" b="0" cap="all">
                <a:solidFill>
                  <a:srgbClr val="5BC5E7"/>
                </a:solidFill>
                <a:latin typeface="Open Sans Extrabold"/>
                <a:cs typeface="Open Sans Extrabold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048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SHOM_SIGNEseu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725488"/>
            <a:ext cx="4764088" cy="5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 descr="SHOM_LOGO_RV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0"/>
            <a:ext cx="140176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8202" y="2137669"/>
            <a:ext cx="7772400" cy="1362075"/>
          </a:xfrm>
          <a:prstGeom prst="rect">
            <a:avLst/>
          </a:prstGeom>
        </p:spPr>
        <p:txBody>
          <a:bodyPr bIns="252000" anchor="b">
            <a:normAutofit/>
          </a:bodyPr>
          <a:lstStyle>
            <a:lvl1pPr algn="ctr">
              <a:defRPr sz="2600" b="1" i="0" cap="all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8202" y="3429001"/>
            <a:ext cx="7772400" cy="1270000"/>
          </a:xfrm>
          <a:prstGeom prst="rect">
            <a:avLst/>
          </a:prstGeom>
        </p:spPr>
        <p:txBody>
          <a:bodyPr tIns="252000" anchor="t">
            <a:normAutofit/>
          </a:bodyPr>
          <a:lstStyle>
            <a:lvl1pPr marL="0" indent="0" algn="ctr">
              <a:buNone/>
              <a:defRPr sz="1500" cap="all">
                <a:solidFill>
                  <a:srgbClr val="5BC5E7"/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r>
              <a:rPr lang="fr-FR"/>
              <a:t>30/11/2017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5BC5E7"/>
                </a:solidFill>
                <a:latin typeface="Open Sans" pitchFamily="34" charset="0"/>
              </a:defRPr>
            </a:lvl1pPr>
          </a:lstStyle>
          <a:p>
            <a:fld id="{AB3DFEC5-43DF-4590-AD25-AA322BC94C29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25771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1" y="1604714"/>
            <a:ext cx="841626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l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200" b="0">
                <a:latin typeface="Open Sans"/>
                <a:cs typeface="Open Sans"/>
              </a:defRPr>
            </a:lvl3pPr>
            <a:lvl4pPr marL="809625" indent="-177800" algn="l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100" b="0">
                <a:latin typeface="Open Sans"/>
                <a:cs typeface="Open Sans"/>
              </a:defRPr>
            </a:lvl4pPr>
            <a:lvl5pPr marL="990600" indent="-96838" algn="l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10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6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r>
              <a:rPr lang="fr-FR"/>
              <a:t>30/11/2017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5BC5E7"/>
                </a:solidFill>
                <a:latin typeface="Open Sans" pitchFamily="34" charset="0"/>
              </a:defRPr>
            </a:lvl1pPr>
          </a:lstStyle>
          <a:p>
            <a:fld id="{10C6CBD6-13F9-4287-AF5E-67C395BA1DEB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10546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image verticale Texte sur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5588" cy="6858000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 algn="ctr">
              <a:buNone/>
              <a:defRPr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>
              <a:alpha val="9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7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r>
              <a:rPr lang="fr-FR"/>
              <a:t>30/11/2017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8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5BC5E7"/>
                </a:solidFill>
                <a:latin typeface="Open Sans" pitchFamily="34" charset="0"/>
              </a:defRPr>
            </a:lvl1pPr>
          </a:lstStyle>
          <a:p>
            <a:fld id="{744DDE29-3CCE-47D4-8678-D8255A703E8D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74368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sz="half" idx="17"/>
          </p:nvPr>
        </p:nvSpPr>
        <p:spPr>
          <a:xfrm>
            <a:off x="4775593" y="1604714"/>
            <a:ext cx="402166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lang="fr-FR" sz="2000" b="1" i="0" u="none" strike="noStrike" baseline="0" smtClean="0">
                <a:latin typeface="Open Sans"/>
                <a:cs typeface="Open Sans"/>
              </a:defRPr>
            </a:lvl1pPr>
            <a:lvl2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sz="1800" b="0">
                <a:latin typeface="Open Sans"/>
                <a:cs typeface="Open Sans"/>
              </a:defRPr>
            </a:lvl2pPr>
            <a:lvl3pPr marL="536575" indent="-179388" algn="l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200" b="0">
                <a:latin typeface="Open Sans"/>
                <a:cs typeface="Open Sans"/>
              </a:defRPr>
            </a:lvl3pPr>
            <a:lvl4pPr marL="809625" indent="-177800" algn="l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000" b="0">
                <a:latin typeface="Open Sans"/>
                <a:cs typeface="Open Sans"/>
              </a:defRPr>
            </a:lvl4pPr>
            <a:lvl5pPr marL="990600" indent="-96838" algn="l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381000" y="1600200"/>
            <a:ext cx="4003675" cy="45259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30000"/>
              </a:lnSpc>
              <a:defRPr sz="24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8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r>
              <a:rPr lang="fr-FR"/>
              <a:t>30/11/2017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5BC5E7"/>
                </a:solidFill>
                <a:latin typeface="Open Sans" pitchFamily="34" charset="0"/>
              </a:defRPr>
            </a:lvl1pPr>
          </a:lstStyle>
          <a:p>
            <a:fld id="{A6E4A288-090C-4723-A63C-3F3C284D2B8E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20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20340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2 images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381001" y="1600200"/>
            <a:ext cx="2730689" cy="21392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381001" y="4007556"/>
            <a:ext cx="2730690" cy="211772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8"/>
          </p:nvPr>
        </p:nvSpPr>
        <p:spPr>
          <a:xfrm>
            <a:off x="3657600" y="1604714"/>
            <a:ext cx="5139661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500"/>
              </a:spcBef>
              <a:buFontTx/>
              <a:buNone/>
              <a:defRPr lang="fr-FR" sz="2000" b="1" i="0" u="none" strike="noStrike" baseline="0" smtClean="0">
                <a:latin typeface="Open Sans"/>
                <a:cs typeface="Open Sans"/>
              </a:defRPr>
            </a:lvl1pPr>
            <a:lvl2pPr marL="0" indent="0" algn="l">
              <a:lnSpc>
                <a:spcPct val="100000"/>
              </a:lnSpc>
              <a:spcBef>
                <a:spcPts val="500"/>
              </a:spcBef>
              <a:buFontTx/>
              <a:buNone/>
              <a:defRPr sz="1800" b="0">
                <a:latin typeface="Open Sans"/>
                <a:cs typeface="Open Sans"/>
              </a:defRPr>
            </a:lvl2pPr>
            <a:lvl3pPr marL="536575" indent="-179388" algn="l">
              <a:lnSpc>
                <a:spcPct val="100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600" b="0">
                <a:latin typeface="Open Sans"/>
                <a:cs typeface="Open Sans"/>
              </a:defRPr>
            </a:lvl3pPr>
            <a:lvl4pPr marL="809625" indent="-177800" algn="l">
              <a:lnSpc>
                <a:spcPct val="1000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000" b="0">
                <a:latin typeface="Open Sans"/>
                <a:cs typeface="Open Sans"/>
              </a:defRPr>
            </a:lvl4pPr>
            <a:lvl5pPr marL="990600" indent="-96838" algn="l">
              <a:lnSpc>
                <a:spcPct val="1000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ct val="1000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ct val="1000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30000"/>
              </a:lnSpc>
              <a:defRPr sz="24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70000"/>
              </a:lnSpc>
              <a:buNone/>
              <a:defRPr sz="16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9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r>
              <a:rPr lang="fr-FR"/>
              <a:t>30/11/2017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20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5BC5E7"/>
                </a:solidFill>
                <a:latin typeface="Open Sans" pitchFamily="34" charset="0"/>
              </a:defRPr>
            </a:lvl1pPr>
          </a:lstStyle>
          <a:p>
            <a:fld id="{4B8A0DE2-34A9-418A-89BA-12BC6827A48F}" type="slidenum">
              <a:rPr lang="fr-FR" altLang="en-US"/>
              <a:pPr/>
              <a:t>‹#›</a:t>
            </a:fld>
            <a:endParaRPr lang="fr-FR" altLang="en-US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COP 2017-2020</a:t>
            </a:r>
          </a:p>
        </p:txBody>
      </p:sp>
    </p:spTree>
    <p:extLst>
      <p:ext uri="{BB962C8B-B14F-4D97-AF65-F5344CB8AC3E}">
        <p14:creationId xmlns:p14="http://schemas.microsoft.com/office/powerpoint/2010/main" val="15563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  <p:sldLayoutId id="2147484417" r:id="rId13"/>
    <p:sldLayoutId id="2147484418" r:id="rId14"/>
    <p:sldLayoutId id="2147484419" r:id="rId15"/>
    <p:sldLayoutId id="2147484420" r:id="rId16"/>
    <p:sldLayoutId id="2147484421" r:id="rId17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Espace réservé pour une image  18"/>
          <p:cNvSpPr>
            <a:spLocks noGrp="1"/>
          </p:cNvSpPr>
          <p:nvPr>
            <p:ph type="pic" sz="quarter" idx="12"/>
          </p:nvPr>
        </p:nvSpPr>
        <p:spPr bwMode="auto">
          <a:xfrm>
            <a:off x="0" y="4729163"/>
            <a:ext cx="9144000" cy="2128837"/>
          </a:xfrm>
          <a:solidFill>
            <a:srgbClr val="0B183A">
              <a:alpha val="9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6" name="Sous-titre 2"/>
          <p:cNvSpPr>
            <a:spLocks noGrp="1"/>
          </p:cNvSpPr>
          <p:nvPr>
            <p:ph type="subTitle" idx="1"/>
          </p:nvPr>
        </p:nvSpPr>
        <p:spPr bwMode="auto">
          <a:xfrm>
            <a:off x="0" y="5386388"/>
            <a:ext cx="9144000" cy="1222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b="1" smtClean="0">
                <a:latin typeface="Open Sans" pitchFamily="34" charset="0"/>
                <a:cs typeface="Arial" panose="020B0604020202020204" pitchFamily="34" charset="0"/>
              </a:rPr>
              <a:t>Nadi - Fiji</a:t>
            </a:r>
            <a:endParaRPr lang="fr-FR" altLang="fr-FR" smtClean="0">
              <a:latin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8437" name="Espace réservé de la date 5"/>
          <p:cNvSpPr>
            <a:spLocks noGrp="1"/>
          </p:cNvSpPr>
          <p:nvPr>
            <p:ph type="dt" sz="quarter" idx="13"/>
          </p:nvPr>
        </p:nvSpPr>
        <p:spPr bwMode="auto">
          <a:xfrm>
            <a:off x="3505200" y="6362700"/>
            <a:ext cx="2133600" cy="3651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mtClean="0">
                <a:solidFill>
                  <a:srgbClr val="002554"/>
                </a:solidFill>
                <a:latin typeface="Arial" panose="020B0604020202020204" pitchFamily="34" charset="0"/>
              </a:rPr>
              <a:t>21-22 February 2018</a:t>
            </a:r>
          </a:p>
        </p:txBody>
      </p:sp>
      <p:pic>
        <p:nvPicPr>
          <p:cNvPr id="18438" name="Picture 44" descr="SWPC Logo_digitsed_040120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50" y="5218113"/>
            <a:ext cx="143986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itre 3"/>
          <p:cNvSpPr>
            <a:spLocks noGrp="1"/>
          </p:cNvSpPr>
          <p:nvPr>
            <p:ph type="ctrTitle"/>
          </p:nvPr>
        </p:nvSpPr>
        <p:spPr bwMode="auto">
          <a:xfrm>
            <a:off x="0" y="2259013"/>
            <a:ext cx="9144000" cy="2144712"/>
          </a:xfrm>
          <a:solidFill>
            <a:srgbClr val="FFFFFF">
              <a:alpha val="34117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z="3200" b="1" smtClean="0">
                <a:solidFill>
                  <a:srgbClr val="002554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15</a:t>
            </a:r>
            <a:r>
              <a:rPr lang="en-US" altLang="fr-FR" sz="3200" b="1" baseline="30000" smtClean="0">
                <a:solidFill>
                  <a:srgbClr val="002554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th</a:t>
            </a:r>
            <a:r>
              <a:rPr lang="en-US" altLang="fr-FR" sz="3200" b="1" smtClean="0">
                <a:solidFill>
                  <a:srgbClr val="002554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South West Pacific </a:t>
            </a:r>
            <a:br>
              <a:rPr lang="en-US" altLang="fr-FR" sz="3200" b="1" smtClean="0">
                <a:solidFill>
                  <a:srgbClr val="002554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</a:br>
            <a:r>
              <a:rPr lang="en-US" altLang="fr-FR" sz="3200" b="1" smtClean="0">
                <a:solidFill>
                  <a:srgbClr val="002554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Hydrographic Commission Conference</a:t>
            </a:r>
            <a:br>
              <a:rPr lang="en-US" altLang="fr-FR" sz="3200" b="1" smtClean="0">
                <a:solidFill>
                  <a:srgbClr val="002554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</a:br>
            <a:r>
              <a:rPr lang="fr-FR" altLang="fr-FR" b="1" smtClean="0">
                <a:solidFill>
                  <a:srgbClr val="002554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France National Report</a:t>
            </a:r>
            <a:endParaRPr lang="fr-FR" altLang="fr-FR" smtClean="0">
              <a:solidFill>
                <a:srgbClr val="002554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1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1272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Charting</a:t>
            </a:r>
            <a:r>
              <a:rPr lang="fr-FR" dirty="0" smtClean="0"/>
              <a:t> – </a:t>
            </a:r>
            <a:r>
              <a:rPr lang="fr-FR" dirty="0" err="1" smtClean="0"/>
              <a:t>region</a:t>
            </a:r>
            <a:r>
              <a:rPr lang="fr-FR" dirty="0" smtClean="0"/>
              <a:t> L</a:t>
            </a:r>
            <a:endParaRPr lang="fr-FR" cap="none" dirty="0"/>
          </a:p>
        </p:txBody>
      </p:sp>
      <p:sp>
        <p:nvSpPr>
          <p:cNvPr id="27653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DA0311-C286-42D2-B67F-60474F68315B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 eaLnBrk="1" hangingPunct="1"/>
              <a:t>10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19463" name="Rectangle 2"/>
          <p:cNvSpPr>
            <a:spLocks noChangeArrowheads="1"/>
          </p:cNvSpPr>
          <p:nvPr/>
        </p:nvSpPr>
        <p:spPr bwMode="auto">
          <a:xfrm>
            <a:off x="268288" y="1195388"/>
            <a:ext cx="8513762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INT charts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7 new INT charts produced </a:t>
            </a:r>
            <a:r>
              <a:rPr lang="en-US" altLang="fr-FR" dirty="0" smtClean="0">
                <a:latin typeface="Open Sans" pitchFamily="34" charset="0"/>
                <a:cs typeface="Open Sans" pitchFamily="34" charset="0"/>
              </a:rPr>
              <a:t>(1 publication &amp; 6 new editions)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3 new INT charts planned in 2018-2019 </a:t>
            </a:r>
            <a:r>
              <a:rPr lang="en-US" altLang="fr-FR" dirty="0" smtClean="0">
                <a:latin typeface="Open Sans" pitchFamily="34" charset="0"/>
                <a:cs typeface="Open Sans" pitchFamily="34" charset="0"/>
              </a:rPr>
              <a:t>(INT6840, INT6841 &amp; INT654)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INT Charts approved since last conference : </a:t>
            </a:r>
          </a:p>
          <a:p>
            <a:pPr marL="534988" indent="-360363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fr-FR" b="1" dirty="0" smtClean="0">
                <a:latin typeface="Open Sans" pitchFamily="34" charset="0"/>
                <a:cs typeface="Open Sans" pitchFamily="34" charset="0"/>
              </a:rPr>
              <a:t>INT6840 (FR7760) : </a:t>
            </a:r>
            <a:r>
              <a:rPr lang="en-US" altLang="fr-FR" dirty="0" smtClean="0">
                <a:latin typeface="Open Sans" pitchFamily="34" charset="0"/>
                <a:cs typeface="Open Sans" pitchFamily="34" charset="0"/>
              </a:rPr>
              <a:t>to be published</a:t>
            </a:r>
          </a:p>
          <a:p>
            <a:pPr marL="534988" indent="-360363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fr-FR" b="1" dirty="0" smtClean="0">
                <a:latin typeface="Open Sans" pitchFamily="34" charset="0"/>
                <a:cs typeface="Open Sans" pitchFamily="34" charset="0"/>
              </a:rPr>
              <a:t>INT6841 (FR7761) : </a:t>
            </a:r>
            <a:r>
              <a:rPr lang="en-US" altLang="fr-FR" dirty="0" smtClean="0">
                <a:latin typeface="Open Sans" pitchFamily="34" charset="0"/>
                <a:cs typeface="Open Sans" pitchFamily="34" charset="0"/>
              </a:rPr>
              <a:t>to be published</a:t>
            </a:r>
          </a:p>
          <a:p>
            <a:pPr marL="534988" indent="-360363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fr-FR" b="1" dirty="0" smtClean="0">
                <a:latin typeface="Open Sans" pitchFamily="34" charset="0"/>
                <a:cs typeface="Open Sans" pitchFamily="34" charset="0"/>
              </a:rPr>
              <a:t>INT6842 (FR7762) : </a:t>
            </a:r>
            <a:r>
              <a:rPr lang="en-US" altLang="fr-FR" dirty="0" smtClean="0">
                <a:latin typeface="Open Sans" pitchFamily="34" charset="0"/>
                <a:cs typeface="Open Sans" pitchFamily="34" charset="0"/>
              </a:rPr>
              <a:t>published 2017/11/17</a:t>
            </a:r>
            <a:endParaRPr lang="en-US" altLang="fr-FR" b="1" dirty="0" smtClean="0">
              <a:latin typeface="Open Sans" pitchFamily="34" charset="0"/>
              <a:cs typeface="Open Sans" pitchFamily="34" charset="0"/>
            </a:endParaRPr>
          </a:p>
          <a:p>
            <a:pPr marL="534988" indent="-360363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fr-FR" b="1" dirty="0" smtClean="0">
                <a:latin typeface="Open Sans" pitchFamily="34" charset="0"/>
                <a:cs typeface="Open Sans" pitchFamily="34" charset="0"/>
              </a:rPr>
              <a:t>INT6843 (FR6686) : </a:t>
            </a:r>
            <a:r>
              <a:rPr lang="en-US" altLang="fr-FR" dirty="0" smtClean="0">
                <a:latin typeface="Open Sans" pitchFamily="34" charset="0"/>
                <a:cs typeface="Open Sans" pitchFamily="34" charset="0"/>
              </a:rPr>
              <a:t>to be published</a:t>
            </a:r>
            <a:endParaRPr lang="en-US" altLang="fr-FR" b="1" dirty="0" smtClean="0">
              <a:latin typeface="Open Sans" pitchFamily="34" charset="0"/>
              <a:cs typeface="Open Sans" pitchFamily="34" charset="0"/>
            </a:endParaRPr>
          </a:p>
          <a:p>
            <a:pPr marL="534988" indent="-360363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fr-FR" b="1" dirty="0" smtClean="0">
                <a:latin typeface="Open Sans" pitchFamily="34" charset="0"/>
                <a:cs typeface="Open Sans" pitchFamily="34" charset="0"/>
              </a:rPr>
              <a:t>INT6844 (FR6768) : </a:t>
            </a:r>
            <a:r>
              <a:rPr lang="en-US" altLang="fr-FR" dirty="0" smtClean="0">
                <a:latin typeface="Open Sans" pitchFamily="34" charset="0"/>
                <a:cs typeface="Open Sans" pitchFamily="34" charset="0"/>
              </a:rPr>
              <a:t>to be published</a:t>
            </a:r>
            <a:endParaRPr lang="en-US" altLang="fr-FR" b="1" dirty="0" smtClean="0"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27655" name="Espace réservé de la date 8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February 21</a:t>
            </a:r>
            <a:r>
              <a:rPr lang="en-GB" altLang="fr-FR" baseline="30000" smtClean="0">
                <a:solidFill>
                  <a:srgbClr val="002554"/>
                </a:solidFill>
                <a:latin typeface="Open Sans" pitchFamily="34" charset="0"/>
              </a:rPr>
              <a:t>st</a:t>
            </a: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 2018</a:t>
            </a:r>
          </a:p>
        </p:txBody>
      </p:sp>
      <p:pic>
        <p:nvPicPr>
          <p:cNvPr id="27656" name="Picture 44" descr="SWPC Logo_digitsed_04012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983288"/>
            <a:ext cx="900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750" y="3095625"/>
            <a:ext cx="325437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graphicFrame>
        <p:nvGraphicFramePr>
          <p:cNvPr id="2" name="Espace réservé pour une image  1"/>
          <p:cNvGraphicFramePr>
            <a:graphicFrameLocks noGrp="1"/>
          </p:cNvGraphicFramePr>
          <p:nvPr>
            <p:ph type="pic" sz="quarter" idx="13"/>
          </p:nvPr>
        </p:nvGraphicFramePr>
        <p:xfrm>
          <a:off x="153988" y="1876425"/>
          <a:ext cx="8789987" cy="1668463"/>
        </p:xfrm>
        <a:graphic>
          <a:graphicData uri="http://schemas.openxmlformats.org/drawingml/2006/table">
            <a:tbl>
              <a:tblPr/>
              <a:tblGrid>
                <a:gridCol w="1139825"/>
                <a:gridCol w="1192212"/>
                <a:gridCol w="2941638"/>
                <a:gridCol w="1897062"/>
                <a:gridCol w="1619250"/>
              </a:tblGrid>
              <a:tr h="8342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73B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SWPHC14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B173B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73B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Action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B173B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73B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Item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B173B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73B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SWPHC14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B173B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73B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Agenda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B173B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73B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Item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B173B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73B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 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B173B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73B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SWPHC14 Action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B173B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73B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 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B173B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73B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Action by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B173B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73B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 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B173B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73B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Deadline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B173B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834232"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6510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73B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14.08 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B173B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marL="261938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61938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73B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9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B173B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marL="92075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0" algn="l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73B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Producer Nations to review INT Chart proposal from France for Wallis and Futuna.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B173B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73B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Producer Nations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B173B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469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469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469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469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469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69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69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69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69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69900" algn="l"/>
                        </a:tabLst>
                      </a:pPr>
                      <a:r>
                        <a:rPr kumimoji="0" lang="en-AU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73B"/>
                          </a:solidFill>
                          <a:effectLst/>
                          <a:latin typeface="Open Sans" pitchFamily="34" charset="0"/>
                          <a:cs typeface="Open Sans" pitchFamily="34" charset="0"/>
                        </a:rPr>
                        <a:t>End Feb 2017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B173B"/>
                        </a:solidFill>
                        <a:effectLst/>
                        <a:latin typeface="Open Sans" pitchFamily="34" charset="0"/>
                        <a:cs typeface="Open Sans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1272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Charting</a:t>
            </a:r>
            <a:r>
              <a:rPr lang="fr-FR" dirty="0" smtClean="0"/>
              <a:t> – </a:t>
            </a:r>
            <a:r>
              <a:rPr lang="fr-FR" dirty="0" err="1" smtClean="0"/>
              <a:t>region</a:t>
            </a:r>
            <a:r>
              <a:rPr lang="fr-FR" dirty="0" smtClean="0"/>
              <a:t> L</a:t>
            </a:r>
            <a:endParaRPr lang="fr-FR" cap="none" dirty="0"/>
          </a:p>
        </p:txBody>
      </p:sp>
      <p:sp>
        <p:nvSpPr>
          <p:cNvPr id="28696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59EDC3-7F56-4A1E-B786-8305B110B89E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 eaLnBrk="1" hangingPunct="1"/>
              <a:t>11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19463" name="Rectangle 2"/>
          <p:cNvSpPr>
            <a:spLocks noChangeArrowheads="1"/>
          </p:cNvSpPr>
          <p:nvPr/>
        </p:nvSpPr>
        <p:spPr bwMode="auto">
          <a:xfrm>
            <a:off x="268288" y="1319213"/>
            <a:ext cx="851376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fr-FR" sz="2000" b="1" dirty="0">
                <a:latin typeface="Open Sans" pitchFamily="34" charset="0"/>
                <a:cs typeface="Open Sans" pitchFamily="34" charset="0"/>
              </a:rPr>
              <a:t>INT charts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fr-FR" sz="2000" b="1" dirty="0">
              <a:latin typeface="Open Sans" pitchFamily="34" charset="0"/>
              <a:cs typeface="Open Sans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fr-FR" sz="2000" b="1" dirty="0" smtClean="0">
              <a:latin typeface="Open Sans" pitchFamily="34" charset="0"/>
              <a:cs typeface="Open Sans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fr-FR" sz="2000" b="1" dirty="0">
              <a:latin typeface="Open Sans" pitchFamily="34" charset="0"/>
              <a:cs typeface="Open Sans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fr-FR" sz="2000" b="1" dirty="0" smtClean="0">
              <a:latin typeface="Open Sans" pitchFamily="34" charset="0"/>
              <a:cs typeface="Open Sans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FR7283 will remain a national chart. Action 14.08 can be closed.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FR intends to produce a band 3 cell derived from FR7283 to cover W&amp;F EEZ </a:t>
            </a:r>
            <a:r>
              <a:rPr lang="en-US" altLang="fr-FR" dirty="0" smtClean="0">
                <a:latin typeface="Open Sans" pitchFamily="34" charset="0"/>
                <a:cs typeface="Open Sans" pitchFamily="34" charset="0"/>
              </a:rPr>
              <a:t>(the only ENC cell intersecting W&amp;F EEZ: FR368760 will be transformed into band 4 cell)</a:t>
            </a:r>
          </a:p>
        </p:txBody>
      </p:sp>
      <p:sp>
        <p:nvSpPr>
          <p:cNvPr id="28698" name="Espace réservé de la date 8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February 21</a:t>
            </a:r>
            <a:r>
              <a:rPr lang="en-GB" altLang="fr-FR" baseline="30000" smtClean="0">
                <a:solidFill>
                  <a:srgbClr val="002554"/>
                </a:solidFill>
                <a:latin typeface="Open Sans" pitchFamily="34" charset="0"/>
              </a:rPr>
              <a:t>st</a:t>
            </a: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 2018</a:t>
            </a:r>
          </a:p>
        </p:txBody>
      </p:sp>
      <p:pic>
        <p:nvPicPr>
          <p:cNvPr id="28699" name="Picture 44" descr="SWPC Logo_digitsed_04012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983288"/>
            <a:ext cx="900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0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9699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1272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Charting</a:t>
            </a:r>
            <a:r>
              <a:rPr lang="fr-FR" dirty="0" smtClean="0"/>
              <a:t> – </a:t>
            </a:r>
            <a:r>
              <a:rPr lang="fr-FR" dirty="0" err="1" smtClean="0"/>
              <a:t>region</a:t>
            </a:r>
            <a:r>
              <a:rPr lang="fr-FR" dirty="0" smtClean="0"/>
              <a:t> L</a:t>
            </a:r>
            <a:endParaRPr lang="fr-FR" cap="none" dirty="0"/>
          </a:p>
        </p:txBody>
      </p:sp>
      <p:sp>
        <p:nvSpPr>
          <p:cNvPr id="29701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C90B83-5A08-4395-88C1-B71A6C807865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 eaLnBrk="1" hangingPunct="1"/>
              <a:t>12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19463" name="Rectangle 2"/>
          <p:cNvSpPr>
            <a:spLocks noChangeArrowheads="1"/>
          </p:cNvSpPr>
          <p:nvPr/>
        </p:nvSpPr>
        <p:spPr bwMode="auto">
          <a:xfrm>
            <a:off x="268288" y="1319213"/>
            <a:ext cx="85137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ENC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7 new cells published since the last conference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55 new cells planned in 2018-2019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 smtClean="0">
                <a:latin typeface="Open Sans" pitchFamily="34" charset="0"/>
                <a:cs typeface="Open Sans" pitchFamily="34" charset="0"/>
              </a:rPr>
              <a:t>Full coverage of New Caledonian waters by the end of 2018</a:t>
            </a:r>
          </a:p>
        </p:txBody>
      </p:sp>
      <p:sp>
        <p:nvSpPr>
          <p:cNvPr id="29703" name="Espace réservé de la date 8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February 21</a:t>
            </a:r>
            <a:r>
              <a:rPr lang="en-GB" altLang="fr-FR" baseline="30000" smtClean="0">
                <a:solidFill>
                  <a:srgbClr val="002554"/>
                </a:solidFill>
                <a:latin typeface="Open Sans" pitchFamily="34" charset="0"/>
              </a:rPr>
              <a:t>st</a:t>
            </a: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 2018</a:t>
            </a:r>
          </a:p>
        </p:txBody>
      </p:sp>
      <p:pic>
        <p:nvPicPr>
          <p:cNvPr id="29704" name="Picture 44" descr="SWPC Logo_digitsed_040120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983288"/>
            <a:ext cx="900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Imag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" y="3567113"/>
            <a:ext cx="2828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Imag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0388" y="3567113"/>
            <a:ext cx="27225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988" y="3567113"/>
            <a:ext cx="3019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3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1272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observation</a:t>
            </a:r>
            <a:endParaRPr lang="fr-FR" cap="none" dirty="0"/>
          </a:p>
        </p:txBody>
      </p:sp>
      <p:sp>
        <p:nvSpPr>
          <p:cNvPr id="30725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FD7345-E7A3-4602-8809-835CB8CC5D19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 eaLnBrk="1" hangingPunct="1"/>
              <a:t>13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30726" name="Rectangle 2"/>
          <p:cNvSpPr>
            <a:spLocks noChangeArrowheads="1"/>
          </p:cNvSpPr>
          <p:nvPr/>
        </p:nvSpPr>
        <p:spPr bwMode="auto">
          <a:xfrm>
            <a:off x="292100" y="973138"/>
            <a:ext cx="85137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2000" b="1">
                <a:latin typeface="Open Sans" pitchFamily="34" charset="0"/>
              </a:rPr>
              <a:t>All 14 stations installed (last one in Ouvéa - March 2017)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2000" b="1">
                <a:latin typeface="Open Sans" pitchFamily="34" charset="0"/>
              </a:rPr>
              <a:t>Maintenance operated by Shom on yearly basis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2000" b="1">
                <a:latin typeface="Open Sans" pitchFamily="34" charset="0"/>
              </a:rPr>
              <a:t>Funding remains a challenge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2000" b="1">
                <a:latin typeface="Open Sans" pitchFamily="34" charset="0"/>
              </a:rPr>
              <a:t>Contribute to PTWS, monitoring of sea level rise &amp; storm surge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fr-FR" sz="2000">
              <a:latin typeface="Open Sans" pitchFamily="34" charset="0"/>
            </a:endParaRPr>
          </a:p>
        </p:txBody>
      </p:sp>
      <p:sp>
        <p:nvSpPr>
          <p:cNvPr id="30727" name="Espace réservé de la date 8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February 21</a:t>
            </a:r>
            <a:r>
              <a:rPr lang="en-GB" altLang="fr-FR" baseline="30000" smtClean="0">
                <a:solidFill>
                  <a:srgbClr val="002554"/>
                </a:solidFill>
                <a:latin typeface="Open Sans" pitchFamily="34" charset="0"/>
              </a:rPr>
              <a:t>st</a:t>
            </a: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 2018</a:t>
            </a:r>
          </a:p>
        </p:txBody>
      </p:sp>
      <p:pic>
        <p:nvPicPr>
          <p:cNvPr id="30728" name="Picture 44" descr="SWPC Logo_digitsed_040120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983288"/>
            <a:ext cx="900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2" descr="data-shom_tide_Lifo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900" y="3506788"/>
            <a:ext cx="3636963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Imag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3241675"/>
            <a:ext cx="228123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Image 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9275" y="5065713"/>
            <a:ext cx="29432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Image 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5900" y="3422650"/>
            <a:ext cx="215423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62500" y="5662613"/>
            <a:ext cx="4067175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http://data.shom.fr/#donnees/refmar</a:t>
            </a:r>
            <a:endParaRPr lang="fr-FR" sz="1600" b="1" dirty="0">
              <a:solidFill>
                <a:schemeClr val="tx2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747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4447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Msdi</a:t>
            </a:r>
            <a:r>
              <a:rPr lang="fr-FR" dirty="0" smtClean="0"/>
              <a:t> </a:t>
            </a:r>
            <a:r>
              <a:rPr lang="fr-FR" dirty="0" err="1" smtClean="0"/>
              <a:t>developments</a:t>
            </a:r>
            <a:endParaRPr lang="fr-FR" dirty="0"/>
          </a:p>
        </p:txBody>
      </p:sp>
      <p:sp>
        <p:nvSpPr>
          <p:cNvPr id="31749" name="Espace réservé de la date 8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2AE9A3E-535F-4778-836F-F984CA285FBC}" type="datetime3"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 February, 2018</a:t>
            </a:fld>
            <a:endParaRPr lang="en-GB" altLang="fr-FR" smtClean="0">
              <a:solidFill>
                <a:srgbClr val="002554"/>
              </a:solidFill>
              <a:latin typeface="Open Sans" pitchFamily="34" charset="0"/>
            </a:endParaRPr>
          </a:p>
        </p:txBody>
      </p:sp>
      <p:sp>
        <p:nvSpPr>
          <p:cNvPr id="31750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E434F1-EB71-49D6-8A4D-1211550785F0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 eaLnBrk="1" hangingPunct="1"/>
              <a:t>14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22537" name="Espace réservé du contenu 5"/>
          <p:cNvSpPr txBox="1">
            <a:spLocks/>
          </p:cNvSpPr>
          <p:nvPr/>
        </p:nvSpPr>
        <p:spPr bwMode="auto">
          <a:xfrm>
            <a:off x="-104775" y="5187950"/>
            <a:ext cx="3392488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536575" indent="-1793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809625" indent="-1778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990600" indent="-968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1447800" indent="-96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1905000" indent="-96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2362200" indent="-96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2819400" indent="-96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500"/>
              </a:spcBef>
              <a:defRPr/>
            </a:pPr>
            <a:r>
              <a:rPr lang="en-US" altLang="fr-FR" sz="2400" b="1" dirty="0" err="1" smtClean="0">
                <a:latin typeface="Open Sans" pitchFamily="34" charset="0"/>
                <a:cs typeface="Open Sans" pitchFamily="34" charset="0"/>
              </a:rPr>
              <a:t>Shom’s</a:t>
            </a:r>
            <a:r>
              <a:rPr lang="en-US" altLang="fr-FR" sz="2400" b="1" dirty="0" smtClean="0">
                <a:latin typeface="Open Sans" pitchFamily="34" charset="0"/>
                <a:cs typeface="Open Sans" pitchFamily="34" charset="0"/>
              </a:rPr>
              <a:t> portals</a:t>
            </a:r>
          </a:p>
          <a:p>
            <a:pPr algn="ctr">
              <a:spcBef>
                <a:spcPts val="500"/>
              </a:spcBef>
              <a:defRPr/>
            </a:pPr>
            <a:r>
              <a:rPr lang="en-US" altLang="fr-FR" sz="2400" b="1" dirty="0" smtClean="0">
                <a:solidFill>
                  <a:srgbClr val="5BC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cs typeface="Open Sans" pitchFamily="34" charset="0"/>
              </a:rPr>
              <a:t>Data.shom.fr</a:t>
            </a:r>
          </a:p>
          <a:p>
            <a:pPr algn="ctr">
              <a:spcBef>
                <a:spcPts val="500"/>
              </a:spcBef>
              <a:defRPr/>
            </a:pPr>
            <a:r>
              <a:rPr lang="en-US" altLang="fr-FR" sz="2400" b="1" dirty="0" smtClean="0">
                <a:solidFill>
                  <a:srgbClr val="5BC5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cs typeface="Open Sans" pitchFamily="34" charset="0"/>
              </a:rPr>
              <a:t>Diffusion.shom.fr</a:t>
            </a:r>
            <a:endParaRPr lang="en-US" altLang="fr-FR" sz="2400" b="1" dirty="0" smtClean="0">
              <a:latin typeface="Open Sans" pitchFamily="34" charset="0"/>
              <a:cs typeface="Open Sans" pitchFamily="34" charset="0"/>
            </a:endParaRPr>
          </a:p>
          <a:p>
            <a:pPr algn="ctr">
              <a:spcBef>
                <a:spcPts val="500"/>
              </a:spcBef>
              <a:defRPr/>
            </a:pPr>
            <a:endParaRPr lang="en-US" altLang="fr-FR" sz="2400" b="1" dirty="0" smtClean="0"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31752" name="Rectangle 2"/>
          <p:cNvSpPr>
            <a:spLocks noChangeArrowheads="1"/>
          </p:cNvSpPr>
          <p:nvPr/>
        </p:nvSpPr>
        <p:spPr bwMode="auto">
          <a:xfrm>
            <a:off x="111125" y="1223963"/>
            <a:ext cx="88741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fr-FR" b="1">
                <a:latin typeface="Open Sans" pitchFamily="34" charset="0"/>
              </a:rPr>
              <a:t>Since December 3</a:t>
            </a:r>
            <a:r>
              <a:rPr lang="en-US" altLang="fr-FR" b="1" baseline="30000">
                <a:latin typeface="Open Sans" pitchFamily="34" charset="0"/>
              </a:rPr>
              <a:t>rd</a:t>
            </a:r>
            <a:r>
              <a:rPr lang="en-US" altLang="fr-FR" b="1">
                <a:latin typeface="Open Sans" pitchFamily="34" charset="0"/>
              </a:rPr>
              <a:t> 2017, easier access to Shom core data: bathymetric data, wrecks, cables, bottom types, maritime limits, and toponyms databases.</a:t>
            </a:r>
          </a:p>
        </p:txBody>
      </p:sp>
      <p:sp>
        <p:nvSpPr>
          <p:cNvPr id="21516" name="Espace réservé du contenu 5"/>
          <p:cNvSpPr txBox="1">
            <a:spLocks/>
          </p:cNvSpPr>
          <p:nvPr/>
        </p:nvSpPr>
        <p:spPr bwMode="auto">
          <a:xfrm>
            <a:off x="4243388" y="5519738"/>
            <a:ext cx="479266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536575" indent="-1793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809625" indent="-1778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990600" indent="-968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1447800" indent="-96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1905000" indent="-96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2362200" indent="-96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2819400" indent="-96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500"/>
              </a:spcBef>
              <a:defRPr/>
            </a:pPr>
            <a:r>
              <a:rPr lang="en-US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cs typeface="Open Sans" pitchFamily="34" charset="0"/>
              </a:rPr>
              <a:t>Regularly updated with new data and products </a:t>
            </a:r>
          </a:p>
          <a:p>
            <a:pPr algn="ctr">
              <a:spcBef>
                <a:spcPts val="500"/>
              </a:spcBef>
              <a:defRPr/>
            </a:pPr>
            <a:endParaRPr lang="en-US" alt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80899" name="Picture 3" descr="C:\Users\lamarrvi\Desktop\EDD CC BY SA_web_BDe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69" y="2130575"/>
            <a:ext cx="4320000" cy="25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175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3913" y="3036888"/>
            <a:ext cx="43211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Rectangle 1"/>
          <p:cNvSpPr>
            <a:spLocks noChangeArrowheads="1"/>
          </p:cNvSpPr>
          <p:nvPr/>
        </p:nvSpPr>
        <p:spPr bwMode="auto">
          <a:xfrm>
            <a:off x="4632325" y="2127250"/>
            <a:ext cx="42672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fr-FR">
                <a:latin typeface="Open Sans" pitchFamily="34" charset="0"/>
              </a:rPr>
              <a:t>Distributed under Creative Commons « CC-BY-SA 4.0 » licence</a:t>
            </a:r>
            <a:endParaRPr lang="fr-FR" altLang="fr-FR">
              <a:latin typeface="Open Sans" pitchFamily="34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1592263" y="4349750"/>
            <a:ext cx="3040062" cy="579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59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1272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new </a:t>
            </a:r>
            <a:r>
              <a:rPr lang="fr-FR" dirty="0" err="1" smtClean="0"/>
              <a:t>surveys</a:t>
            </a:r>
            <a:r>
              <a:rPr lang="fr-FR" dirty="0" smtClean="0"/>
              <a:t> – </a:t>
            </a:r>
            <a:r>
              <a:rPr lang="fr-FR" cap="none" dirty="0" smtClean="0"/>
              <a:t>New </a:t>
            </a:r>
            <a:r>
              <a:rPr lang="fr-FR" cap="none" dirty="0" err="1" smtClean="0"/>
              <a:t>Caledonia</a:t>
            </a:r>
            <a:endParaRPr lang="fr-FR" cap="none" dirty="0"/>
          </a:p>
        </p:txBody>
      </p:sp>
      <p:sp>
        <p:nvSpPr>
          <p:cNvPr id="19461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6AF63A-D643-4096-AC18-2C343D151CF3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 eaLnBrk="1" hangingPunct="1"/>
              <a:t>2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268288" y="1154113"/>
            <a:ext cx="871696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2000" b="1">
                <a:latin typeface="Open Sans" pitchFamily="34" charset="0"/>
              </a:rPr>
              <a:t>Surveys scheme overseen by the hydrographic commission of New Caledonia and executed by Shom’s Pacific survey unit (GOP)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2000" b="1">
                <a:latin typeface="Open Sans" pitchFamily="34" charset="0"/>
              </a:rPr>
              <a:t>Main focus on the </a:t>
            </a:r>
            <a:r>
              <a:rPr lang="en-US" altLang="fr-FR" sz="2000" b="1" i="1">
                <a:latin typeface="Open Sans" pitchFamily="34" charset="0"/>
              </a:rPr>
              <a:t>Grand Lagon Nord </a:t>
            </a:r>
            <a:r>
              <a:rPr lang="en-US" altLang="fr-FR">
                <a:latin typeface="Open Sans" pitchFamily="34" charset="0"/>
              </a:rPr>
              <a:t>(in support to maritime surveillance and development of cruise activity)</a:t>
            </a:r>
          </a:p>
        </p:txBody>
      </p:sp>
      <p:sp>
        <p:nvSpPr>
          <p:cNvPr id="19463" name="Espace réservé de la date 8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February 21</a:t>
            </a:r>
            <a:r>
              <a:rPr lang="en-GB" altLang="fr-FR" baseline="30000" smtClean="0">
                <a:solidFill>
                  <a:srgbClr val="002554"/>
                </a:solidFill>
                <a:latin typeface="Open Sans" pitchFamily="34" charset="0"/>
              </a:rPr>
              <a:t>st</a:t>
            </a: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 2018</a:t>
            </a:r>
          </a:p>
        </p:txBody>
      </p:sp>
      <p:pic>
        <p:nvPicPr>
          <p:cNvPr id="19464" name="Imag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938" y="3086100"/>
            <a:ext cx="48863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876925" y="2960688"/>
            <a:ext cx="32527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fr-FR" sz="1500" b="1" dirty="0" smtClean="0">
                <a:latin typeface="Open Sans" pitchFamily="34" charset="0"/>
                <a:cs typeface="Open Sans" pitchFamily="34" charset="0"/>
              </a:rPr>
              <a:t>And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500" b="1" dirty="0" smtClean="0">
                <a:latin typeface="Open Sans" pitchFamily="34" charset="0"/>
                <a:cs typeface="Open Sans" pitchFamily="34" charset="0"/>
              </a:rPr>
              <a:t>Harbor and access channel surveys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500" b="1" dirty="0" err="1" smtClean="0">
                <a:latin typeface="Open Sans" pitchFamily="34" charset="0"/>
                <a:cs typeface="Open Sans" pitchFamily="34" charset="0"/>
              </a:rPr>
              <a:t>Spatiopreparation</a:t>
            </a:r>
            <a:r>
              <a:rPr lang="en-US" altLang="fr-FR" sz="1500" b="1" dirty="0" smtClean="0">
                <a:latin typeface="Open Sans" pitchFamily="34" charset="0"/>
                <a:cs typeface="Open Sans" pitchFamily="34" charset="0"/>
              </a:rPr>
              <a:t> </a:t>
            </a:r>
            <a:r>
              <a:rPr lang="en-US" altLang="fr-FR" sz="1300" dirty="0" smtClean="0">
                <a:latin typeface="Open Sans" pitchFamily="34" charset="0"/>
                <a:cs typeface="Open Sans" pitchFamily="34" charset="0"/>
              </a:rPr>
              <a:t>(field survey in support to SDB)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500" b="1" dirty="0" smtClean="0">
                <a:latin typeface="Open Sans" pitchFamily="34" charset="0"/>
                <a:cs typeface="Open Sans" pitchFamily="34" charset="0"/>
              </a:rPr>
              <a:t>SLS deployment and maintenance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500" b="1" dirty="0" smtClean="0">
                <a:latin typeface="Open Sans" pitchFamily="34" charset="0"/>
                <a:cs typeface="Open Sans" pitchFamily="34" charset="0"/>
              </a:rPr>
              <a:t>Hydrographic support to Kea Trader grounding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1500" b="1" dirty="0" smtClean="0">
                <a:latin typeface="Open Sans" pitchFamily="34" charset="0"/>
                <a:cs typeface="Open Sans" pitchFamily="34" charset="0"/>
              </a:rPr>
              <a:t>Beach surveys</a:t>
            </a:r>
            <a:endParaRPr lang="en-US" altLang="fr-FR" sz="1500" dirty="0" smtClean="0"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9466" name="Picture 44" descr="SWPC Logo_digitsed_040120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983288"/>
            <a:ext cx="900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99375" y="5106988"/>
            <a:ext cx="325438" cy="228600"/>
          </a:xfrm>
          <a:prstGeom prst="rect">
            <a:avLst/>
          </a:prstGeom>
          <a:solidFill>
            <a:srgbClr val="FFFF99"/>
          </a:solidFill>
          <a:ln>
            <a:solidFill>
              <a:srgbClr val="002554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483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1272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new </a:t>
            </a:r>
            <a:r>
              <a:rPr lang="fr-FR" dirty="0" err="1" smtClean="0"/>
              <a:t>surveys</a:t>
            </a:r>
            <a:r>
              <a:rPr lang="fr-FR" dirty="0" smtClean="0"/>
              <a:t> – </a:t>
            </a:r>
            <a:r>
              <a:rPr lang="fr-FR" cap="none" dirty="0" smtClean="0"/>
              <a:t>New </a:t>
            </a:r>
            <a:r>
              <a:rPr lang="fr-FR" cap="none" dirty="0" err="1" smtClean="0"/>
              <a:t>Caledonia</a:t>
            </a:r>
            <a:endParaRPr lang="fr-FR" cap="none" dirty="0"/>
          </a:p>
        </p:txBody>
      </p:sp>
      <p:sp>
        <p:nvSpPr>
          <p:cNvPr id="20485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572251-1791-4CE3-8522-2682F2775CD9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 eaLnBrk="1" hangingPunct="1"/>
              <a:t>3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268288" y="1154113"/>
            <a:ext cx="851376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2000" b="1">
                <a:latin typeface="Open Sans" pitchFamily="34" charset="0"/>
              </a:rPr>
              <a:t>Support to maritime surveillance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fr-FR" b="1">
                <a:latin typeface="Open Sans" pitchFamily="34" charset="0"/>
              </a:rPr>
              <a:t>New recommended tracks in unsurveyed &amp; unfrequented areas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fr-FR" b="1" i="1">
                <a:latin typeface="Open Sans" pitchFamily="34" charset="0"/>
              </a:rPr>
              <a:t>4 « blue boats » arrested in January 2017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fr-FR" b="1" i="1">
                <a:latin typeface="Open Sans" pitchFamily="34" charset="0"/>
              </a:rPr>
              <a:t>2 « blue boats » arrested in November 2017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fr-FR" b="1">
                <a:latin typeface="Open Sans" pitchFamily="34" charset="0"/>
              </a:rPr>
              <a:t>by French Navy using these new tracks</a:t>
            </a:r>
          </a:p>
        </p:txBody>
      </p:sp>
      <p:sp>
        <p:nvSpPr>
          <p:cNvPr id="20487" name="Espace réservé de la date 8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February 21</a:t>
            </a:r>
            <a:r>
              <a:rPr lang="en-GB" altLang="fr-FR" baseline="30000" smtClean="0">
                <a:solidFill>
                  <a:srgbClr val="002554"/>
                </a:solidFill>
                <a:latin typeface="Open Sans" pitchFamily="34" charset="0"/>
              </a:rPr>
              <a:t>st</a:t>
            </a: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 2018</a:t>
            </a:r>
          </a:p>
        </p:txBody>
      </p:sp>
      <p:pic>
        <p:nvPicPr>
          <p:cNvPr id="20488" name="Picture 44" descr="SWPC Logo_digitsed_040120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983288"/>
            <a:ext cx="900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6988" y="3225800"/>
            <a:ext cx="3598862" cy="294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9" descr="O:\RESSOURCES\ACTIVITES_GOP\2017\2017_activites_GOP\blue boat fanc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550" y="2157413"/>
            <a:ext cx="18002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5" descr="O:\RESSOURCES\ACTIVITES_GOP\2017\2017_activites_GOP\blue boa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2105025"/>
            <a:ext cx="16049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-1022" descr="O:\RESSOURCES\ACTIVITES_GOP\2017\2017_activites_GOP\blue boat fanc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213" y="3524250"/>
            <a:ext cx="3716337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1507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1272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new </a:t>
            </a:r>
            <a:r>
              <a:rPr lang="fr-FR" dirty="0" err="1" smtClean="0"/>
              <a:t>surveys</a:t>
            </a:r>
            <a:r>
              <a:rPr lang="fr-FR" dirty="0" smtClean="0"/>
              <a:t> – </a:t>
            </a:r>
            <a:r>
              <a:rPr lang="fr-FR" cap="none" dirty="0" smtClean="0"/>
              <a:t>New </a:t>
            </a:r>
            <a:r>
              <a:rPr lang="fr-FR" cap="none" dirty="0" err="1" smtClean="0"/>
              <a:t>Caledonia</a:t>
            </a:r>
            <a:endParaRPr lang="fr-FR" cap="none" dirty="0"/>
          </a:p>
        </p:txBody>
      </p:sp>
      <p:sp>
        <p:nvSpPr>
          <p:cNvPr id="21509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65FB82-108E-400D-8528-B0E06674DCBC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 eaLnBrk="1" hangingPunct="1"/>
              <a:t>4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268288" y="1154113"/>
            <a:ext cx="6831012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2000" b="1">
                <a:latin typeface="Open Sans" pitchFamily="34" charset="0"/>
              </a:rPr>
              <a:t>KEA TRADER GROUNDING - DURAND REEF – July 2017</a:t>
            </a:r>
          </a:p>
          <a:p>
            <a:pPr>
              <a:lnSpc>
                <a:spcPct val="112000"/>
              </a:lnSpc>
            </a:pPr>
            <a:r>
              <a:rPr lang="en-US" altLang="fr-FR" b="1">
                <a:solidFill>
                  <a:srgbClr val="00CCFF"/>
                </a:solidFill>
                <a:latin typeface="Open Sans" pitchFamily="34" charset="0"/>
              </a:rPr>
              <a:t>Surveys – including cooperation with SPC </a:t>
            </a:r>
          </a:p>
          <a:p>
            <a:pPr lvl="1">
              <a:lnSpc>
                <a:spcPct val="112000"/>
              </a:lnSpc>
            </a:pPr>
            <a:r>
              <a:rPr lang="en-US" altLang="fr-FR">
                <a:latin typeface="Open Sans" pitchFamily="34" charset="0"/>
              </a:rPr>
              <a:t>Very short notice and quick product delivery</a:t>
            </a:r>
          </a:p>
          <a:p>
            <a:pPr lvl="1">
              <a:lnSpc>
                <a:spcPct val="112000"/>
              </a:lnSpc>
            </a:pPr>
            <a:r>
              <a:rPr lang="en-US" altLang="fr-FR">
                <a:latin typeface="Open Sans" pitchFamily="34" charset="0"/>
              </a:rPr>
              <a:t>1</a:t>
            </a:r>
            <a:r>
              <a:rPr lang="en-US" altLang="fr-FR" baseline="30000">
                <a:latin typeface="Open Sans" pitchFamily="34" charset="0"/>
              </a:rPr>
              <a:t>st</a:t>
            </a:r>
            <a:r>
              <a:rPr lang="en-US" altLang="fr-FR">
                <a:latin typeface="Open Sans" pitchFamily="34" charset="0"/>
              </a:rPr>
              <a:t> survey (SBES) to secure the area for rescue operations</a:t>
            </a:r>
          </a:p>
          <a:p>
            <a:pPr lvl="1">
              <a:lnSpc>
                <a:spcPct val="112000"/>
              </a:lnSpc>
            </a:pPr>
            <a:r>
              <a:rPr lang="en-US" altLang="fr-FR">
                <a:latin typeface="Open Sans" pitchFamily="34" charset="0"/>
              </a:rPr>
              <a:t>2</a:t>
            </a:r>
            <a:r>
              <a:rPr lang="en-US" altLang="fr-FR" baseline="30000">
                <a:latin typeface="Open Sans" pitchFamily="34" charset="0"/>
              </a:rPr>
              <a:t>nd</a:t>
            </a:r>
            <a:r>
              <a:rPr lang="en-US" altLang="fr-FR">
                <a:latin typeface="Open Sans" pitchFamily="34" charset="0"/>
              </a:rPr>
              <a:t> survey (MBES) in support to refloating attempt</a:t>
            </a:r>
          </a:p>
          <a:p>
            <a:pPr>
              <a:lnSpc>
                <a:spcPct val="112000"/>
              </a:lnSpc>
            </a:pPr>
            <a:endParaRPr lang="en-US" altLang="fr-FR">
              <a:latin typeface="Open Sans" pitchFamily="34" charset="0"/>
            </a:endParaRPr>
          </a:p>
          <a:p>
            <a:pPr>
              <a:lnSpc>
                <a:spcPct val="112000"/>
              </a:lnSpc>
            </a:pPr>
            <a:r>
              <a:rPr lang="en-US" altLang="fr-FR" b="1">
                <a:solidFill>
                  <a:srgbClr val="00CCFF"/>
                </a:solidFill>
                <a:latin typeface="Open Sans" pitchFamily="34" charset="0"/>
              </a:rPr>
              <a:t>Support – from July to December 2017</a:t>
            </a:r>
          </a:p>
          <a:p>
            <a:pPr lvl="1">
              <a:lnSpc>
                <a:spcPct val="112000"/>
              </a:lnSpc>
            </a:pPr>
            <a:r>
              <a:rPr lang="en-US" altLang="fr-FR">
                <a:latin typeface="Open Sans" pitchFamily="34" charset="0"/>
              </a:rPr>
              <a:t>Seafloor models and analysis</a:t>
            </a:r>
          </a:p>
          <a:p>
            <a:pPr lvl="1">
              <a:lnSpc>
                <a:spcPct val="112000"/>
              </a:lnSpc>
            </a:pPr>
            <a:r>
              <a:rPr lang="en-US" altLang="fr-FR">
                <a:latin typeface="Open Sans" pitchFamily="34" charset="0"/>
              </a:rPr>
              <a:t>Tide predictions improvement</a:t>
            </a:r>
          </a:p>
          <a:p>
            <a:pPr lvl="1">
              <a:lnSpc>
                <a:spcPct val="112000"/>
              </a:lnSpc>
            </a:pPr>
            <a:r>
              <a:rPr lang="en-US" altLang="fr-FR">
                <a:latin typeface="Open Sans" pitchFamily="34" charset="0"/>
              </a:rPr>
              <a:t>Water level analysis </a:t>
            </a:r>
            <a:r>
              <a:rPr lang="en-US" altLang="fr-FR" sz="1600">
                <a:latin typeface="Open Sans" pitchFamily="34" charset="0"/>
              </a:rPr>
              <a:t>(ocean dynamics, uncertainties)</a:t>
            </a:r>
          </a:p>
        </p:txBody>
      </p:sp>
      <p:sp>
        <p:nvSpPr>
          <p:cNvPr id="21511" name="Espace réservé de la date 8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February 21</a:t>
            </a:r>
            <a:r>
              <a:rPr lang="en-GB" altLang="fr-FR" baseline="30000" smtClean="0">
                <a:solidFill>
                  <a:srgbClr val="002554"/>
                </a:solidFill>
                <a:latin typeface="Open Sans" pitchFamily="34" charset="0"/>
              </a:rPr>
              <a:t>st</a:t>
            </a: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 2018</a:t>
            </a:r>
          </a:p>
        </p:txBody>
      </p:sp>
      <p:pic>
        <p:nvPicPr>
          <p:cNvPr id="21512" name="Picture 44" descr="SWPC Logo_digitsed_04012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983288"/>
            <a:ext cx="900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 descr="D:\4_LEGLEAU_2017-2019\kea trader\comm\20170712-photo-kea-trader-arme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00" y="1793875"/>
            <a:ext cx="2046288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8225" y="3173413"/>
            <a:ext cx="28495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4" descr="D:\4_LEGLEAU_2017-2019\kea trader\comm\20170906_0937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6900" y="5145088"/>
            <a:ext cx="25193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3" y="4471988"/>
            <a:ext cx="22002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>
            <a:stCxn id="21518" idx="3"/>
          </p:cNvCxnSpPr>
          <p:nvPr/>
        </p:nvCxnSpPr>
        <p:spPr>
          <a:xfrm flipV="1">
            <a:off x="7543800" y="4860925"/>
            <a:ext cx="1250950" cy="10652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51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663" y="5057775"/>
            <a:ext cx="1227137" cy="1736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19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1600" y="1025525"/>
            <a:ext cx="1422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2531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1272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new </a:t>
            </a:r>
            <a:r>
              <a:rPr lang="fr-FR" dirty="0" err="1" smtClean="0"/>
              <a:t>surveys</a:t>
            </a:r>
            <a:r>
              <a:rPr lang="fr-FR" dirty="0" smtClean="0"/>
              <a:t> – </a:t>
            </a:r>
            <a:r>
              <a:rPr lang="fr-FR" cap="none" dirty="0"/>
              <a:t>F</a:t>
            </a:r>
            <a:r>
              <a:rPr lang="fr-FR" cap="none" dirty="0" smtClean="0"/>
              <a:t>rench </a:t>
            </a:r>
            <a:r>
              <a:rPr lang="fr-FR" cap="none" dirty="0" err="1" smtClean="0"/>
              <a:t>Polynesia</a:t>
            </a:r>
            <a:endParaRPr lang="fr-FR" cap="none" dirty="0"/>
          </a:p>
        </p:txBody>
      </p:sp>
      <p:sp>
        <p:nvSpPr>
          <p:cNvPr id="22533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84F1C8-A148-420C-AF98-2ACDA1565A07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 eaLnBrk="1" hangingPunct="1"/>
              <a:t>5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268288" y="1154113"/>
            <a:ext cx="851376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2000" b="1">
                <a:latin typeface="Open Sans" pitchFamily="34" charset="0"/>
              </a:rPr>
              <a:t>Survey scheme validated by the sub-committee for hydrography of French Polynesia and executed by Shom/GOP</a:t>
            </a:r>
          </a:p>
        </p:txBody>
      </p:sp>
      <p:sp>
        <p:nvSpPr>
          <p:cNvPr id="22535" name="Espace réservé de la date 8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February 21</a:t>
            </a:r>
            <a:r>
              <a:rPr lang="en-GB" altLang="fr-FR" baseline="30000" smtClean="0">
                <a:solidFill>
                  <a:srgbClr val="002554"/>
                </a:solidFill>
                <a:latin typeface="Open Sans" pitchFamily="34" charset="0"/>
              </a:rPr>
              <a:t>st</a:t>
            </a: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 2018</a:t>
            </a:r>
          </a:p>
        </p:txBody>
      </p:sp>
      <p:sp>
        <p:nvSpPr>
          <p:cNvPr id="22536" name="Rectangle 2"/>
          <p:cNvSpPr>
            <a:spLocks noChangeArrowheads="1"/>
          </p:cNvSpPr>
          <p:nvPr/>
        </p:nvSpPr>
        <p:spPr bwMode="auto">
          <a:xfrm>
            <a:off x="5897563" y="2552700"/>
            <a:ext cx="30876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1600" b="1">
                <a:latin typeface="Open Sans" pitchFamily="34" charset="0"/>
              </a:rPr>
              <a:t>Mooring areas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1600" b="1">
                <a:latin typeface="Open Sans" pitchFamily="34" charset="0"/>
              </a:rPr>
              <a:t>Spatiopreparation </a:t>
            </a:r>
            <a:r>
              <a:rPr lang="en-US" altLang="fr-FR" sz="1600">
                <a:latin typeface="Open Sans" pitchFamily="34" charset="0"/>
              </a:rPr>
              <a:t>(field survey in support to SDB)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1600" b="1">
                <a:latin typeface="Open Sans" pitchFamily="34" charset="0"/>
              </a:rPr>
              <a:t>Stereopreparation </a:t>
            </a:r>
            <a:r>
              <a:rPr lang="en-US" altLang="fr-FR" sz="1600">
                <a:latin typeface="Open Sans" pitchFamily="34" charset="0"/>
              </a:rPr>
              <a:t>(field survey for exploitation of aerial images)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1600" b="1">
                <a:latin typeface="Open Sans" pitchFamily="34" charset="0"/>
              </a:rPr>
              <a:t>SLS deployment and maintenance</a:t>
            </a:r>
          </a:p>
        </p:txBody>
      </p:sp>
      <p:pic>
        <p:nvPicPr>
          <p:cNvPr id="22537" name="Picture 44" descr="SWPC Logo_digitsed_040120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983288"/>
            <a:ext cx="900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Imag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88" y="2174875"/>
            <a:ext cx="514667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813675" y="5245100"/>
            <a:ext cx="325438" cy="228600"/>
          </a:xfrm>
          <a:prstGeom prst="rect">
            <a:avLst/>
          </a:prstGeom>
          <a:solidFill>
            <a:srgbClr val="FFFF99"/>
          </a:solidFill>
          <a:ln>
            <a:solidFill>
              <a:srgbClr val="002554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3555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357188"/>
            <a:ext cx="7253288" cy="50165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fr-FR" sz="2200" dirty="0" err="1" smtClean="0"/>
              <a:t>Status</a:t>
            </a:r>
            <a:r>
              <a:rPr lang="fr-FR" sz="2200" dirty="0" smtClean="0"/>
              <a:t> of </a:t>
            </a:r>
            <a:r>
              <a:rPr lang="fr-FR" sz="2200" dirty="0" err="1" smtClean="0"/>
              <a:t>hydrographic</a:t>
            </a:r>
            <a:r>
              <a:rPr lang="fr-FR" sz="2200" dirty="0" smtClean="0"/>
              <a:t> </a:t>
            </a:r>
            <a:r>
              <a:rPr lang="fr-FR" sz="2200" dirty="0" err="1" smtClean="0"/>
              <a:t>surveys</a:t>
            </a:r>
            <a:r>
              <a:rPr lang="fr-FR" sz="2200" dirty="0" smtClean="0"/>
              <a:t> </a:t>
            </a:r>
            <a:br>
              <a:rPr lang="fr-FR" sz="2200" dirty="0" smtClean="0"/>
            </a:br>
            <a:r>
              <a:rPr lang="fr-FR" sz="2200" dirty="0" smtClean="0"/>
              <a:t>&amp; </a:t>
            </a:r>
            <a:r>
              <a:rPr lang="fr-FR" sz="2200" dirty="0" err="1" smtClean="0"/>
              <a:t>survey</a:t>
            </a:r>
            <a:r>
              <a:rPr lang="fr-FR" sz="2200" dirty="0" smtClean="0"/>
              <a:t> plan 2018-2020</a:t>
            </a:r>
            <a:endParaRPr lang="fr-FR" sz="2200" dirty="0"/>
          </a:p>
        </p:txBody>
      </p:sp>
      <p:sp>
        <p:nvSpPr>
          <p:cNvPr id="23557" name="Espace réservé de la date 8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February 21</a:t>
            </a:r>
            <a:r>
              <a:rPr lang="en-GB" altLang="fr-FR" baseline="30000" smtClean="0">
                <a:solidFill>
                  <a:srgbClr val="002554"/>
                </a:solidFill>
                <a:latin typeface="Open Sans" pitchFamily="34" charset="0"/>
              </a:rPr>
              <a:t>st</a:t>
            </a: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 2018</a:t>
            </a:r>
          </a:p>
        </p:txBody>
      </p:sp>
      <p:sp>
        <p:nvSpPr>
          <p:cNvPr id="23558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4D16A6-4FBB-4C45-AA27-2FBABA04A644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 eaLnBrk="1" hangingPunct="1"/>
              <a:t>6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pic>
        <p:nvPicPr>
          <p:cNvPr id="23559" name="Picture 44" descr="SWPC Logo_digitsed_04012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3" y="5797550"/>
            <a:ext cx="10795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2"/>
          <p:cNvSpPr>
            <a:spLocks noChangeArrowheads="1"/>
          </p:cNvSpPr>
          <p:nvPr/>
        </p:nvSpPr>
        <p:spPr bwMode="auto">
          <a:xfrm>
            <a:off x="268288" y="1154113"/>
            <a:ext cx="8513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2000" b="1">
                <a:latin typeface="Open Sans" pitchFamily="34" charset="0"/>
              </a:rPr>
              <a:t>New Caledonia</a:t>
            </a:r>
          </a:p>
        </p:txBody>
      </p:sp>
      <p:pic>
        <p:nvPicPr>
          <p:cNvPr id="23561" name="Imag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050" y="1154113"/>
            <a:ext cx="46799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Imag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6538" y="1317625"/>
            <a:ext cx="9842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17488" y="1709738"/>
            <a:ext cx="39433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fr-FR" sz="1600" b="1" dirty="0" smtClean="0">
                <a:latin typeface="Open San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Prioritized survey works defined by the hydrographic commission of New Caledonia: </a:t>
            </a:r>
          </a:p>
          <a:p>
            <a:pPr marL="285750" indent="-28575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altLang="fr-FR" sz="1600" dirty="0" smtClean="0">
                <a:latin typeface="Open San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New-Caledonia Hydrographic master plan (updated annually)</a:t>
            </a:r>
          </a:p>
          <a:p>
            <a:pPr marL="285750" indent="-28575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altLang="fr-FR" sz="1600" dirty="0" smtClean="0">
                <a:latin typeface="Open San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Shom’s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2017-2020 national hydrographic survey programme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GB" sz="16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N/O </a:t>
            </a:r>
            <a:r>
              <a:rPr lang="en-GB" sz="1600" b="1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L’Atalante</a:t>
            </a:r>
            <a:r>
              <a:rPr lang="en-GB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should be deployed in the area in 2019 (tbc)</a:t>
            </a:r>
            <a:endParaRPr lang="en-US" altLang="fr-FR" sz="1600" b="1" dirty="0" smtClean="0">
              <a:latin typeface="Open Sans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564" name="Rectangle 2"/>
          <p:cNvSpPr>
            <a:spLocks noChangeArrowheads="1"/>
          </p:cNvSpPr>
          <p:nvPr/>
        </p:nvSpPr>
        <p:spPr bwMode="auto">
          <a:xfrm>
            <a:off x="1500188" y="5900738"/>
            <a:ext cx="6061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1200" i="1">
                <a:latin typeface="Open Sans" pitchFamily="34" charset="0"/>
              </a:rPr>
              <a:t>http://www.shom.fr/fileadmin/data-www/01-LE_SHOM/01-PRESENTATION_GENERALE/06-LE_PROGRAMME_ANNUEL/PNH_2017-2020_WEB_BD.pdf</a:t>
            </a:r>
            <a:endParaRPr lang="fr-FR" altLang="fr-FR" sz="1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357188"/>
            <a:ext cx="7253288" cy="50165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fr-FR" sz="2200" dirty="0" err="1" smtClean="0"/>
              <a:t>Status</a:t>
            </a:r>
            <a:r>
              <a:rPr lang="fr-FR" sz="2200" dirty="0" smtClean="0"/>
              <a:t> of </a:t>
            </a:r>
            <a:r>
              <a:rPr lang="fr-FR" sz="2200" dirty="0" err="1" smtClean="0"/>
              <a:t>hydrographic</a:t>
            </a:r>
            <a:r>
              <a:rPr lang="fr-FR" sz="2200" dirty="0" smtClean="0"/>
              <a:t> </a:t>
            </a:r>
            <a:r>
              <a:rPr lang="fr-FR" sz="2200" dirty="0" err="1" smtClean="0"/>
              <a:t>surveys</a:t>
            </a:r>
            <a:r>
              <a:rPr lang="fr-FR" sz="2200" dirty="0" smtClean="0"/>
              <a:t> </a:t>
            </a:r>
            <a:br>
              <a:rPr lang="fr-FR" sz="2200" dirty="0" smtClean="0"/>
            </a:br>
            <a:r>
              <a:rPr lang="fr-FR" sz="2200" dirty="0" smtClean="0"/>
              <a:t>&amp; </a:t>
            </a:r>
            <a:r>
              <a:rPr lang="fr-FR" sz="2200" dirty="0" err="1" smtClean="0"/>
              <a:t>survey</a:t>
            </a:r>
            <a:r>
              <a:rPr lang="fr-FR" sz="2200" dirty="0" smtClean="0"/>
              <a:t> plan 2018-2020</a:t>
            </a:r>
            <a:endParaRPr lang="fr-FR" sz="2200" dirty="0"/>
          </a:p>
        </p:txBody>
      </p:sp>
      <p:sp>
        <p:nvSpPr>
          <p:cNvPr id="24581" name="Espace réservé de la date 8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February 21</a:t>
            </a:r>
            <a:r>
              <a:rPr lang="en-GB" altLang="fr-FR" baseline="30000" smtClean="0">
                <a:solidFill>
                  <a:srgbClr val="002554"/>
                </a:solidFill>
                <a:latin typeface="Open Sans" pitchFamily="34" charset="0"/>
              </a:rPr>
              <a:t>st</a:t>
            </a: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 2018</a:t>
            </a:r>
          </a:p>
        </p:txBody>
      </p:sp>
      <p:sp>
        <p:nvSpPr>
          <p:cNvPr id="24582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E6653E-3E7B-4D7F-944D-D1658182FC63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 eaLnBrk="1" hangingPunct="1"/>
              <a:t>7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pic>
        <p:nvPicPr>
          <p:cNvPr id="24583" name="Picture 44" descr="SWPC Logo_digitsed_04012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3" y="5797550"/>
            <a:ext cx="10795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268288" y="1154113"/>
            <a:ext cx="8513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2000" b="1">
                <a:latin typeface="Open Sans" pitchFamily="34" charset="0"/>
              </a:rPr>
              <a:t>French Polynesia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81000" y="1773238"/>
            <a:ext cx="47085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fr-FR" sz="1400" b="1" dirty="0" smtClean="0">
                <a:latin typeface="Open San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Prioritized survey works defined by the sub-committee for hydrography of French Polynesia: </a:t>
            </a:r>
          </a:p>
          <a:p>
            <a:pPr marL="285750" indent="-28575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altLang="fr-FR" sz="1400" dirty="0" smtClean="0">
                <a:latin typeface="Open San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French Polynesia hydrographic master plan (updated annually)</a:t>
            </a:r>
          </a:p>
          <a:p>
            <a:pPr marL="285750" indent="-28575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altLang="fr-FR" sz="1400" dirty="0" smtClean="0">
                <a:latin typeface="Open San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Shom’s</a:t>
            </a:r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2017-2020 national hydrographic survey programme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GB" sz="14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N/O </a:t>
            </a:r>
            <a:r>
              <a:rPr lang="en-GB" sz="1400" b="1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L’Atalante</a:t>
            </a:r>
            <a:r>
              <a:rPr lang="en-GB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should be deployed in the area in 2019 (tbc)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Airborne </a:t>
            </a:r>
            <a:r>
              <a:rPr lang="en-GB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Lidar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survey project </a:t>
            </a:r>
            <a:r>
              <a:rPr lang="en-GB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covering </a:t>
            </a:r>
            <a:r>
              <a:rPr lang="en-GB" sz="1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Iles de la </a:t>
            </a:r>
            <a:r>
              <a:rPr lang="en-GB" sz="1400" b="1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Société</a:t>
            </a:r>
            <a:r>
              <a:rPr lang="en-GB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(funded – to be specified and contracted )</a:t>
            </a:r>
            <a:endParaRPr lang="en-GB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fr-FR" sz="1400" b="1" dirty="0" smtClean="0">
              <a:latin typeface="Open Sans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586" name="Imag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188" y="2055813"/>
            <a:ext cx="3802062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1500188" y="6024563"/>
            <a:ext cx="6061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1200" i="1">
                <a:latin typeface="Open Sans" pitchFamily="34" charset="0"/>
              </a:rPr>
              <a:t>http://www.shom.fr/fileadmin/data-www/01-LE_SHOM/01-PRESENTATION_GENERALE/06-LE_PROGRAMME_ANNUEL/PNH_2017-2020_WEB_BD.pdf</a:t>
            </a:r>
            <a:endParaRPr lang="fr-FR" altLang="fr-FR" sz="1200" i="1"/>
          </a:p>
        </p:txBody>
      </p:sp>
      <p:pic>
        <p:nvPicPr>
          <p:cNvPr id="24588" name="Imag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154113"/>
            <a:ext cx="1084262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357188"/>
            <a:ext cx="7253288" cy="50165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fr-FR" sz="2200" dirty="0" err="1" smtClean="0"/>
              <a:t>Status</a:t>
            </a:r>
            <a:r>
              <a:rPr lang="fr-FR" sz="2200" dirty="0" smtClean="0"/>
              <a:t> of </a:t>
            </a:r>
            <a:r>
              <a:rPr lang="fr-FR" sz="2200" dirty="0" err="1" smtClean="0"/>
              <a:t>hydrographic</a:t>
            </a:r>
            <a:r>
              <a:rPr lang="fr-FR" sz="2200" dirty="0" smtClean="0"/>
              <a:t> </a:t>
            </a:r>
            <a:r>
              <a:rPr lang="fr-FR" sz="2200" dirty="0" err="1" smtClean="0"/>
              <a:t>surveys</a:t>
            </a:r>
            <a:r>
              <a:rPr lang="fr-FR" sz="2200" dirty="0" smtClean="0"/>
              <a:t> </a:t>
            </a:r>
            <a:br>
              <a:rPr lang="fr-FR" sz="2200" dirty="0" smtClean="0"/>
            </a:br>
            <a:r>
              <a:rPr lang="fr-FR" sz="2200" dirty="0" smtClean="0"/>
              <a:t>&amp; </a:t>
            </a:r>
            <a:r>
              <a:rPr lang="fr-FR" sz="2200" dirty="0" err="1" smtClean="0"/>
              <a:t>survey</a:t>
            </a:r>
            <a:r>
              <a:rPr lang="fr-FR" sz="2200" dirty="0" smtClean="0"/>
              <a:t> plan 2018-2020</a:t>
            </a:r>
            <a:endParaRPr lang="fr-FR" sz="2200" dirty="0"/>
          </a:p>
        </p:txBody>
      </p:sp>
      <p:sp>
        <p:nvSpPr>
          <p:cNvPr id="25605" name="Espace réservé de la date 8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February 21</a:t>
            </a:r>
            <a:r>
              <a:rPr lang="en-GB" altLang="fr-FR" baseline="30000" smtClean="0">
                <a:solidFill>
                  <a:srgbClr val="002554"/>
                </a:solidFill>
                <a:latin typeface="Open Sans" pitchFamily="34" charset="0"/>
              </a:rPr>
              <a:t>st</a:t>
            </a: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 2018</a:t>
            </a:r>
          </a:p>
        </p:txBody>
      </p:sp>
      <p:sp>
        <p:nvSpPr>
          <p:cNvPr id="25606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12130A-DD63-4C78-B25D-7D898E7C1446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 eaLnBrk="1" hangingPunct="1"/>
              <a:t>8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pic>
        <p:nvPicPr>
          <p:cNvPr id="25607" name="Picture 44" descr="SWPC Logo_digitsed_040120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3" y="5797550"/>
            <a:ext cx="10795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2"/>
          <p:cNvSpPr>
            <a:spLocks noChangeArrowheads="1"/>
          </p:cNvSpPr>
          <p:nvPr/>
        </p:nvSpPr>
        <p:spPr bwMode="auto">
          <a:xfrm>
            <a:off x="268288" y="1154113"/>
            <a:ext cx="8513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2000" b="1">
                <a:latin typeface="Open Sans" pitchFamily="34" charset="0"/>
              </a:rPr>
              <a:t>Wallis &amp; Futuna</a:t>
            </a:r>
          </a:p>
        </p:txBody>
      </p:sp>
      <p:sp>
        <p:nvSpPr>
          <p:cNvPr id="27688" name="Rectangle 2"/>
          <p:cNvSpPr>
            <a:spLocks noChangeArrowheads="1"/>
          </p:cNvSpPr>
          <p:nvPr/>
        </p:nvSpPr>
        <p:spPr bwMode="auto">
          <a:xfrm>
            <a:off x="381000" y="2152650"/>
            <a:ext cx="43132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GB" altLang="fr-FR" sz="1600" b="1" dirty="0" smtClean="0">
                <a:latin typeface="Open Sans" pitchFamily="34" charset="0"/>
                <a:cs typeface="Open Sans" pitchFamily="34" charset="0"/>
              </a:rPr>
              <a:t>Survey works in lagoon waters (using deployable equipment) and opportunity surveys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GB" altLang="fr-FR" sz="1600" b="1" dirty="0" smtClean="0">
                <a:latin typeface="Open Sans" pitchFamily="34" charset="0"/>
                <a:cs typeface="Open Sans" pitchFamily="34" charset="0"/>
              </a:rPr>
              <a:t>See </a:t>
            </a:r>
            <a:r>
              <a:rPr lang="en-GB" altLang="fr-FR" sz="1600" b="1" dirty="0" err="1" smtClean="0">
                <a:latin typeface="Open Sans" pitchFamily="34" charset="0"/>
                <a:cs typeface="Open Sans" pitchFamily="34" charset="0"/>
              </a:rPr>
              <a:t>Shom’s</a:t>
            </a:r>
            <a:r>
              <a:rPr lang="en-GB" altLang="fr-FR" sz="1600" b="1" dirty="0" smtClean="0">
                <a:latin typeface="Open Sans" pitchFamily="34" charset="0"/>
                <a:cs typeface="Open Sans" pitchFamily="34" charset="0"/>
              </a:rPr>
              <a:t> 2017-2020 national hydrographic survey programme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endParaRPr lang="en-GB" altLang="fr-FR" sz="1600" b="1" dirty="0" smtClean="0">
              <a:latin typeface="Open Sans" pitchFamily="34" charset="0"/>
              <a:cs typeface="Open Sans" pitchFamily="34" charset="0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GB" altLang="fr-FR" sz="1600" b="1" dirty="0" smtClean="0">
                <a:latin typeface="Open Sans" pitchFamily="34" charset="0"/>
                <a:cs typeface="Open Sans" pitchFamily="34" charset="0"/>
              </a:rPr>
              <a:t>No survey planned in 2018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GB" altLang="fr-FR" sz="1600" b="1" dirty="0" smtClean="0">
                <a:latin typeface="Open Sans" pitchFamily="34" charset="0"/>
                <a:cs typeface="Open Sans" pitchFamily="34" charset="0"/>
              </a:rPr>
              <a:t>2019-2020 – requirements TBC</a:t>
            </a:r>
          </a:p>
        </p:txBody>
      </p:sp>
      <p:pic>
        <p:nvPicPr>
          <p:cNvPr id="25610" name="Imag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050" y="1785938"/>
            <a:ext cx="429895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Imag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7663" y="1169988"/>
            <a:ext cx="101758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Rectangle 13"/>
          <p:cNvSpPr>
            <a:spLocks noChangeArrowheads="1"/>
          </p:cNvSpPr>
          <p:nvPr/>
        </p:nvSpPr>
        <p:spPr bwMode="auto">
          <a:xfrm>
            <a:off x="1500188" y="6024563"/>
            <a:ext cx="6061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1200" i="1">
                <a:latin typeface="Open Sans" pitchFamily="34" charset="0"/>
              </a:rPr>
              <a:t>http://www.shom.fr/fileadmin/data-www/01-LE_SHOM/01-PRESENTATION_GENERALE/06-LE_PROGRAMME_ANNUEL/PNH_2017-2020_WEB_BD.pdf</a:t>
            </a:r>
            <a:endParaRPr lang="fr-FR" altLang="fr-FR" sz="1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pour une image  1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7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1000" y="212725"/>
            <a:ext cx="7253288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GOP </a:t>
            </a:r>
            <a:r>
              <a:rPr lang="fr-FR" dirty="0" err="1" smtClean="0"/>
              <a:t>improved</a:t>
            </a:r>
            <a:r>
              <a:rPr lang="fr-FR" dirty="0" smtClean="0"/>
              <a:t> </a:t>
            </a:r>
            <a:r>
              <a:rPr lang="fr-FR" dirty="0" err="1" smtClean="0"/>
              <a:t>survey</a:t>
            </a:r>
            <a:r>
              <a:rPr lang="fr-FR" dirty="0" smtClean="0"/>
              <a:t> </a:t>
            </a:r>
            <a:r>
              <a:rPr lang="fr-FR" dirty="0" err="1" smtClean="0"/>
              <a:t>capability</a:t>
            </a:r>
            <a:endParaRPr lang="fr-FR" cap="none" dirty="0"/>
          </a:p>
        </p:txBody>
      </p:sp>
      <p:sp>
        <p:nvSpPr>
          <p:cNvPr id="26629" name="Espace réservé du numéro de diapositive 9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AEF6BD-00D4-4EBA-90F2-F7CE3FBD7938}" type="slidenum">
              <a:rPr lang="en-GB" altLang="fr-FR">
                <a:solidFill>
                  <a:srgbClr val="5BC5E7"/>
                </a:solidFill>
                <a:latin typeface="Open Sans" pitchFamily="34" charset="0"/>
              </a:rPr>
              <a:pPr eaLnBrk="1" hangingPunct="1"/>
              <a:t>9</a:t>
            </a:fld>
            <a:endParaRPr lang="en-GB" altLang="fr-FR">
              <a:solidFill>
                <a:srgbClr val="5BC5E7"/>
              </a:solidFill>
              <a:latin typeface="Open Sans" pitchFamily="34" charset="0"/>
            </a:endParaRPr>
          </a:p>
        </p:txBody>
      </p:sp>
      <p:sp>
        <p:nvSpPr>
          <p:cNvPr id="19463" name="Rectangle 2"/>
          <p:cNvSpPr>
            <a:spLocks noChangeArrowheads="1"/>
          </p:cNvSpPr>
          <p:nvPr/>
        </p:nvSpPr>
        <p:spPr bwMode="auto">
          <a:xfrm>
            <a:off x="268288" y="1154113"/>
            <a:ext cx="851376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fr-FR" b="1" dirty="0" smtClean="0">
                <a:latin typeface="Open Sans" pitchFamily="34" charset="0"/>
                <a:cs typeface="Open Sans" pitchFamily="34" charset="0"/>
              </a:rPr>
              <a:t>NEW MULTIBEAM ECHOSOUNDER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b="1" dirty="0" smtClean="0">
                <a:latin typeface="Open Sans" pitchFamily="34" charset="0"/>
                <a:cs typeface="Open Sans" pitchFamily="34" charset="0"/>
              </a:rPr>
              <a:t>Deployable MBES (Kongsberg 2040P)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b="1" dirty="0" smtClean="0">
                <a:latin typeface="Open Sans" pitchFamily="34" charset="0"/>
                <a:cs typeface="Open Sans" pitchFamily="34" charset="0"/>
              </a:rPr>
              <a:t>Depth range : 1-500 meters 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b="1" dirty="0" smtClean="0">
                <a:latin typeface="Open Sans" pitchFamily="34" charset="0"/>
                <a:cs typeface="Open Sans" pitchFamily="34" charset="0"/>
              </a:rPr>
              <a:t>800 soundings/ping (High density – dual swath)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b="1" dirty="0" smtClean="0">
                <a:latin typeface="Open Sans" pitchFamily="34" charset="0"/>
                <a:cs typeface="Open Sans" pitchFamily="34" charset="0"/>
              </a:rPr>
              <a:t>1 MBES installed on hull: </a:t>
            </a:r>
            <a:r>
              <a:rPr lang="en-US" altLang="fr-FR" b="1" i="1" dirty="0" smtClean="0">
                <a:latin typeface="Open Sans" pitchFamily="34" charset="0"/>
                <a:cs typeface="Open Sans" pitchFamily="34" charset="0"/>
              </a:rPr>
              <a:t>Louis-</a:t>
            </a:r>
            <a:r>
              <a:rPr lang="en-US" altLang="fr-FR" b="1" i="1" dirty="0" err="1" smtClean="0">
                <a:latin typeface="Open Sans" pitchFamily="34" charset="0"/>
                <a:cs typeface="Open Sans" pitchFamily="34" charset="0"/>
              </a:rPr>
              <a:t>Hénin</a:t>
            </a:r>
            <a:r>
              <a:rPr lang="en-US" altLang="fr-FR" b="1" dirty="0" smtClean="0">
                <a:latin typeface="Open Sans" pitchFamily="34" charset="0"/>
                <a:cs typeface="Open Sans" pitchFamily="34" charset="0"/>
              </a:rPr>
              <a:t> (NC-2018)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b="1" dirty="0" smtClean="0">
                <a:latin typeface="Open Sans" pitchFamily="34" charset="0"/>
                <a:cs typeface="Open Sans" pitchFamily="34" charset="0"/>
              </a:rPr>
              <a:t>2 MBES installed on pole: </a:t>
            </a:r>
            <a:r>
              <a:rPr lang="en-US" altLang="fr-FR" b="1" i="1" dirty="0" err="1" smtClean="0">
                <a:latin typeface="Open Sans" pitchFamily="34" charset="0"/>
                <a:cs typeface="Open Sans" pitchFamily="34" charset="0"/>
              </a:rPr>
              <a:t>Chambeyron</a:t>
            </a:r>
            <a:r>
              <a:rPr lang="en-US" altLang="fr-FR" b="1" dirty="0" smtClean="0">
                <a:latin typeface="Open Sans" pitchFamily="34" charset="0"/>
                <a:cs typeface="Open Sans" pitchFamily="34" charset="0"/>
              </a:rPr>
              <a:t> (NC-2018) &amp; </a:t>
            </a:r>
            <a:r>
              <a:rPr lang="en-US" altLang="fr-FR" b="1" i="1" dirty="0" smtClean="0">
                <a:latin typeface="Open Sans" pitchFamily="34" charset="0"/>
                <a:cs typeface="Open Sans" pitchFamily="34" charset="0"/>
              </a:rPr>
              <a:t>BHPF.1</a:t>
            </a:r>
            <a:r>
              <a:rPr lang="en-US" altLang="fr-FR" b="1" dirty="0" smtClean="0">
                <a:latin typeface="Open Sans" pitchFamily="34" charset="0"/>
                <a:cs typeface="Open Sans" pitchFamily="34" charset="0"/>
              </a:rPr>
              <a:t> (FP - 2019)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fr-FR" sz="2000" b="1" dirty="0" smtClean="0"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26631" name="Espace réservé de la date 8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February 21</a:t>
            </a:r>
            <a:r>
              <a:rPr lang="en-GB" altLang="fr-FR" baseline="30000" smtClean="0">
                <a:solidFill>
                  <a:srgbClr val="002554"/>
                </a:solidFill>
                <a:latin typeface="Open Sans" pitchFamily="34" charset="0"/>
              </a:rPr>
              <a:t>st</a:t>
            </a:r>
            <a:r>
              <a:rPr lang="en-GB" altLang="fr-FR" smtClean="0">
                <a:solidFill>
                  <a:srgbClr val="002554"/>
                </a:solidFill>
                <a:latin typeface="Open Sans" pitchFamily="34" charset="0"/>
              </a:rPr>
              <a:t> 2018</a:t>
            </a:r>
          </a:p>
        </p:txBody>
      </p:sp>
      <p:pic>
        <p:nvPicPr>
          <p:cNvPr id="26632" name="Picture 44" descr="SWPC Logo_digitsed_04012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5983288"/>
            <a:ext cx="900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3" descr="D:\4_LEGLEAU_2017-2019\kea trader\IMG_11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575" y="3660775"/>
            <a:ext cx="2057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4" descr="D:\4_LEGLEAU_2017-2019\kea trader\P718029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3713163"/>
            <a:ext cx="264795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3563" y="5226050"/>
            <a:ext cx="14414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6" name="Picture 14" descr="O:\RESSOURCES\ACTIVITES_GOP\Perche_horizontal_AVEC_sourire_du_major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713163"/>
            <a:ext cx="3027363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M_MODELE_PPT_civile">
  <a:themeElements>
    <a:clrScheme name="Le Shom">
      <a:dk1>
        <a:srgbClr val="0B173B"/>
      </a:dk1>
      <a:lt1>
        <a:srgbClr val="FFFFFF"/>
      </a:lt1>
      <a:dk2>
        <a:srgbClr val="0B173B"/>
      </a:dk2>
      <a:lt2>
        <a:srgbClr val="FFFFFF"/>
      </a:lt2>
      <a:accent1>
        <a:srgbClr val="D3480C"/>
      </a:accent1>
      <a:accent2>
        <a:srgbClr val="C52E33"/>
      </a:accent2>
      <a:accent3>
        <a:srgbClr val="C9DB72"/>
      </a:accent3>
      <a:accent4>
        <a:srgbClr val="ECDBAF"/>
      </a:accent4>
      <a:accent5>
        <a:srgbClr val="EAC7B9"/>
      </a:accent5>
      <a:accent6>
        <a:srgbClr val="75A321"/>
      </a:accent6>
      <a:hlink>
        <a:srgbClr val="A0D5E4"/>
      </a:hlink>
      <a:folHlink>
        <a:srgbClr val="3D3C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2395</TotalTime>
  <Words>843</Words>
  <Application>Microsoft Office PowerPoint</Application>
  <PresentationFormat>On-screen Show (4:3)</PresentationFormat>
  <Paragraphs>162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Arial</vt:lpstr>
      <vt:lpstr>Open Sans</vt:lpstr>
      <vt:lpstr>Open Sans Extrabold</vt:lpstr>
      <vt:lpstr>Courier New</vt:lpstr>
      <vt:lpstr>SHOM_MODELE_PPT_civile</vt:lpstr>
      <vt:lpstr>15th South West Pacific  Hydrographic Commission Conference France National Report</vt:lpstr>
      <vt:lpstr>new surveys – New Caledonia</vt:lpstr>
      <vt:lpstr>new surveys – New Caledonia</vt:lpstr>
      <vt:lpstr>new surveys – New Caledonia</vt:lpstr>
      <vt:lpstr>new surveys – French Polynesia</vt:lpstr>
      <vt:lpstr>Status of hydrographic surveys  &amp; survey plan 2018-2020</vt:lpstr>
      <vt:lpstr>Status of hydrographic surveys  &amp; survey plan 2018-2020</vt:lpstr>
      <vt:lpstr>Status of hydrographic surveys  &amp; survey plan 2018-2020</vt:lpstr>
      <vt:lpstr>GOP improved survey capability</vt:lpstr>
      <vt:lpstr>Charting – region L</vt:lpstr>
      <vt:lpstr>Charting – region L</vt:lpstr>
      <vt:lpstr>Charting – region L</vt:lpstr>
      <vt:lpstr>Sea level observation</vt:lpstr>
      <vt:lpstr>Msdi developments</vt:lpstr>
      <vt:lpstr>PowerPoint Presentation</vt:lpstr>
    </vt:vector>
  </TitlesOfParts>
  <Company>SHOM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faire</dc:title>
  <dc:creator>Bruno Frachon, SHOM</dc:creator>
  <cp:lastModifiedBy>Alberto Costa Neves</cp:lastModifiedBy>
  <cp:revision>172</cp:revision>
  <dcterms:created xsi:type="dcterms:W3CDTF">2017-01-17T20:41:41Z</dcterms:created>
  <dcterms:modified xsi:type="dcterms:W3CDTF">2018-02-23T06:41:41Z</dcterms:modified>
</cp:coreProperties>
</file>