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4" r:id="rId1"/>
  </p:sldMasterIdLst>
  <p:notesMasterIdLst>
    <p:notesMasterId r:id="rId16"/>
  </p:notesMasterIdLst>
  <p:handoutMasterIdLst>
    <p:handoutMasterId r:id="rId17"/>
  </p:handoutMasterIdLst>
  <p:sldIdLst>
    <p:sldId id="779" r:id="rId2"/>
    <p:sldId id="773" r:id="rId3"/>
    <p:sldId id="794" r:id="rId4"/>
    <p:sldId id="787" r:id="rId5"/>
    <p:sldId id="781" r:id="rId6"/>
    <p:sldId id="783" r:id="rId7"/>
    <p:sldId id="784" r:id="rId8"/>
    <p:sldId id="782" r:id="rId9"/>
    <p:sldId id="785" r:id="rId10"/>
    <p:sldId id="788" r:id="rId11"/>
    <p:sldId id="789" r:id="rId12"/>
    <p:sldId id="793" r:id="rId13"/>
    <p:sldId id="786" r:id="rId14"/>
    <p:sldId id="775" r:id="rId15"/>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3333CC"/>
    <a:srgbClr val="0099CC"/>
    <a:srgbClr val="66FFFF"/>
    <a:srgbClr val="333399"/>
    <a:srgbClr val="00CC66"/>
    <a:srgbClr val="06518B"/>
    <a:srgbClr val="4BC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052" y="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3720"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3906"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cs typeface="Arial" charset="0"/>
              </a:defRPr>
            </a:lvl1pPr>
          </a:lstStyle>
          <a:p>
            <a:pPr>
              <a:defRPr/>
            </a:pPr>
            <a:endParaRPr lang="en-AU" altLang="en-US"/>
          </a:p>
        </p:txBody>
      </p:sp>
      <p:sp>
        <p:nvSpPr>
          <p:cNvPr id="1403907" name="Rectangle 3"/>
          <p:cNvSpPr>
            <a:spLocks noGrp="1" noChangeArrowheads="1"/>
          </p:cNvSpPr>
          <p:nvPr>
            <p:ph type="dt" sz="quarter" idx="1"/>
          </p:nvPr>
        </p:nvSpPr>
        <p:spPr bwMode="auto">
          <a:xfrm>
            <a:off x="3851275"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cs typeface="Arial" charset="0"/>
              </a:defRPr>
            </a:lvl1pPr>
          </a:lstStyle>
          <a:p>
            <a:pPr>
              <a:defRPr/>
            </a:pPr>
            <a:endParaRPr lang="en-AU" altLang="en-US"/>
          </a:p>
        </p:txBody>
      </p:sp>
      <p:sp>
        <p:nvSpPr>
          <p:cNvPr id="1403908" name="Rectangle 4"/>
          <p:cNvSpPr>
            <a:spLocks noGrp="1" noChangeArrowheads="1"/>
          </p:cNvSpPr>
          <p:nvPr>
            <p:ph type="ftr" sz="quarter" idx="2"/>
          </p:nvPr>
        </p:nvSpPr>
        <p:spPr bwMode="auto">
          <a:xfrm>
            <a:off x="0"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cs typeface="Arial" charset="0"/>
              </a:defRPr>
            </a:lvl1pPr>
          </a:lstStyle>
          <a:p>
            <a:pPr>
              <a:defRPr/>
            </a:pPr>
            <a:endParaRPr lang="en-AU" altLang="en-US"/>
          </a:p>
        </p:txBody>
      </p:sp>
      <p:sp>
        <p:nvSpPr>
          <p:cNvPr id="1403909" name="Rectangle 5"/>
          <p:cNvSpPr>
            <a:spLocks noGrp="1" noChangeArrowheads="1"/>
          </p:cNvSpPr>
          <p:nvPr>
            <p:ph type="sldNum" sz="quarter" idx="3"/>
          </p:nvPr>
        </p:nvSpPr>
        <p:spPr bwMode="auto">
          <a:xfrm>
            <a:off x="3851275" y="9428163"/>
            <a:ext cx="294481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cs typeface="Arial" panose="020B0604020202020204" pitchFamily="34" charset="0"/>
              </a:defRPr>
            </a:lvl1pPr>
          </a:lstStyle>
          <a:p>
            <a:fld id="{E1F34C73-9F34-4D17-8B32-7B6FCCA663CE}" type="slidenum">
              <a:rPr lang="en-AU" altLang="en-US"/>
              <a:pPr/>
              <a:t>‹#›</a:t>
            </a:fld>
            <a:endParaRPr lang="en-AU" altLang="en-US"/>
          </a:p>
        </p:txBody>
      </p:sp>
    </p:spTree>
    <p:extLst>
      <p:ext uri="{BB962C8B-B14F-4D97-AF65-F5344CB8AC3E}">
        <p14:creationId xmlns:p14="http://schemas.microsoft.com/office/powerpoint/2010/main" val="1709996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ea typeface="+mn-ea"/>
                <a:cs typeface="Arial" charset="0"/>
              </a:defRPr>
            </a:lvl1pPr>
          </a:lstStyle>
          <a:p>
            <a:pPr>
              <a:defRPr/>
            </a:pPr>
            <a:endParaRPr lang="en-AU" altLang="en-US"/>
          </a:p>
        </p:txBody>
      </p:sp>
      <p:sp>
        <p:nvSpPr>
          <p:cNvPr id="16387" name="Rectangle 3"/>
          <p:cNvSpPr>
            <a:spLocks noGrp="1" noChangeArrowheads="1"/>
          </p:cNvSpPr>
          <p:nvPr>
            <p:ph type="dt" idx="1"/>
          </p:nvPr>
        </p:nvSpPr>
        <p:spPr bwMode="auto">
          <a:xfrm>
            <a:off x="3852863" y="0"/>
            <a:ext cx="29448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ea typeface="+mn-ea"/>
                <a:cs typeface="Arial" charset="0"/>
              </a:defRPr>
            </a:lvl1pPr>
          </a:lstStyle>
          <a:p>
            <a:pPr>
              <a:defRPr/>
            </a:pPr>
            <a:endParaRPr lang="en-AU" altLang="en-US"/>
          </a:p>
        </p:txBody>
      </p:sp>
      <p:sp>
        <p:nvSpPr>
          <p:cNvPr id="7172"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16389"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noProof="0" smtClean="0"/>
              <a:t>Click to edit Master text styles</a:t>
            </a:r>
          </a:p>
          <a:p>
            <a:pPr lvl="1"/>
            <a:r>
              <a:rPr lang="en-AU" altLang="en-US" noProof="0" smtClean="0"/>
              <a:t>Second level</a:t>
            </a:r>
          </a:p>
          <a:p>
            <a:pPr lvl="2"/>
            <a:r>
              <a:rPr lang="en-AU" altLang="en-US" noProof="0" smtClean="0"/>
              <a:t>Third level</a:t>
            </a:r>
          </a:p>
          <a:p>
            <a:pPr lvl="3"/>
            <a:r>
              <a:rPr lang="en-AU" altLang="en-US" noProof="0" smtClean="0"/>
              <a:t>Fourth level</a:t>
            </a:r>
          </a:p>
          <a:p>
            <a:pPr lvl="4"/>
            <a:r>
              <a:rPr lang="en-AU" altLang="en-US" noProof="0" smtClean="0"/>
              <a:t>Fifth level</a:t>
            </a:r>
          </a:p>
        </p:txBody>
      </p:sp>
      <p:sp>
        <p:nvSpPr>
          <p:cNvPr id="16390" name="Rectangle 6"/>
          <p:cNvSpPr>
            <a:spLocks noGrp="1" noChangeArrowheads="1"/>
          </p:cNvSpPr>
          <p:nvPr>
            <p:ph type="ftr" sz="quarter" idx="4"/>
          </p:nvPr>
        </p:nvSpPr>
        <p:spPr bwMode="auto">
          <a:xfrm>
            <a:off x="0" y="9429750"/>
            <a:ext cx="294481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ea typeface="+mn-ea"/>
                <a:cs typeface="Arial" charset="0"/>
              </a:defRPr>
            </a:lvl1pPr>
          </a:lstStyle>
          <a:p>
            <a:pPr>
              <a:defRPr/>
            </a:pPr>
            <a:endParaRPr lang="en-AU" altLang="en-US"/>
          </a:p>
        </p:txBody>
      </p:sp>
      <p:sp>
        <p:nvSpPr>
          <p:cNvPr id="16391" name="Rectangle 7"/>
          <p:cNvSpPr>
            <a:spLocks noGrp="1" noChangeArrowheads="1"/>
          </p:cNvSpPr>
          <p:nvPr>
            <p:ph type="sldNum" sz="quarter" idx="5"/>
          </p:nvPr>
        </p:nvSpPr>
        <p:spPr bwMode="auto">
          <a:xfrm>
            <a:off x="3852863" y="9429750"/>
            <a:ext cx="2944812"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cs typeface="Arial" panose="020B0604020202020204" pitchFamily="34" charset="0"/>
              </a:defRPr>
            </a:lvl1pPr>
          </a:lstStyle>
          <a:p>
            <a:fld id="{91FF944E-EE56-450E-B972-13C2C630C23C}" type="slidenum">
              <a:rPr lang="en-AU" altLang="en-US"/>
              <a:pPr/>
              <a:t>‹#›</a:t>
            </a:fld>
            <a:endParaRPr lang="en-AU" altLang="en-US"/>
          </a:p>
        </p:txBody>
      </p:sp>
    </p:spTree>
    <p:extLst>
      <p:ext uri="{BB962C8B-B14F-4D97-AF65-F5344CB8AC3E}">
        <p14:creationId xmlns:p14="http://schemas.microsoft.com/office/powerpoint/2010/main" val="551275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5"/>
          <p:cNvSpPr>
            <a:spLocks noChangeArrowheads="1"/>
          </p:cNvSpPr>
          <p:nvPr userDrawn="1"/>
        </p:nvSpPr>
        <p:spPr bwMode="auto">
          <a:xfrm>
            <a:off x="0" y="0"/>
            <a:ext cx="9144000" cy="20605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ea typeface="+mn-ea"/>
            </a:endParaRPr>
          </a:p>
        </p:txBody>
      </p:sp>
      <p:pic>
        <p:nvPicPr>
          <p:cNvPr id="5" name="Picture 44" descr="SWPC Logo_digitsed_040120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96188" y="404813"/>
            <a:ext cx="1439862"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013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400"/>
            </a:lvl1pPr>
          </a:lstStyle>
          <a:p>
            <a:pPr lvl="0"/>
            <a:r>
              <a:rPr lang="en-AU" altLang="en-US" noProof="0" smtClean="0"/>
              <a:t>Click to edit Master subtitle style</a:t>
            </a:r>
          </a:p>
        </p:txBody>
      </p:sp>
      <p:sp>
        <p:nvSpPr>
          <p:cNvPr id="2180135" name="Rectangle 39"/>
          <p:cNvSpPr>
            <a:spLocks noGrp="1" noChangeArrowheads="1"/>
          </p:cNvSpPr>
          <p:nvPr>
            <p:ph type="ctrTitle" sz="quarter"/>
          </p:nvPr>
        </p:nvSpPr>
        <p:spPr>
          <a:xfrm>
            <a:off x="1187450" y="188913"/>
            <a:ext cx="6337300" cy="1655762"/>
          </a:xfrm>
        </p:spPr>
        <p:txBody>
          <a:bodyPr anchor="b"/>
          <a:lstStyle>
            <a:lvl1pPr>
              <a:defRPr/>
            </a:lvl1pPr>
          </a:lstStyle>
          <a:p>
            <a:pPr lvl="0"/>
            <a:r>
              <a:rPr lang="en-AU" altLang="en-US" noProof="0" smtClean="0"/>
              <a:t>Click to edit Master title style</a:t>
            </a:r>
          </a:p>
        </p:txBody>
      </p:sp>
      <p:sp>
        <p:nvSpPr>
          <p:cNvPr id="6" name="Rectangle 41"/>
          <p:cNvSpPr>
            <a:spLocks noGrp="1" noChangeArrowheads="1"/>
          </p:cNvSpPr>
          <p:nvPr>
            <p:ph type="dt" sz="quarter" idx="10"/>
          </p:nvPr>
        </p:nvSpPr>
        <p:spPr bwMode="auto">
          <a:xfrm>
            <a:off x="468313" y="623728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effectLst>
                  <a:outerShdw blurRad="38100" dist="38100" dir="2700000" algn="tl">
                    <a:srgbClr val="C0C0C0"/>
                  </a:outerShdw>
                </a:effectLst>
                <a:latin typeface="Verdana" pitchFamily="34" charset="0"/>
                <a:ea typeface="+mn-ea"/>
                <a:cs typeface="Arial" charset="0"/>
              </a:defRPr>
            </a:lvl1pPr>
          </a:lstStyle>
          <a:p>
            <a:pPr>
              <a:defRPr/>
            </a:pPr>
            <a:endParaRPr lang="en-AU" altLang="en-US"/>
          </a:p>
        </p:txBody>
      </p:sp>
      <p:sp>
        <p:nvSpPr>
          <p:cNvPr id="7" name="Rectangle 42"/>
          <p:cNvSpPr>
            <a:spLocks noGrp="1" noChangeArrowheads="1"/>
          </p:cNvSpPr>
          <p:nvPr>
            <p:ph type="ftr" sz="quarter" idx="11"/>
          </p:nvPr>
        </p:nvSpPr>
        <p:spPr>
          <a:xfrm>
            <a:off x="3132138" y="6237288"/>
            <a:ext cx="2895600" cy="457200"/>
          </a:xfrm>
        </p:spPr>
        <p:txBody>
          <a:bodyPr/>
          <a:lstStyle>
            <a:lvl1pPr>
              <a:defRPr>
                <a:effectLst>
                  <a:outerShdw blurRad="38100" dist="38100" dir="2700000" algn="tl">
                    <a:srgbClr val="C0C0C0"/>
                  </a:outerShdw>
                </a:effectLst>
                <a:latin typeface="Verdana" pitchFamily="34" charset="0"/>
                <a:ea typeface="+mn-ea"/>
              </a:defRPr>
            </a:lvl1pPr>
          </a:lstStyle>
          <a:p>
            <a:pPr>
              <a:defRPr/>
            </a:pPr>
            <a:endParaRPr lang="en-AU" altLang="en-US"/>
          </a:p>
        </p:txBody>
      </p:sp>
      <p:sp>
        <p:nvSpPr>
          <p:cNvPr id="8" name="Rectangle 43"/>
          <p:cNvSpPr>
            <a:spLocks noGrp="1" noChangeArrowheads="1"/>
          </p:cNvSpPr>
          <p:nvPr>
            <p:ph type="sldNum" sz="quarter" idx="12"/>
          </p:nvPr>
        </p:nvSpPr>
        <p:spPr bwMode="auto">
          <a:xfrm>
            <a:off x="6553200" y="6243638"/>
            <a:ext cx="21336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effectLst>
                  <a:outerShdw blurRad="38100" dist="38100" dir="2700000" algn="tl">
                    <a:srgbClr val="C0C0C0"/>
                  </a:outerShdw>
                </a:effectLst>
              </a:defRPr>
            </a:lvl1pPr>
          </a:lstStyle>
          <a:p>
            <a:fld id="{993161CB-65C5-4C33-B9EF-D5474F0AE799}" type="slidenum">
              <a:rPr lang="en-AU" altLang="en-US"/>
              <a:pPr/>
              <a:t>‹#›</a:t>
            </a:fld>
            <a:endParaRPr lang="en-AU" altLang="en-US"/>
          </a:p>
        </p:txBody>
      </p:sp>
    </p:spTree>
    <p:extLst>
      <p:ext uri="{BB962C8B-B14F-4D97-AF65-F5344CB8AC3E}">
        <p14:creationId xmlns:p14="http://schemas.microsoft.com/office/powerpoint/2010/main" val="224008934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186211123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15888"/>
            <a:ext cx="2054225" cy="59436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68313" y="115888"/>
            <a:ext cx="6011862"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268685446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157834833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290606836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11188" y="1196975"/>
            <a:ext cx="3960812"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724400" y="1196975"/>
            <a:ext cx="3962400" cy="4862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130924888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252376474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167020669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156925562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21699758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5"/>
          <p:cNvSpPr>
            <a:spLocks noGrp="1" noChangeArrowheads="1"/>
          </p:cNvSpPr>
          <p:nvPr>
            <p:ph type="ftr" sz="quarter" idx="10"/>
          </p:nvPr>
        </p:nvSpPr>
        <p:spPr>
          <a:ln/>
        </p:spPr>
        <p:txBody>
          <a:bodyPr/>
          <a:lstStyle>
            <a:lvl1pPr>
              <a:defRPr/>
            </a:lvl1pPr>
          </a:lstStyle>
          <a:p>
            <a:r>
              <a:rPr lang="en-AU" altLang="en-US"/>
              <a:t>30 November – 02 December, 2016</a:t>
            </a:r>
          </a:p>
          <a:p>
            <a:r>
              <a:rPr lang="en-AU" altLang="en-US"/>
              <a:t>NOUMEA</a:t>
            </a:r>
          </a:p>
        </p:txBody>
      </p:sp>
    </p:spTree>
    <p:extLst>
      <p:ext uri="{BB962C8B-B14F-4D97-AF65-F5344CB8AC3E}">
        <p14:creationId xmlns:p14="http://schemas.microsoft.com/office/powerpoint/2010/main" val="3847901909"/>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79111" name="Rectangle 39"/>
          <p:cNvSpPr>
            <a:spLocks noGrp="1" noChangeArrowheads="1"/>
          </p:cNvSpPr>
          <p:nvPr>
            <p:ph type="title"/>
          </p:nvPr>
        </p:nvSpPr>
        <p:spPr bwMode="auto">
          <a:xfrm>
            <a:off x="468313" y="115888"/>
            <a:ext cx="8218487"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AU" altLang="en-US" smtClean="0"/>
              <a:t>Click to edit Master title style</a:t>
            </a:r>
          </a:p>
        </p:txBody>
      </p:sp>
      <p:sp>
        <p:nvSpPr>
          <p:cNvPr id="2179115" name="Rectangle 43"/>
          <p:cNvSpPr>
            <a:spLocks noGrp="1" noChangeArrowheads="1"/>
          </p:cNvSpPr>
          <p:nvPr>
            <p:ph type="body" idx="1"/>
          </p:nvPr>
        </p:nvSpPr>
        <p:spPr bwMode="auto">
          <a:xfrm>
            <a:off x="611188" y="1196975"/>
            <a:ext cx="8075612" cy="486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smtClean="0"/>
              <a:t>Click to 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1028" name="Rectangle 49"/>
          <p:cNvSpPr>
            <a:spLocks noChangeArrowheads="1"/>
          </p:cNvSpPr>
          <p:nvPr userDrawn="1"/>
        </p:nvSpPr>
        <p:spPr bwMode="auto">
          <a:xfrm>
            <a:off x="0" y="6308725"/>
            <a:ext cx="9144000" cy="5492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defRPr/>
            </a:pPr>
            <a:endParaRPr lang="en-US" altLang="en-US" smtClean="0">
              <a:ea typeface="+mn-ea"/>
            </a:endParaRPr>
          </a:p>
        </p:txBody>
      </p:sp>
      <p:sp>
        <p:nvSpPr>
          <p:cNvPr id="1029" name="Line 44"/>
          <p:cNvSpPr>
            <a:spLocks noChangeShapeType="1"/>
          </p:cNvSpPr>
          <p:nvPr userDrawn="1"/>
        </p:nvSpPr>
        <p:spPr bwMode="auto">
          <a:xfrm>
            <a:off x="0" y="1052513"/>
            <a:ext cx="9144000" cy="0"/>
          </a:xfrm>
          <a:prstGeom prst="line">
            <a:avLst/>
          </a:prstGeom>
          <a:noFill/>
          <a:ln w="9525">
            <a:solidFill>
              <a:schemeClr val="bg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Verdana" charset="0"/>
              <a:ea typeface="ＭＳ Ｐゴシック" charset="0"/>
            </a:endParaRPr>
          </a:p>
        </p:txBody>
      </p:sp>
      <p:pic>
        <p:nvPicPr>
          <p:cNvPr id="1030" name="Picture 50" descr="SWPC Logo_digitsed_0401201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604250" y="6381750"/>
            <a:ext cx="4318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9127" name="Rectangle 55"/>
          <p:cNvSpPr>
            <a:spLocks noGrp="1" noChangeArrowheads="1"/>
          </p:cNvSpPr>
          <p:nvPr>
            <p:ph type="ftr" sz="quarter" idx="3"/>
          </p:nvPr>
        </p:nvSpPr>
        <p:spPr bwMode="auto">
          <a:xfrm>
            <a:off x="3132138"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effectLst>
                  <a:outerShdw blurRad="38100" dist="38100" dir="2700000" algn="tl">
                    <a:srgbClr val="C0C0C0"/>
                  </a:outerShdw>
                </a:effectLst>
              </a:defRPr>
            </a:lvl1pPr>
          </a:lstStyle>
          <a:p>
            <a:r>
              <a:rPr lang="en-AU" altLang="en-US"/>
              <a:t>30 November – 02 December, 2016</a:t>
            </a:r>
          </a:p>
          <a:p>
            <a:r>
              <a:rPr lang="en-AU" altLang="en-US"/>
              <a:t>NOUMEA</a:t>
            </a:r>
          </a:p>
        </p:txBody>
      </p:sp>
    </p:spTree>
  </p:cSld>
  <p:clrMap bg1="dk2" tx1="lt1" bg2="dk1" tx2="lt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ransition spd="med">
    <p:fade/>
  </p:transition>
  <p:timing>
    <p:tnLst>
      <p:par>
        <p:cTn id="1" dur="indefinite" restart="never" nodeType="tmRoot"/>
      </p:par>
    </p:tnLst>
  </p:timing>
  <p:hf sldNum="0" hdr="0" dt="0"/>
  <p:txStyles>
    <p:titleStyle>
      <a:lvl1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ea typeface="MS PGothic" panose="020B0600070205080204" pitchFamily="34" charset="-128"/>
          <a:cs typeface="Arial" charset="0"/>
        </a:defRPr>
      </a:lvl2pPr>
      <a:lvl3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ea typeface="MS PGothic" panose="020B0600070205080204" pitchFamily="34" charset="-128"/>
          <a:cs typeface="Arial" charset="0"/>
        </a:defRPr>
      </a:lvl3pPr>
      <a:lvl4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ea typeface="MS PGothic" panose="020B0600070205080204" pitchFamily="34" charset="-128"/>
          <a:cs typeface="Arial" charset="0"/>
        </a:defRPr>
      </a:lvl4pPr>
      <a:lvl5pPr algn="ctr" rtl="0" eaLnBrk="0" fontAlgn="base" hangingPunct="0">
        <a:spcBef>
          <a:spcPct val="0"/>
        </a:spcBef>
        <a:spcAft>
          <a:spcPct val="0"/>
        </a:spcAft>
        <a:defRPr sz="4000" b="1">
          <a:solidFill>
            <a:schemeClr val="bg2"/>
          </a:solidFill>
          <a:effectLst>
            <a:outerShdw blurRad="38100" dist="38100" dir="2700000" algn="tl">
              <a:srgbClr val="C0C0C0"/>
            </a:outerShdw>
          </a:effectLst>
          <a:latin typeface="Arial" charset="0"/>
          <a:ea typeface="MS PGothic" panose="020B0600070205080204" pitchFamily="34" charset="-128"/>
          <a:cs typeface="Arial" charset="0"/>
        </a:defRPr>
      </a:lvl5pPr>
      <a:lvl6pPr marL="4572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4000" b="1">
          <a:solidFill>
            <a:schemeClr val="bg2"/>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bg2"/>
          </a:solidFill>
          <a:effectLst>
            <a:outerShdw blurRad="38100" dist="38100" dir="2700000" algn="tl">
              <a:srgbClr val="C0C0C0"/>
            </a:outerShdw>
          </a:effectLst>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chemeClr val="tx1"/>
        </a:buClr>
        <a:buChar char="•"/>
        <a:defRPr sz="2800">
          <a:solidFill>
            <a:schemeClr val="bg2"/>
          </a:solidFill>
          <a:effectLst>
            <a:outerShdw blurRad="38100" dist="38100" dir="2700000" algn="tl">
              <a:srgbClr val="C0C0C0"/>
            </a:outerShdw>
          </a:effectLst>
          <a:latin typeface="+mn-lt"/>
          <a:ea typeface="Arial" charset="0"/>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bg2"/>
          </a:solidFill>
          <a:effectLst>
            <a:outerShdw blurRad="38100" dist="38100" dir="2700000" algn="tl">
              <a:srgbClr val="C0C0C0"/>
            </a:outerShdw>
          </a:effectLst>
          <a:latin typeface="+mn-lt"/>
          <a:ea typeface="Arial" charset="0"/>
          <a:cs typeface="+mn-cs"/>
        </a:defRPr>
      </a:lvl3pPr>
      <a:lvl4pPr marL="1600200" indent="-228600" algn="l" rtl="0" eaLnBrk="0" fontAlgn="base" hangingPunct="0">
        <a:spcBef>
          <a:spcPct val="20000"/>
        </a:spcBef>
        <a:spcAft>
          <a:spcPct val="0"/>
        </a:spcAft>
        <a:buClr>
          <a:schemeClr val="tx2"/>
        </a:buClr>
        <a:buChar char="•"/>
        <a:defRPr sz="2000">
          <a:solidFill>
            <a:schemeClr val="bg2"/>
          </a:solidFill>
          <a:effectLst>
            <a:outerShdw blurRad="38100" dist="38100" dir="2700000" algn="tl">
              <a:srgbClr val="C0C0C0"/>
            </a:outerShdw>
          </a:effectLst>
          <a:latin typeface="+mn-lt"/>
          <a:ea typeface="Arial" charset="0"/>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bg2"/>
          </a:solidFill>
          <a:effectLst>
            <a:outerShdw blurRad="38100" dist="38100" dir="2700000" algn="tl">
              <a:srgbClr val="C0C0C0"/>
            </a:outerShdw>
          </a:effectLst>
          <a:latin typeface="+mn-lt"/>
          <a:ea typeface="Arial" charset="0"/>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bg2"/>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bin"/><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6"/>
          <p:cNvSpPr>
            <a:spLocks noGrp="1" noChangeArrowheads="1"/>
          </p:cNvSpPr>
          <p:nvPr>
            <p:ph type="sldNum" sz="quarter" idx="12"/>
          </p:nvPr>
        </p:nvSpPr>
        <p:spPr>
          <a:xfrm>
            <a:off x="3132138" y="6237288"/>
            <a:ext cx="2895600" cy="457200"/>
          </a:xfrm>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fld id="{F2B23898-ACD4-4763-A38B-AA68E4CC08BC}" type="slidenum">
              <a:rPr lang="en-US" altLang="en-US" sz="1400">
                <a:latin typeface="Arial" panose="020B0604020202020204" pitchFamily="34" charset="0"/>
              </a:rPr>
              <a:pPr algn="ctr" eaLnBrk="1" hangingPunct="1"/>
              <a:t>1</a:t>
            </a:fld>
            <a:endParaRPr lang="en-US" altLang="en-US" sz="1400">
              <a:latin typeface="Arial" panose="020B0604020202020204" pitchFamily="34" charset="0"/>
            </a:endParaRPr>
          </a:p>
        </p:txBody>
      </p:sp>
      <p:sp>
        <p:nvSpPr>
          <p:cNvPr id="15362" name="Text Box 18"/>
          <p:cNvSpPr txBox="1">
            <a:spLocks noChangeArrowheads="1"/>
          </p:cNvSpPr>
          <p:nvPr/>
        </p:nvSpPr>
        <p:spPr bwMode="auto">
          <a:xfrm>
            <a:off x="3651250" y="609600"/>
            <a:ext cx="5097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algn="ctr" eaLnBrk="1" hangingPunct="1">
              <a:spcBef>
                <a:spcPct val="50000"/>
              </a:spcBef>
            </a:pPr>
            <a:endParaRPr lang="en-GB" altLang="en-US" sz="2800" b="1">
              <a:latin typeface="Times New Roman" panose="02020603050405020304" pitchFamily="18" charset="0"/>
            </a:endParaRPr>
          </a:p>
        </p:txBody>
      </p:sp>
      <p:pic>
        <p:nvPicPr>
          <p:cNvPr id="1536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0001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WordArt 33" descr="White marble"/>
          <p:cNvSpPr>
            <a:spLocks noChangeArrowheads="1" noChangeShapeType="1" noTextEdit="1"/>
          </p:cNvSpPr>
          <p:nvPr/>
        </p:nvSpPr>
        <p:spPr bwMode="auto">
          <a:xfrm>
            <a:off x="1908175" y="0"/>
            <a:ext cx="5689600" cy="1296988"/>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chemeClr val="tx1"/>
              </a:contourClr>
            </a:sp3d>
          </a:bodyPr>
          <a:lstStyle/>
          <a:p>
            <a:pPr algn="ctr"/>
            <a:endParaRPr lang="en-US" sz="2000" kern="10">
              <a:ln w="9525">
                <a:round/>
                <a:headEnd/>
                <a:tailEnd/>
              </a:ln>
              <a:latin typeface="Arial Black" panose="020B0A04020102020204" pitchFamily="34" charset="0"/>
            </a:endParaRPr>
          </a:p>
        </p:txBody>
      </p:sp>
      <p:pic>
        <p:nvPicPr>
          <p:cNvPr id="15365" name="Picture 6" descr="ツバル国旗"/>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9446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6" descr="Coat_of_arms_of_Tuval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96188" y="0"/>
            <a:ext cx="1547812"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Box 8"/>
          <p:cNvSpPr txBox="1">
            <a:spLocks noChangeArrowheads="1"/>
          </p:cNvSpPr>
          <p:nvPr/>
        </p:nvSpPr>
        <p:spPr bwMode="auto">
          <a:xfrm>
            <a:off x="2195513" y="0"/>
            <a:ext cx="4968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800">
                <a:solidFill>
                  <a:srgbClr val="00B050"/>
                </a:solidFill>
                <a:latin typeface="Arial Black" panose="020B0A04020102020204" pitchFamily="34" charset="0"/>
              </a:rPr>
              <a:t>15</a:t>
            </a:r>
            <a:r>
              <a:rPr lang="en-AU" altLang="en-US" sz="1800" baseline="30000">
                <a:solidFill>
                  <a:srgbClr val="00B050"/>
                </a:solidFill>
                <a:latin typeface="Arial Black" panose="020B0A04020102020204" pitchFamily="34" charset="0"/>
              </a:rPr>
              <a:t>th</a:t>
            </a:r>
            <a:r>
              <a:rPr lang="en-AU" altLang="en-US" sz="1800">
                <a:solidFill>
                  <a:srgbClr val="00B050"/>
                </a:solidFill>
                <a:latin typeface="Arial Black" panose="020B0A04020102020204" pitchFamily="34" charset="0"/>
              </a:rPr>
              <a:t> South West Pacific Hydrographic Commission Conference </a:t>
            </a:r>
          </a:p>
          <a:p>
            <a:pPr eaLnBrk="1" hangingPunct="1"/>
            <a:r>
              <a:rPr lang="en-AU" altLang="en-US" sz="1800">
                <a:solidFill>
                  <a:srgbClr val="00B050"/>
                </a:solidFill>
                <a:latin typeface="Arial Black" panose="020B0A04020102020204" pitchFamily="34" charset="0"/>
              </a:rPr>
              <a:t>21-23 February,2018 </a:t>
            </a:r>
          </a:p>
          <a:p>
            <a:pPr eaLnBrk="1" hangingPunct="1"/>
            <a:r>
              <a:rPr lang="en-AU" altLang="en-US" sz="1800">
                <a:solidFill>
                  <a:srgbClr val="00B050"/>
                </a:solidFill>
                <a:latin typeface="Arial Black" panose="020B0A04020102020204" pitchFamily="34" charset="0"/>
              </a:rPr>
              <a:t>Tokatoka,Nadi</a:t>
            </a: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8218487" cy="576262"/>
          </a:xfrm>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r>
              <a:rPr lang="en-US" altLang="en-US" sz="2800" b="1" smtClean="0">
                <a:solidFill>
                  <a:srgbClr val="47A3FF"/>
                </a:solidFill>
                <a:effectLst/>
              </a:rPr>
              <a:t>Equipment.</a:t>
            </a:r>
            <a:r>
              <a:rPr lang="en-US" altLang="en-US" b="1" smtClean="0">
                <a:solidFill>
                  <a:srgbClr val="47A3FF"/>
                </a:solidFill>
                <a:effectLst/>
              </a:rPr>
              <a:t> </a:t>
            </a:r>
            <a:endParaRPr lang="en-US" altLang="en-US" smtClean="0">
              <a:solidFill>
                <a:srgbClr val="47A3FF"/>
              </a:solidFill>
            </a:endParaRPr>
          </a:p>
          <a:p>
            <a:endParaRPr lang="en-US" altLang="en-US" sz="2000" smtClean="0">
              <a:effectLst/>
            </a:endParaRPr>
          </a:p>
          <a:p>
            <a:r>
              <a:rPr lang="en-US" altLang="en-US" sz="2400" smtClean="0">
                <a:effectLst/>
              </a:rPr>
              <a:t>Tuvalu does not have any hydrographic equipment, but does have some limited land survey equipment. Tuvalu does not have any national capacity to conduct surveys in their waters. Any survey activity will have to be undertaken by an external organisation in the near future. </a:t>
            </a:r>
            <a:endParaRPr lang="en-US" altLang="en-US" sz="2400" smtClean="0"/>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30 November – 02 December, 2016</a:t>
            </a:r>
          </a:p>
          <a:p>
            <a:pPr eaLnBrk="1" hangingPunct="1"/>
            <a:r>
              <a:rPr lang="en-AU" altLang="en-US" sz="1000">
                <a:solidFill>
                  <a:schemeClr val="bg2"/>
                </a:solidFill>
              </a:rPr>
              <a:t>NOUMEA</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marL="0" indent="0">
              <a:buFont typeface="Wingdings" panose="05000000000000000000" pitchFamily="2" charset="2"/>
              <a:buNone/>
            </a:pPr>
            <a:r>
              <a:rPr lang="en-US" altLang="en-US" sz="2800" b="1" smtClean="0">
                <a:solidFill>
                  <a:srgbClr val="47A3FF"/>
                </a:solidFill>
                <a:effectLst/>
              </a:rPr>
              <a:t>Funding</a:t>
            </a:r>
            <a:r>
              <a:rPr lang="en-US" altLang="en-US" sz="4000" b="1" smtClean="0">
                <a:solidFill>
                  <a:srgbClr val="47A3FF"/>
                </a:solidFill>
                <a:effectLst/>
              </a:rPr>
              <a:t>. </a:t>
            </a:r>
            <a:endParaRPr lang="en-US" altLang="en-US" sz="4000" smtClean="0">
              <a:solidFill>
                <a:srgbClr val="47A3FF"/>
              </a:solidFill>
            </a:endParaRPr>
          </a:p>
          <a:p>
            <a:pPr marL="0" indent="0"/>
            <a:r>
              <a:rPr lang="en-US" altLang="en-US" sz="2000" smtClean="0">
                <a:effectLst/>
              </a:rPr>
              <a:t>There were also made aware of capacity building and other opportunities within the IHO, IHO membership could allow  to access to a range of activities. Information on the calculation of membership fees was also provided to assist with cost/benefit analysis. </a:t>
            </a:r>
          </a:p>
          <a:p>
            <a:pPr marL="0" indent="0"/>
            <a:endParaRPr lang="en-US" altLang="en-US" sz="2000" smtClean="0"/>
          </a:p>
          <a:p>
            <a:pPr marL="0" indent="0"/>
            <a:r>
              <a:rPr lang="en-US" altLang="en-US" sz="2000" smtClean="0">
                <a:effectLst/>
              </a:rPr>
              <a:t>The Pacific Maritime Safety Project (New Zealand) MSP is already funding the provision of guidance on governance</a:t>
            </a:r>
            <a:r>
              <a:rPr lang="en-US" altLang="en-US" sz="1800" smtClean="0">
                <a:effectLst/>
              </a:rPr>
              <a:t>. </a:t>
            </a:r>
          </a:p>
          <a:p>
            <a:pPr marL="0" indent="0"/>
            <a:endParaRPr lang="en-US" altLang="en-US" sz="1800" smtClean="0"/>
          </a:p>
          <a:p>
            <a:pPr marL="0" indent="0"/>
            <a:r>
              <a:rPr lang="en-US" altLang="en-US" sz="1800" smtClean="0">
                <a:effectLst/>
              </a:rPr>
              <a:t>The UKHO may also be able to assist with survey activity in the near future, using direct funding or through the Commonwealth Marine Economies Programme. </a:t>
            </a:r>
            <a:endParaRPr lang="en-US" altLang="en-US" sz="1800" smtClean="0"/>
          </a:p>
          <a:p>
            <a:pPr marL="0" indent="0"/>
            <a:endParaRPr lang="en-US" altLang="en-US" sz="1800" smtClean="0"/>
          </a:p>
        </p:txBody>
      </p:sp>
      <p:sp>
        <p:nvSpPr>
          <p:cNvPr id="4" name="Footer Placeholder 3"/>
          <p:cNvSpPr>
            <a:spLocks noGrp="1"/>
          </p:cNvSpPr>
          <p:nvPr>
            <p:ph type="ftr" sz="quarter" idx="10"/>
          </p:nvPr>
        </p:nvSpPr>
        <p:spPr>
          <a:noFill/>
        </p:spPr>
        <p:txBody>
          <a:bodyPr/>
          <a:lstStyle/>
          <a:p>
            <a:pPr>
              <a:defRPr/>
            </a:pPr>
            <a:r>
              <a:rPr lang="en-AU" dirty="0">
                <a:effectLst>
                  <a:outerShdw blurRad="38100" dist="38100" dir="2700000" algn="tl">
                    <a:srgbClr val="DDDDDD"/>
                  </a:outerShdw>
                </a:effectLst>
                <a:latin typeface="Verdana" charset="0"/>
                <a:ea typeface="ＭＳ Ｐゴシック" charset="0"/>
              </a:rPr>
              <a:t>21- 23 February 2018</a:t>
            </a:r>
          </a:p>
          <a:p>
            <a:pPr>
              <a:defRPr/>
            </a:pPr>
            <a:r>
              <a:rPr lang="en-AU" dirty="0" err="1">
                <a:effectLst>
                  <a:outerShdw blurRad="38100" dist="38100" dir="2700000" algn="tl">
                    <a:srgbClr val="DDDDDD"/>
                  </a:outerShdw>
                </a:effectLst>
                <a:latin typeface="Verdana" charset="0"/>
                <a:ea typeface="ＭＳ Ｐゴシック" charset="0"/>
              </a:rPr>
              <a:t>Tokatoka</a:t>
            </a:r>
            <a:r>
              <a:rPr lang="en-AU" dirty="0">
                <a:effectLst>
                  <a:outerShdw blurRad="38100" dist="38100" dir="2700000" algn="tl">
                    <a:srgbClr val="DDDDDD"/>
                  </a:outerShdw>
                </a:effectLst>
                <a:latin typeface="Verdana" charset="0"/>
                <a:ea typeface="ＭＳ Ｐゴシック" charset="0"/>
              </a:rPr>
              <a:t> </a:t>
            </a:r>
          </a:p>
          <a:p>
            <a:pPr>
              <a:defRPr/>
            </a:pPr>
            <a:endParaRPr lang="en-AU" dirty="0">
              <a:effectLst>
                <a:outerShdw blurRad="38100" dist="38100" dir="2700000" algn="tl">
                  <a:srgbClr val="DDDDDD"/>
                </a:outerShdw>
              </a:effectLst>
              <a:latin typeface="Verdana" charset="0"/>
              <a:ea typeface="ＭＳ Ｐゴシック" charset="0"/>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a:buFont typeface="Wingdings" charset="0"/>
              <a:buChar char="n"/>
              <a:defRPr/>
            </a:pPr>
            <a:r>
              <a:rPr lang="en-US" sz="2400" b="1" dirty="0">
                <a:solidFill>
                  <a:srgbClr val="47A3FF"/>
                </a:solidFill>
                <a:effectLst/>
                <a:ea typeface="ＭＳ Ｐゴシック" charset="0"/>
              </a:rPr>
              <a:t>Co-operative </a:t>
            </a:r>
            <a:r>
              <a:rPr lang="en-US" sz="2400" b="1" dirty="0" smtClean="0">
                <a:solidFill>
                  <a:srgbClr val="47A3FF"/>
                </a:solidFill>
                <a:effectLst/>
                <a:ea typeface="ＭＳ Ｐゴシック" charset="0"/>
              </a:rPr>
              <a:t>Opportunities</a:t>
            </a:r>
            <a:endParaRPr lang="en-US" b="1" dirty="0" smtClean="0">
              <a:solidFill>
                <a:srgbClr val="47A3FF"/>
              </a:solidFill>
              <a:effectLst/>
              <a:ea typeface="ＭＳ Ｐゴシック" charset="0"/>
            </a:endParaRPr>
          </a:p>
          <a:p>
            <a:pPr>
              <a:buFont typeface="Wingdings" charset="0"/>
              <a:buChar char="n"/>
              <a:defRPr/>
            </a:pPr>
            <a:endParaRPr lang="en-US" dirty="0" smtClean="0">
              <a:solidFill>
                <a:srgbClr val="47A3FF"/>
              </a:solidFill>
              <a:ea typeface="ＭＳ Ｐゴシック" charset="0"/>
            </a:endParaRPr>
          </a:p>
          <a:p>
            <a:pPr>
              <a:buFont typeface="Wingdings" charset="0"/>
              <a:buChar char="n"/>
              <a:defRPr/>
            </a:pPr>
            <a:r>
              <a:rPr lang="en-US" sz="2000" dirty="0">
                <a:effectLst/>
                <a:ea typeface="ＭＳ Ｐゴシック" charset="0"/>
              </a:rPr>
              <a:t>It is unlikely that Tuvalu will be able to develop a hydrographic survey capability in the near future, and therefore any data collection activity should be targeted through external bodies such as SPC and the relevant PCA. </a:t>
            </a:r>
            <a:endParaRPr lang="en-US" sz="2000" dirty="0" smtClean="0">
              <a:effectLst/>
              <a:ea typeface="ＭＳ Ｐゴシック" charset="0"/>
            </a:endParaRPr>
          </a:p>
          <a:p>
            <a:pPr>
              <a:buFont typeface="Wingdings" charset="0"/>
              <a:buChar char="n"/>
              <a:defRPr/>
            </a:pPr>
            <a:endParaRPr lang="en-US" sz="2000" dirty="0" smtClean="0">
              <a:ea typeface="ＭＳ Ｐゴシック" charset="0"/>
            </a:endParaRPr>
          </a:p>
          <a:p>
            <a:pPr>
              <a:buFont typeface="Wingdings" charset="0"/>
              <a:buChar char="n"/>
              <a:defRPr/>
            </a:pPr>
            <a:r>
              <a:rPr lang="en-US" sz="2000" dirty="0">
                <a:effectLst/>
                <a:ea typeface="ＭＳ Ｐゴシック" charset="0"/>
              </a:rPr>
              <a:t>The importance and benefits of the supply of basic MSI to relevant </a:t>
            </a:r>
            <a:r>
              <a:rPr lang="en-US" sz="2000" dirty="0" smtClean="0">
                <a:effectLst/>
                <a:ea typeface="ＭＳ Ｐゴシック" charset="0"/>
              </a:rPr>
              <a:t>bodies. </a:t>
            </a:r>
            <a:endParaRPr lang="en-US" sz="2000" dirty="0" smtClean="0">
              <a:ea typeface="ＭＳ Ｐゴシック" charset="0"/>
            </a:endParaRPr>
          </a:p>
          <a:p>
            <a:pPr marL="0" indent="0">
              <a:buFont typeface="Wingdings" charset="0"/>
              <a:buNone/>
              <a:defRPr/>
            </a:pPr>
            <a:endParaRPr lang="en-US" sz="2000" dirty="0" smtClean="0">
              <a:ea typeface="ＭＳ Ｐゴシック" charset="0"/>
            </a:endParaRPr>
          </a:p>
          <a:p>
            <a:pPr>
              <a:buFont typeface="Wingdings" charset="0"/>
              <a:buChar char="n"/>
              <a:defRPr/>
            </a:pPr>
            <a:endParaRPr lang="en-US" sz="2000"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30 November – 02 December, 2016</a:t>
            </a:r>
          </a:p>
          <a:p>
            <a:pPr eaLnBrk="1" hangingPunct="1"/>
            <a:r>
              <a:rPr lang="en-AU" altLang="en-US" sz="1000">
                <a:solidFill>
                  <a:schemeClr val="bg2"/>
                </a:solidFill>
              </a:rPr>
              <a:t>NOUMEA</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marL="0" indent="0">
              <a:buFont typeface="Wingdings" charset="0"/>
              <a:buNone/>
              <a:defRPr/>
            </a:pPr>
            <a:r>
              <a:rPr lang="en-US" sz="2400" dirty="0" smtClean="0">
                <a:solidFill>
                  <a:srgbClr val="47A3FF"/>
                </a:solidFill>
                <a:ea typeface="ＭＳ Ｐゴシック" charset="0"/>
              </a:rPr>
              <a:t>Way forward</a:t>
            </a:r>
          </a:p>
          <a:p>
            <a:pPr>
              <a:buFont typeface="Wingdings" charset="0"/>
              <a:buChar char="n"/>
              <a:defRPr/>
            </a:pPr>
            <a:endParaRPr lang="en-US" sz="2400" dirty="0">
              <a:ea typeface="ＭＳ Ｐゴシック" charset="0"/>
            </a:endParaRPr>
          </a:p>
          <a:p>
            <a:pPr>
              <a:buFont typeface="Wingdings" charset="0"/>
              <a:buChar char="n"/>
              <a:defRPr/>
            </a:pPr>
            <a:r>
              <a:rPr lang="en-US" sz="2400" dirty="0" smtClean="0">
                <a:ea typeface="ＭＳ Ｐゴシック" charset="0"/>
              </a:rPr>
              <a:t>Legislation to be in place 2018</a:t>
            </a:r>
          </a:p>
          <a:p>
            <a:pPr>
              <a:buFont typeface="Wingdings" charset="0"/>
              <a:buChar char="n"/>
              <a:defRPr/>
            </a:pPr>
            <a:r>
              <a:rPr lang="en-US" sz="2400" dirty="0" smtClean="0">
                <a:ea typeface="ＭＳ Ｐゴシック" charset="0"/>
              </a:rPr>
              <a:t>MSI position to be in place mid 2018 - 2019</a:t>
            </a:r>
          </a:p>
          <a:p>
            <a:pPr>
              <a:buFont typeface="Wingdings" charset="0"/>
              <a:buChar char="n"/>
              <a:defRPr/>
            </a:pPr>
            <a:r>
              <a:rPr lang="en-US" sz="2400" dirty="0" smtClean="0">
                <a:ea typeface="ＭＳ Ｐゴシック" charset="0"/>
              </a:rPr>
              <a:t> Training for MSI personnel </a:t>
            </a:r>
          </a:p>
          <a:p>
            <a:pPr>
              <a:buFont typeface="Wingdings" charset="0"/>
              <a:buChar char="n"/>
              <a:defRPr/>
            </a:pPr>
            <a:r>
              <a:rPr lang="en-US" sz="2400" dirty="0">
                <a:ea typeface="ＭＳ Ｐゴシック" charset="0"/>
              </a:rPr>
              <a:t> </a:t>
            </a:r>
            <a:r>
              <a:rPr lang="en-US" sz="2400" dirty="0" smtClean="0">
                <a:ea typeface="ＭＳ Ｐゴシック" charset="0"/>
              </a:rPr>
              <a:t>Form a IHO Committee in Country 2018 - 2019</a:t>
            </a:r>
          </a:p>
          <a:p>
            <a:pPr>
              <a:buFont typeface="Wingdings" charset="0"/>
              <a:buChar char="n"/>
              <a:defRPr/>
            </a:pPr>
            <a:r>
              <a:rPr lang="en-US" sz="2400" dirty="0" smtClean="0">
                <a:ea typeface="ＭＳ Ｐゴシック" charset="0"/>
              </a:rPr>
              <a:t>Continue to Co-operate with PCA and SPC </a:t>
            </a:r>
          </a:p>
          <a:p>
            <a:pPr>
              <a:buFont typeface="Wingdings" charset="0"/>
              <a:buChar char="n"/>
              <a:defRPr/>
            </a:pPr>
            <a:r>
              <a:rPr lang="en-US" sz="2400" dirty="0" smtClean="0">
                <a:ea typeface="ＭＳ Ｐゴシック" charset="0"/>
              </a:rPr>
              <a:t>To be a Member of IHO 2-3 from now.</a:t>
            </a:r>
          </a:p>
          <a:p>
            <a:pPr>
              <a:buFont typeface="Wingdings" charset="0"/>
              <a:buChar char="n"/>
              <a:defRPr/>
            </a:pPr>
            <a:endParaRPr lang="en-US" sz="2400" dirty="0" smtClean="0">
              <a:ea typeface="ＭＳ Ｐゴシック" charset="0"/>
            </a:endParaRPr>
          </a:p>
          <a:p>
            <a:pPr>
              <a:buFont typeface="Wingdings" charset="0"/>
              <a:buChar char="n"/>
              <a:defRPr/>
            </a:pPr>
            <a:endParaRPr lang="en-US" sz="2400"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2018</a:t>
            </a:r>
          </a:p>
          <a:p>
            <a:pPr eaLnBrk="1" hangingPunct="1"/>
            <a:r>
              <a:rPr lang="en-AU" altLang="en-US" sz="1000">
                <a:solidFill>
                  <a:schemeClr val="bg2"/>
                </a:solidFill>
              </a:rPr>
              <a:t>Tokatoka,Nadi21-23 February </a:t>
            </a:r>
          </a:p>
          <a:p>
            <a:pPr eaLnBrk="1" hangingPunct="1"/>
            <a:r>
              <a:rPr lang="en-AU" altLang="en-US" sz="1000">
                <a:solidFill>
                  <a:schemeClr val="bg2"/>
                </a:solidFill>
              </a:rPr>
              <a:t> </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 2018</a:t>
            </a:r>
          </a:p>
          <a:p>
            <a:pPr eaLnBrk="1" hangingPunct="1"/>
            <a:r>
              <a:rPr lang="en-AU" altLang="en-US" sz="1000">
                <a:solidFill>
                  <a:schemeClr val="bg2"/>
                </a:solidFill>
              </a:rPr>
              <a:t>Tokatoka,Nadi</a:t>
            </a:r>
          </a:p>
        </p:txBody>
      </p:sp>
      <p:sp>
        <p:nvSpPr>
          <p:cNvPr id="2292738" name="Rectangle 2"/>
          <p:cNvSpPr>
            <a:spLocks noGrp="1" noChangeArrowheads="1"/>
          </p:cNvSpPr>
          <p:nvPr>
            <p:ph type="title"/>
          </p:nvPr>
        </p:nvSpPr>
        <p:spPr>
          <a:xfrm>
            <a:off x="468313" y="404813"/>
            <a:ext cx="8229600" cy="503237"/>
          </a:xfrm>
        </p:spPr>
        <p:txBody>
          <a:bodyPr/>
          <a:lstStyle/>
          <a:p>
            <a:pPr eaLnBrk="1" hangingPunct="1"/>
            <a:r>
              <a:rPr lang="en-AU" altLang="en-US" sz="2000" smtClean="0"/>
              <a:t>15</a:t>
            </a:r>
            <a:r>
              <a:rPr lang="en-AU" altLang="en-US" sz="2000" baseline="30000" smtClean="0"/>
              <a:t>th</a:t>
            </a:r>
            <a:r>
              <a:rPr lang="en-AU" altLang="en-US" sz="2000" smtClean="0"/>
              <a:t> South West Pacific Hydrographic Commission Conference</a:t>
            </a:r>
          </a:p>
        </p:txBody>
      </p:sp>
      <p:sp>
        <p:nvSpPr>
          <p:cNvPr id="2292739" name="Rectangle 3"/>
          <p:cNvSpPr>
            <a:spLocks noGrp="1" noChangeArrowheads="1"/>
          </p:cNvSpPr>
          <p:nvPr>
            <p:ph type="body" idx="1"/>
          </p:nvPr>
        </p:nvSpPr>
        <p:spPr>
          <a:xfrm>
            <a:off x="1071563" y="1308100"/>
            <a:ext cx="7313612" cy="4354513"/>
          </a:xfrm>
        </p:spPr>
        <p:txBody>
          <a:bodyPr/>
          <a:lstStyle/>
          <a:p>
            <a:pPr eaLnBrk="1" hangingPunct="1">
              <a:defRPr/>
            </a:pPr>
            <a:endParaRPr lang="en-US" altLang="en-US" sz="2000" dirty="0" smtClean="0">
              <a:ea typeface="+mn-ea"/>
            </a:endParaRPr>
          </a:p>
        </p:txBody>
      </p:sp>
      <p:sp>
        <p:nvSpPr>
          <p:cNvPr id="2292740"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AU" altLang="en-US" sz="1000" dirty="0">
              <a:effectLst>
                <a:outerShdw blurRad="38100" dist="38100" dir="2700000" algn="tl">
                  <a:srgbClr val="C0C0C0"/>
                </a:outerShdw>
              </a:effectLst>
              <a:ea typeface="+mn-ea"/>
            </a:endParaRPr>
          </a:p>
        </p:txBody>
      </p:sp>
      <p:pic>
        <p:nvPicPr>
          <p:cNvPr id="28677" name="Picture 7" descr="C:\Users\Tony.Parr\Pictures\Tuvalu Nov 14\DSCN29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938" y="1052513"/>
            <a:ext cx="11953876"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TextBox 1"/>
          <p:cNvSpPr txBox="1">
            <a:spLocks noChangeArrowheads="1"/>
          </p:cNvSpPr>
          <p:nvPr/>
        </p:nvSpPr>
        <p:spPr bwMode="auto">
          <a:xfrm>
            <a:off x="2987675" y="3644900"/>
            <a:ext cx="3384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US" altLang="en-US" sz="1800"/>
              <a:t> </a:t>
            </a:r>
            <a:r>
              <a:rPr lang="en-US" altLang="en-US" sz="2800"/>
              <a:t>FAKAFETAI LASI</a:t>
            </a:r>
          </a:p>
        </p:txBody>
      </p:sp>
    </p:spTree>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ctrTitle"/>
          </p:nvPr>
        </p:nvSpPr>
        <p:spPr>
          <a:xfrm>
            <a:off x="684213" y="260350"/>
            <a:ext cx="8351837" cy="1657350"/>
          </a:xfrm>
        </p:spPr>
        <p:txBody>
          <a:bodyPr/>
          <a:lstStyle/>
          <a:p>
            <a:pPr eaLnBrk="1" hangingPunct="1"/>
            <a:r>
              <a:rPr lang="en-AU" altLang="en-US" sz="2400" smtClean="0"/>
              <a:t>15</a:t>
            </a:r>
            <a:r>
              <a:rPr lang="en-AU" altLang="en-US" sz="2400" baseline="30000" smtClean="0"/>
              <a:t>th</a:t>
            </a:r>
            <a:r>
              <a:rPr lang="en-AU" altLang="en-US" sz="2400" smtClean="0"/>
              <a:t> South West Pacific </a:t>
            </a:r>
            <a:br>
              <a:rPr lang="en-AU" altLang="en-US" sz="2400" smtClean="0"/>
            </a:br>
            <a:r>
              <a:rPr lang="en-AU" altLang="en-US" sz="2400" smtClean="0"/>
              <a:t>Hydrographic Commission Conference</a:t>
            </a:r>
            <a:br>
              <a:rPr lang="en-AU" altLang="en-US" sz="2400" smtClean="0"/>
            </a:br>
            <a:r>
              <a:rPr lang="en-AU" altLang="en-US" sz="1800" smtClean="0"/>
              <a:t>21-23 February 2018</a:t>
            </a:r>
            <a:r>
              <a:rPr lang="en-AU" altLang="en-US" sz="1800" b="0" smtClean="0"/>
              <a:t/>
            </a:r>
            <a:br>
              <a:rPr lang="en-AU" altLang="en-US" sz="1800" b="0" smtClean="0"/>
            </a:br>
            <a:r>
              <a:rPr lang="en-AU" altLang="en-US" sz="1800" smtClean="0"/>
              <a:t>Tokatoka,Nadi</a:t>
            </a:r>
          </a:p>
        </p:txBody>
      </p:sp>
      <p:sp>
        <p:nvSpPr>
          <p:cNvPr id="1084421" name="Rectangle 5"/>
          <p:cNvSpPr>
            <a:spLocks noGrp="1" noChangeArrowheads="1"/>
          </p:cNvSpPr>
          <p:nvPr>
            <p:ph type="subTitle" idx="1"/>
          </p:nvPr>
        </p:nvSpPr>
        <p:spPr>
          <a:xfrm>
            <a:off x="1476375" y="2060575"/>
            <a:ext cx="6400800" cy="4176713"/>
          </a:xfrm>
        </p:spPr>
        <p:txBody>
          <a:bodyPr/>
          <a:lstStyle/>
          <a:p>
            <a:pPr eaLnBrk="1" hangingPunct="1">
              <a:defRPr/>
            </a:pPr>
            <a:endParaRPr lang="en-US" altLang="en-US" dirty="0" smtClean="0">
              <a:ea typeface="+mn-ea"/>
            </a:endParaRPr>
          </a:p>
          <a:p>
            <a:pPr eaLnBrk="1" hangingPunct="1">
              <a:defRPr/>
            </a:pPr>
            <a:r>
              <a:rPr lang="en-US" dirty="0">
                <a:effectLst/>
                <a:ea typeface="ＭＳ Ｐゴシック" charset="0"/>
              </a:rPr>
              <a:t>Tuvalu is not currently a member of the IHO, but is an associate member of the SWPHC</a:t>
            </a:r>
            <a:r>
              <a:rPr lang="en-US" dirty="0" smtClean="0">
                <a:effectLst/>
                <a:ea typeface="ＭＳ Ｐゴシック" charset="0"/>
              </a:rPr>
              <a:t>.</a:t>
            </a:r>
          </a:p>
          <a:p>
            <a:pPr eaLnBrk="1" hangingPunct="1">
              <a:defRPr/>
            </a:pPr>
            <a:endParaRPr lang="en-US" dirty="0">
              <a:effectLst/>
              <a:ea typeface="ＭＳ Ｐゴシック" charset="0"/>
            </a:endParaRPr>
          </a:p>
          <a:p>
            <a:pPr eaLnBrk="1" hangingPunct="1">
              <a:defRPr/>
            </a:pPr>
            <a:r>
              <a:rPr lang="en-US" dirty="0" smtClean="0">
                <a:effectLst/>
                <a:ea typeface="ＭＳ Ｐゴシック" charset="0"/>
              </a:rPr>
              <a:t> </a:t>
            </a:r>
            <a:r>
              <a:rPr lang="en-US" dirty="0" smtClean="0">
                <a:solidFill>
                  <a:srgbClr val="FF6600"/>
                </a:solidFill>
                <a:effectLst/>
                <a:ea typeface="ＭＳ Ｐゴシック" charset="0"/>
              </a:rPr>
              <a:t>One day Tuvalu </a:t>
            </a:r>
            <a:r>
              <a:rPr lang="en-US" dirty="0">
                <a:solidFill>
                  <a:srgbClr val="FF6600"/>
                </a:solidFill>
                <a:effectLst/>
                <a:ea typeface="ＭＳ Ｐゴシック" charset="0"/>
              </a:rPr>
              <a:t>hope to join the IHO in the </a:t>
            </a:r>
            <a:r>
              <a:rPr lang="en-US" dirty="0" smtClean="0">
                <a:solidFill>
                  <a:srgbClr val="FF6600"/>
                </a:solidFill>
                <a:effectLst/>
                <a:ea typeface="ＭＳ Ｐゴシック" charset="0"/>
              </a:rPr>
              <a:t>future will be a reality</a:t>
            </a:r>
            <a:endParaRPr lang="en-US" dirty="0">
              <a:solidFill>
                <a:srgbClr val="FF6600"/>
              </a:solidFill>
              <a:ea typeface="ＭＳ Ｐゴシック" charset="0"/>
            </a:endParaRPr>
          </a:p>
          <a:p>
            <a:pPr eaLnBrk="1" hangingPunct="1">
              <a:defRPr/>
            </a:pPr>
            <a:endParaRPr lang="en-US" altLang="en-US" dirty="0">
              <a:solidFill>
                <a:srgbClr val="FF6600"/>
              </a:solidFill>
              <a:ea typeface="+mn-ea"/>
            </a:endParaRPr>
          </a:p>
          <a:p>
            <a:pPr eaLnBrk="1" hangingPunct="1">
              <a:defRPr/>
            </a:pPr>
            <a:endParaRPr lang="en-US" altLang="en-US" dirty="0" smtClean="0">
              <a:ea typeface="+mn-ea"/>
            </a:endParaRPr>
          </a:p>
          <a:p>
            <a:pPr eaLnBrk="1" hangingPunct="1">
              <a:defRPr/>
            </a:pPr>
            <a:endParaRPr lang="en-US" altLang="en-US" dirty="0">
              <a:ea typeface="+mn-ea"/>
            </a:endParaRPr>
          </a:p>
          <a:p>
            <a:pPr eaLnBrk="1" hangingPunct="1">
              <a:defRPr/>
            </a:pPr>
            <a:endParaRPr lang="en-US" altLang="en-US" dirty="0" smtClean="0">
              <a:ea typeface="+mn-ea"/>
            </a:endParaRPr>
          </a:p>
        </p:txBody>
      </p:sp>
      <p:pic>
        <p:nvPicPr>
          <p:cNvPr id="16387" name="Picture 6" descr="ツバル国旗"/>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944688"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a:xfrm>
            <a:off x="611188" y="1196975"/>
            <a:ext cx="8137525" cy="4862513"/>
          </a:xfrm>
        </p:spPr>
        <p:txBody>
          <a:bodyPr/>
          <a:lstStyle/>
          <a:p>
            <a:pPr>
              <a:buFont typeface="Wingdings" charset="0"/>
              <a:buChar char="n"/>
              <a:defRPr/>
            </a:pPr>
            <a:endParaRPr lang="en-US"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February,2018</a:t>
            </a:r>
          </a:p>
          <a:p>
            <a:pPr eaLnBrk="1" hangingPunct="1"/>
            <a:r>
              <a:rPr lang="en-AU" altLang="en-US" sz="1000">
                <a:solidFill>
                  <a:schemeClr val="bg2"/>
                </a:solidFill>
              </a:rPr>
              <a:t>Tokatoka,Nadi</a:t>
            </a:r>
          </a:p>
        </p:txBody>
      </p:sp>
      <p:sp>
        <p:nvSpPr>
          <p:cNvPr id="17412" name="Rectangle 6"/>
          <p:cNvSpPr txBox="1">
            <a:spLocks noChangeArrowheads="1"/>
          </p:cNvSpPr>
          <p:nvPr/>
        </p:nvSpPr>
        <p:spPr bwMode="auto">
          <a:xfrm>
            <a:off x="6553200" y="6257925"/>
            <a:ext cx="2133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fld id="{70F24E71-E8E9-4E30-84AF-FB5B45DE80C5}" type="slidenum">
              <a:rPr lang="en-US" altLang="en-US" sz="1400">
                <a:latin typeface="Arial" panose="020B0604020202020204" pitchFamily="34" charset="0"/>
              </a:rPr>
              <a:pPr eaLnBrk="1" hangingPunct="1"/>
              <a:t>3</a:t>
            </a:fld>
            <a:endParaRPr lang="en-US" altLang="en-US" sz="1400">
              <a:latin typeface="Arial" panose="020B0604020202020204" pitchFamily="34" charset="0"/>
            </a:endParaRPr>
          </a:p>
        </p:txBody>
      </p:sp>
      <p:sp>
        <p:nvSpPr>
          <p:cNvPr id="6" name="Rectangle 10"/>
          <p:cNvSpPr>
            <a:spLocks noChangeArrowheads="1"/>
          </p:cNvSpPr>
          <p:nvPr/>
        </p:nvSpPr>
        <p:spPr bwMode="auto">
          <a:xfrm>
            <a:off x="1403350" y="5645150"/>
            <a:ext cx="7543800" cy="222250"/>
          </a:xfrm>
          <a:prstGeom prst="rect">
            <a:avLst/>
          </a:prstGeom>
          <a:noFill/>
          <a:ln w="9525">
            <a:noFill/>
            <a:miter lim="800000"/>
            <a:headEnd/>
            <a:tailEnd/>
          </a:ln>
          <a:effectLst/>
        </p:spPr>
        <p:txBody>
          <a:bodyPr lIns="92075" tIns="46038" rIns="92075" bIns="46038" anchor="ctr"/>
          <a:lstStyle/>
          <a:p>
            <a:pPr>
              <a:spcBef>
                <a:spcPct val="20000"/>
              </a:spcBef>
              <a:buClr>
                <a:schemeClr val="hlink"/>
              </a:buClr>
              <a:buSzPct val="120000"/>
              <a:defRPr/>
            </a:pPr>
            <a:endParaRPr lang="ja-JP" altLang="en-US" sz="2000">
              <a:effectLst>
                <a:outerShdw blurRad="38100" dist="38100" dir="2700000" algn="tl">
                  <a:srgbClr val="000000"/>
                </a:outerShdw>
              </a:effectLst>
              <a:latin typeface="Tahoma" pitchFamily="34" charset="0"/>
              <a:ea typeface="MS Mincho" pitchFamily="49" charset="-128"/>
            </a:endParaRPr>
          </a:p>
        </p:txBody>
      </p:sp>
      <p:sp>
        <p:nvSpPr>
          <p:cNvPr id="7" name="Rectangle 12"/>
          <p:cNvSpPr>
            <a:spLocks noChangeArrowheads="1"/>
          </p:cNvSpPr>
          <p:nvPr/>
        </p:nvSpPr>
        <p:spPr bwMode="auto">
          <a:xfrm>
            <a:off x="1403350" y="5427663"/>
            <a:ext cx="7543800" cy="668337"/>
          </a:xfrm>
          <a:prstGeom prst="rect">
            <a:avLst/>
          </a:prstGeom>
          <a:noFill/>
          <a:ln w="9525">
            <a:noFill/>
            <a:miter lim="800000"/>
            <a:headEnd/>
            <a:tailEnd/>
          </a:ln>
          <a:effectLst/>
        </p:spPr>
        <p:txBody>
          <a:bodyPr lIns="92075" tIns="46038" rIns="92075" bIns="46038" anchor="ctr"/>
          <a:lstStyle/>
          <a:p>
            <a:pPr>
              <a:spcBef>
                <a:spcPct val="20000"/>
              </a:spcBef>
              <a:buClr>
                <a:schemeClr val="hlink"/>
              </a:buClr>
              <a:buSzPct val="120000"/>
              <a:defRPr/>
            </a:pPr>
            <a:endParaRPr lang="ja-JP" altLang="en-US" sz="2000">
              <a:effectLst>
                <a:outerShdw blurRad="38100" dist="38100" dir="2700000" algn="tl">
                  <a:srgbClr val="000000"/>
                </a:outerShdw>
              </a:effectLst>
              <a:latin typeface="Tahoma" pitchFamily="34" charset="0"/>
              <a:ea typeface="MS Mincho" pitchFamily="49" charset="-128"/>
            </a:endParaRPr>
          </a:p>
        </p:txBody>
      </p:sp>
      <p:pic>
        <p:nvPicPr>
          <p:cNvPr id="174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463" y="981075"/>
            <a:ext cx="6697663"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Box 13"/>
          <p:cNvSpPr txBox="1">
            <a:spLocks noChangeArrowheads="1"/>
          </p:cNvSpPr>
          <p:nvPr/>
        </p:nvSpPr>
        <p:spPr bwMode="auto">
          <a:xfrm>
            <a:off x="3924300" y="981075"/>
            <a:ext cx="4824413"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buFontTx/>
              <a:buChar char="-"/>
            </a:pPr>
            <a:r>
              <a:rPr lang="en-AU" altLang="en-US" sz="1800">
                <a:latin typeface="Arial" panose="020B0604020202020204" pitchFamily="34" charset="0"/>
              </a:rPr>
              <a:t>Tuvalu became a member of IMO on the 19 May 2004. It is a signatory to twenty two (22 ) IMO/ILO Conventions. Tuvalu representative to IMO is based in London.</a:t>
            </a:r>
          </a:p>
          <a:p>
            <a:pPr eaLnBrk="1" hangingPunct="1"/>
            <a:r>
              <a:rPr lang="en-AU" altLang="en-US" sz="1800">
                <a:latin typeface="Arial" panose="020B0604020202020204" pitchFamily="34" charset="0"/>
              </a:rPr>
              <a:t>-Tuvalu has a reputable maritime training institute providing well trained and hardworking seafarers with the basic skills, necessary for employment as seafarer on merchant Shipping.</a:t>
            </a:r>
          </a:p>
          <a:p>
            <a:pPr eaLnBrk="1" hangingPunct="1"/>
            <a:endParaRPr lang="en-AU" altLang="en-US" sz="1800">
              <a:latin typeface="Arial" panose="020B0604020202020204" pitchFamily="34" charset="0"/>
            </a:endParaRPr>
          </a:p>
          <a:p>
            <a:pPr eaLnBrk="1" hangingPunct="1">
              <a:buFontTx/>
              <a:buChar char="-"/>
            </a:pPr>
            <a:r>
              <a:rPr lang="en-AU" altLang="en-US" sz="1800">
                <a:latin typeface="Arial" panose="020B0604020202020204" pitchFamily="34" charset="0"/>
              </a:rPr>
              <a:t> Tuvalu Maritime Sector is govern by six principal Acts and Regulations</a:t>
            </a:r>
          </a:p>
        </p:txBody>
      </p:sp>
      <p:pic>
        <p:nvPicPr>
          <p:cNvPr id="17417" name="Picture 14" descr="C:\Users\Tony.Parr\Pictures\Tuvalu Nov 14\DSCN29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981075"/>
            <a:ext cx="910907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ea typeface="ＭＳ Ｐゴシック" charset="0"/>
            </a:endParaRPr>
          </a:p>
        </p:txBody>
      </p:sp>
      <p:sp>
        <p:nvSpPr>
          <p:cNvPr id="3" name="Content Placeholder 2"/>
          <p:cNvSpPr>
            <a:spLocks noGrp="1"/>
          </p:cNvSpPr>
          <p:nvPr>
            <p:ph idx="1"/>
          </p:nvPr>
        </p:nvSpPr>
        <p:spPr/>
        <p:txBody>
          <a:bodyPr/>
          <a:lstStyle/>
          <a:p>
            <a:pPr marL="0" indent="0">
              <a:buFont typeface="Wingdings" charset="0"/>
              <a:buNone/>
              <a:defRPr/>
            </a:pPr>
            <a:r>
              <a:rPr lang="en-US" sz="2400" dirty="0" smtClean="0">
                <a:solidFill>
                  <a:schemeClr val="bg1">
                    <a:lumMod val="60000"/>
                    <a:lumOff val="40000"/>
                  </a:schemeClr>
                </a:solidFill>
                <a:ea typeface="ＭＳ Ｐゴシック" charset="0"/>
              </a:rPr>
              <a:t>Out Line of the Presentation</a:t>
            </a:r>
          </a:p>
          <a:p>
            <a:pPr marL="0" indent="0">
              <a:buFont typeface="Wingdings" charset="0"/>
              <a:buNone/>
              <a:defRPr/>
            </a:pPr>
            <a:endParaRPr lang="en-US" sz="2400" dirty="0" smtClean="0">
              <a:ea typeface="ＭＳ Ｐゴシック" charset="0"/>
            </a:endParaRPr>
          </a:p>
          <a:p>
            <a:pPr eaLnBrk="1" hangingPunct="1">
              <a:buFont typeface="Wingdings" charset="0"/>
              <a:buChar char="n"/>
              <a:defRPr/>
            </a:pPr>
            <a:r>
              <a:rPr lang="en-US" altLang="en-US" sz="2400" dirty="0" smtClean="0">
                <a:ea typeface="ＭＳ Ｐゴシック" charset="0"/>
              </a:rPr>
              <a:t>Background</a:t>
            </a:r>
          </a:p>
          <a:p>
            <a:pPr eaLnBrk="1" hangingPunct="1">
              <a:buFont typeface="Wingdings" charset="0"/>
              <a:buChar char="n"/>
              <a:defRPr/>
            </a:pPr>
            <a:r>
              <a:rPr lang="en-US" altLang="en-US" sz="2400" dirty="0" smtClean="0">
                <a:ea typeface="ＭＳ Ｐゴシック" charset="0"/>
              </a:rPr>
              <a:t>Capacity within the Ministry</a:t>
            </a:r>
          </a:p>
          <a:p>
            <a:pPr eaLnBrk="1" hangingPunct="1">
              <a:buFont typeface="Wingdings" charset="0"/>
              <a:buChar char="n"/>
              <a:defRPr/>
            </a:pPr>
            <a:r>
              <a:rPr lang="en-US" altLang="en-US" sz="2400" dirty="0" smtClean="0">
                <a:ea typeface="ＭＳ Ｐゴシック" charset="0"/>
              </a:rPr>
              <a:t>Assistance/Project</a:t>
            </a:r>
          </a:p>
          <a:p>
            <a:pPr eaLnBrk="1" hangingPunct="1">
              <a:buFont typeface="Wingdings" charset="0"/>
              <a:buChar char="n"/>
              <a:defRPr/>
            </a:pPr>
            <a:endParaRPr lang="en-US" altLang="en-US" sz="2400" dirty="0" smtClean="0">
              <a:ea typeface="ＭＳ Ｐゴシック" charset="0"/>
            </a:endParaRPr>
          </a:p>
          <a:p>
            <a:pPr eaLnBrk="1" hangingPunct="1">
              <a:buFont typeface="Wingdings" charset="0"/>
              <a:buChar char="n"/>
              <a:defRPr/>
            </a:pPr>
            <a:r>
              <a:rPr lang="en-US" altLang="en-US" sz="2400" dirty="0" smtClean="0">
                <a:ea typeface="ＭＳ Ｐゴシック" charset="0"/>
              </a:rPr>
              <a:t>Equipment</a:t>
            </a:r>
          </a:p>
          <a:p>
            <a:pPr eaLnBrk="1" hangingPunct="1">
              <a:buFont typeface="Wingdings" charset="0"/>
              <a:buChar char="n"/>
              <a:defRPr/>
            </a:pPr>
            <a:r>
              <a:rPr lang="en-US" altLang="en-US" sz="2400" dirty="0" smtClean="0">
                <a:ea typeface="ＭＳ Ｐゴシック" charset="0"/>
              </a:rPr>
              <a:t>Funding</a:t>
            </a:r>
          </a:p>
          <a:p>
            <a:pPr eaLnBrk="1" hangingPunct="1">
              <a:buFont typeface="Wingdings" charset="0"/>
              <a:buChar char="n"/>
              <a:defRPr/>
            </a:pPr>
            <a:r>
              <a:rPr lang="en-US" altLang="en-US" sz="2400" dirty="0" smtClean="0">
                <a:ea typeface="ＭＳ Ｐゴシック" charset="0"/>
              </a:rPr>
              <a:t>Co- operation opportunities</a:t>
            </a:r>
          </a:p>
          <a:p>
            <a:pPr eaLnBrk="1" hangingPunct="1">
              <a:buFont typeface="Wingdings" charset="0"/>
              <a:buChar char="n"/>
              <a:defRPr/>
            </a:pPr>
            <a:r>
              <a:rPr lang="en-US" altLang="en-US" sz="2400" dirty="0" smtClean="0">
                <a:ea typeface="ＭＳ Ｐゴシック" charset="0"/>
              </a:rPr>
              <a:t>Way forward</a:t>
            </a:r>
          </a:p>
          <a:p>
            <a:pPr eaLnBrk="1" hangingPunct="1">
              <a:buFont typeface="Wingdings" charset="0"/>
              <a:buChar char="n"/>
              <a:defRPr/>
            </a:pPr>
            <a:endParaRPr lang="en-US" altLang="en-US" sz="2400" dirty="0">
              <a:ea typeface="ＭＳ Ｐゴシック" charset="0"/>
            </a:endParaRPr>
          </a:p>
          <a:p>
            <a:pPr>
              <a:buFont typeface="Wingdings" charset="0"/>
              <a:buChar char="n"/>
              <a:defRPr/>
            </a:pPr>
            <a:endParaRPr lang="en-US"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30 November – 02 December, 2016</a:t>
            </a:r>
          </a:p>
          <a:p>
            <a:pPr eaLnBrk="1" hangingPunct="1"/>
            <a:r>
              <a:rPr lang="en-AU" altLang="en-US" sz="1000">
                <a:solidFill>
                  <a:schemeClr val="bg2"/>
                </a:solidFill>
              </a:rPr>
              <a:t>NOUMEA</a:t>
            </a: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a:xfrm>
            <a:off x="611188" y="1196975"/>
            <a:ext cx="8075612" cy="5184775"/>
          </a:xfrm>
        </p:spPr>
        <p:txBody>
          <a:bodyPr/>
          <a:lstStyle/>
          <a:p>
            <a:r>
              <a:rPr lang="en-US" altLang="en-US" sz="2000" b="1" smtClean="0">
                <a:effectLst/>
              </a:rPr>
              <a:t>Background </a:t>
            </a:r>
            <a:endParaRPr lang="en-US" altLang="en-US" sz="2000" smtClean="0"/>
          </a:p>
          <a:p>
            <a:r>
              <a:rPr lang="en-US" altLang="en-US" sz="2000" smtClean="0">
                <a:effectLst/>
              </a:rPr>
              <a:t>Tuvalu is a group of nine small coral atolls in the South West Pacific. Formerly known as the Ellice Islands, all are low-lying, with no point on Tuvalu being higher than 4.5m above sea level. The total land area is approximately 26km2, with a coastline of approximately 24km and an EEZ of 717,174km2. The current population is around 10,959 (2016 est.) people, the majority of which live on Funafuti, which is also the capital. </a:t>
            </a:r>
          </a:p>
          <a:p>
            <a:endParaRPr lang="en-US" altLang="en-US" sz="1200" smtClean="0"/>
          </a:p>
          <a:p>
            <a:r>
              <a:rPr lang="en-US" altLang="en-US" sz="2000" smtClean="0">
                <a:effectLst/>
              </a:rPr>
              <a:t>One of the smallest and most remote countries on Earth; several of the coral atolls - Nanumea, Nui, Vaitupu, Nukufetau, Funafuti, and Nukulaelae - have lagoons open to the ocean; Nanumaya and Niutao have landlocked lagoons; Niulakita does not have a lagoon. </a:t>
            </a:r>
          </a:p>
          <a:p>
            <a:endParaRPr lang="en-US" altLang="en-US" sz="2000" smtClean="0"/>
          </a:p>
          <a:p>
            <a:r>
              <a:rPr lang="en-US" altLang="en-US" sz="2000" smtClean="0">
                <a:effectLst/>
              </a:rPr>
              <a:t>The capital of Tuvalu is sometimes given as Fongafale or Vaiaku, but the entire atoll of Funafuti is officially the capital</a:t>
            </a:r>
            <a:endParaRPr lang="en-US" altLang="en-US" sz="2000" smtClean="0"/>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 2018</a:t>
            </a:r>
          </a:p>
          <a:p>
            <a:pPr eaLnBrk="1" hangingPunct="1"/>
            <a:r>
              <a:rPr lang="en-AU" altLang="en-US" sz="1000">
                <a:solidFill>
                  <a:schemeClr val="bg2"/>
                </a:solidFill>
              </a:rPr>
              <a:t>Tokatoka,Nadi</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a:buFont typeface="Wingdings" charset="0"/>
              <a:buChar char="n"/>
              <a:defRPr/>
            </a:pPr>
            <a:r>
              <a:rPr lang="en-US" sz="2000" dirty="0" smtClean="0">
                <a:effectLst/>
                <a:ea typeface="ＭＳ Ｐゴシック" charset="0"/>
              </a:rPr>
              <a:t>The primary source of shipping within Tuvalu is the </a:t>
            </a:r>
            <a:r>
              <a:rPr lang="en-US" sz="2000" dirty="0" err="1" smtClean="0">
                <a:effectLst/>
                <a:ea typeface="ＭＳ Ｐゴシック" charset="0"/>
              </a:rPr>
              <a:t>transhipment</a:t>
            </a:r>
            <a:r>
              <a:rPr lang="en-US" sz="2000" dirty="0" smtClean="0">
                <a:effectLst/>
                <a:ea typeface="ＭＳ Ｐゴシック" charset="0"/>
              </a:rPr>
              <a:t> of fish and incoming cargo for the islands. The Government also operates a passenger and supply vessel for the outer islands. </a:t>
            </a:r>
          </a:p>
          <a:p>
            <a:pPr>
              <a:buFont typeface="Wingdings" charset="0"/>
              <a:buChar char="n"/>
              <a:defRPr/>
            </a:pPr>
            <a:endParaRPr lang="en-US" sz="2000" dirty="0">
              <a:effectLst/>
              <a:ea typeface="ＭＳ Ｐゴシック" charset="0"/>
            </a:endParaRPr>
          </a:p>
          <a:p>
            <a:pPr>
              <a:buFont typeface="Wingdings" charset="0"/>
              <a:buChar char="n"/>
              <a:defRPr/>
            </a:pPr>
            <a:r>
              <a:rPr lang="en-US" sz="2000" dirty="0" smtClean="0">
                <a:effectLst/>
                <a:ea typeface="ＭＳ Ｐゴシック" charset="0"/>
              </a:rPr>
              <a:t>The Marine and Port Services Department, who fall under the Ministry of Communications and Transport, are both the government maritime administration and port operator</a:t>
            </a:r>
            <a:endParaRPr lang="en-US" sz="2000" dirty="0" smtClean="0">
              <a:ea typeface="ＭＳ Ｐゴシック" charset="0"/>
            </a:endParaRPr>
          </a:p>
          <a:p>
            <a:pPr>
              <a:buFont typeface="Wingdings" charset="0"/>
              <a:buChar char="n"/>
              <a:defRPr/>
            </a:pPr>
            <a:endParaRPr lang="en-US"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 2018</a:t>
            </a:r>
          </a:p>
          <a:p>
            <a:pPr eaLnBrk="1" hangingPunct="1"/>
            <a:r>
              <a:rPr lang="en-AU" altLang="en-US" sz="1000">
                <a:solidFill>
                  <a:schemeClr val="bg2"/>
                </a:solidFill>
              </a:rPr>
              <a:t>Tokatoka,Nadi</a:t>
            </a: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513" y="260350"/>
            <a:ext cx="8218487" cy="576263"/>
          </a:xfrm>
        </p:spPr>
        <p:txBody>
          <a:bodyPr/>
          <a:lstStyle/>
          <a:p>
            <a:pPr>
              <a:defRPr/>
            </a:pPr>
            <a:r>
              <a:rPr lang="en-AU" sz="2000" dirty="0">
                <a:effectLst>
                  <a:outerShdw blurRad="38100" dist="38100" dir="2700000" algn="tl">
                    <a:srgbClr val="DDDDDD"/>
                  </a:outerShdw>
                </a:effectLst>
                <a:ea typeface="ＭＳ Ｐゴシック" charset="0"/>
              </a:rPr>
              <a:t>15</a:t>
            </a:r>
            <a:r>
              <a:rPr lang="en-AU" sz="2000" baseline="30000" dirty="0">
                <a:effectLst>
                  <a:outerShdw blurRad="38100" dist="38100" dir="2700000" algn="tl">
                    <a:srgbClr val="DDDDDD"/>
                  </a:outerShdw>
                </a:effectLst>
                <a:ea typeface="ＭＳ Ｐゴシック" charset="0"/>
              </a:rPr>
              <a:t>th</a:t>
            </a:r>
            <a:r>
              <a:rPr lang="en-AU" sz="2000" dirty="0">
                <a:effectLst>
                  <a:outerShdw blurRad="38100" dist="38100" dir="2700000" algn="tl">
                    <a:srgbClr val="DDDDDD"/>
                  </a:outerShdw>
                </a:effectLst>
                <a:ea typeface="ＭＳ Ｐゴシック" charset="0"/>
              </a:rPr>
              <a:t> South West Pacific </a:t>
            </a:r>
            <a:r>
              <a:rPr lang="en-AU" sz="2000" dirty="0" err="1">
                <a:effectLst>
                  <a:outerShdw blurRad="38100" dist="38100" dir="2700000" algn="tl">
                    <a:srgbClr val="DDDDDD"/>
                  </a:outerShdw>
                </a:effectLst>
                <a:ea typeface="ＭＳ Ｐゴシック" charset="0"/>
              </a:rPr>
              <a:t>Hydrographic</a:t>
            </a:r>
            <a:r>
              <a:rPr lang="en-AU" sz="2000" dirty="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a:buFont typeface="Wingdings" charset="0"/>
              <a:buChar char="n"/>
              <a:defRPr/>
            </a:pPr>
            <a:r>
              <a:rPr lang="en-US" sz="2800" dirty="0" smtClean="0">
                <a:solidFill>
                  <a:srgbClr val="47A3FF"/>
                </a:solidFill>
                <a:ea typeface="ＭＳ Ｐゴシック" charset="0"/>
              </a:rPr>
              <a:t>Capacity within the Ministry</a:t>
            </a:r>
            <a:r>
              <a:rPr lang="en-US" dirty="0" smtClean="0">
                <a:solidFill>
                  <a:srgbClr val="47A3FF"/>
                </a:solidFill>
                <a:ea typeface="ＭＳ Ｐゴシック" charset="0"/>
              </a:rPr>
              <a:t>.</a:t>
            </a:r>
          </a:p>
          <a:p>
            <a:pPr>
              <a:buFont typeface="Wingdings" charset="0"/>
              <a:buChar char="n"/>
              <a:defRPr/>
            </a:pPr>
            <a:endParaRPr lang="en-US" dirty="0" smtClean="0">
              <a:solidFill>
                <a:srgbClr val="47A3FF"/>
              </a:solidFill>
              <a:ea typeface="ＭＳ Ｐゴシック" charset="0"/>
            </a:endParaRPr>
          </a:p>
          <a:p>
            <a:pPr marL="0" indent="0">
              <a:buFont typeface="Wingdings" charset="0"/>
              <a:buNone/>
              <a:defRPr/>
            </a:pPr>
            <a:r>
              <a:rPr lang="en-US" sz="2000" dirty="0" smtClean="0">
                <a:effectLst/>
                <a:ea typeface="ＭＳ Ｐゴシック" charset="0"/>
              </a:rPr>
              <a:t>There is capability for a basic maritime safety information service within Tuvalu, but currently no formal structure. The status of surveys in Tuvalu is limited, with the majority of waters entirely un-surveyed.</a:t>
            </a:r>
          </a:p>
          <a:p>
            <a:pPr marL="0" indent="0">
              <a:buFont typeface="Wingdings" charset="0"/>
              <a:buNone/>
              <a:defRPr/>
            </a:pPr>
            <a:endParaRPr lang="en-US" sz="2000" dirty="0">
              <a:effectLst/>
              <a:ea typeface="ＭＳ Ｐゴシック" charset="0"/>
            </a:endParaRPr>
          </a:p>
          <a:p>
            <a:pPr marL="0" indent="0">
              <a:buFont typeface="Wingdings" charset="0"/>
              <a:buNone/>
              <a:defRPr/>
            </a:pPr>
            <a:r>
              <a:rPr lang="en-US" sz="2000" dirty="0" smtClean="0">
                <a:effectLst/>
                <a:ea typeface="ＭＳ Ｐゴシック" charset="0"/>
              </a:rPr>
              <a:t> There is no current capacity to undertake any seabed mapping within Tuvalu, and no increase in capacity is likely in the near future</a:t>
            </a:r>
            <a:endParaRPr lang="en-US" sz="2000" dirty="0">
              <a:effectLst/>
              <a:ea typeface="ＭＳ Ｐゴシック" charset="0"/>
            </a:endParaRPr>
          </a:p>
          <a:p>
            <a:pPr marL="0" indent="0">
              <a:buFont typeface="Wingdings" charset="0"/>
              <a:buNone/>
              <a:defRPr/>
            </a:pPr>
            <a:endParaRPr lang="en-US" sz="2000" dirty="0" smtClean="0">
              <a:solidFill>
                <a:srgbClr val="FF6600"/>
              </a:solidFill>
              <a:effectLst/>
              <a:ea typeface="ＭＳ Ｐゴシック" charset="0"/>
            </a:endParaRPr>
          </a:p>
          <a:p>
            <a:pPr marL="0" indent="0">
              <a:buFont typeface="Wingdings" charset="0"/>
              <a:buNone/>
              <a:defRPr/>
            </a:pPr>
            <a:r>
              <a:rPr lang="en-US" sz="2000" dirty="0" smtClean="0">
                <a:effectLst/>
                <a:ea typeface="ＭＳ Ｐゴシック" charset="0"/>
              </a:rPr>
              <a:t>Therefore, survey activity should be explored through external agencies. The UK Hydrographic Office currently maintain a small series of British Admiralty Charts for Tuvaluan waters, although these are not able to fully support all users</a:t>
            </a:r>
            <a:endParaRPr lang="en-US" sz="2000" dirty="0">
              <a:solidFill>
                <a:srgbClr val="FF6600"/>
              </a:solidFill>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 2018</a:t>
            </a:r>
          </a:p>
          <a:p>
            <a:pPr eaLnBrk="1" hangingPunct="1"/>
            <a:r>
              <a:rPr lang="en-AU" altLang="en-US" sz="1000">
                <a:solidFill>
                  <a:schemeClr val="bg2"/>
                </a:solidFill>
              </a:rPr>
              <a:t>Tokatoka,Nadi</a:t>
            </a: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pPr>
              <a:buFont typeface="Wingdings" charset="0"/>
              <a:buChar char="n"/>
              <a:defRPr/>
            </a:pPr>
            <a:r>
              <a:rPr lang="en-US" sz="2000" dirty="0" smtClean="0">
                <a:solidFill>
                  <a:srgbClr val="0066CC"/>
                </a:solidFill>
                <a:effectLst/>
                <a:ea typeface="ＭＳ Ｐゴシック" charset="0"/>
              </a:rPr>
              <a:t>Continue</a:t>
            </a:r>
            <a:r>
              <a:rPr lang="en-US" sz="2000" dirty="0" smtClean="0">
                <a:effectLst/>
                <a:ea typeface="ＭＳ Ｐゴシック" charset="0"/>
              </a:rPr>
              <a:t> </a:t>
            </a:r>
          </a:p>
          <a:p>
            <a:pPr>
              <a:buFont typeface="Wingdings" charset="0"/>
              <a:buChar char="n"/>
              <a:defRPr/>
            </a:pPr>
            <a:endParaRPr lang="en-US" sz="2000" dirty="0">
              <a:effectLst/>
              <a:ea typeface="ＭＳ Ｐゴシック" charset="0"/>
            </a:endParaRPr>
          </a:p>
          <a:p>
            <a:pPr>
              <a:buFont typeface="Wingdings" charset="0"/>
              <a:buChar char="n"/>
              <a:defRPr/>
            </a:pPr>
            <a:r>
              <a:rPr lang="en-US" sz="2000" dirty="0" smtClean="0">
                <a:effectLst/>
                <a:ea typeface="ＭＳ Ｐゴシック" charset="0"/>
              </a:rPr>
              <a:t>At the 13th SWPHC Meeting held in Cook Islands in 2015, UK announced its intention to request a Technical Visit to Tuvalu as an IHO Capacity Building activity. </a:t>
            </a:r>
          </a:p>
          <a:p>
            <a:pPr>
              <a:buFont typeface="Wingdings" charset="0"/>
              <a:buChar char="n"/>
              <a:defRPr/>
            </a:pPr>
            <a:endParaRPr lang="en-US" sz="2000" dirty="0" smtClean="0">
              <a:effectLst/>
              <a:ea typeface="ＭＳ Ｐゴシック" charset="0"/>
            </a:endParaRPr>
          </a:p>
          <a:p>
            <a:pPr>
              <a:buFont typeface="Wingdings" charset="0"/>
              <a:buChar char="n"/>
              <a:defRPr/>
            </a:pPr>
            <a:r>
              <a:rPr lang="en-US" sz="2000" dirty="0" smtClean="0">
                <a:effectLst/>
                <a:ea typeface="ＭＳ Ｐゴシック" charset="0"/>
              </a:rPr>
              <a:t>This request was duly submitted on behalf of Tuvalu resulting in the approval of a Technical Assessment Visit for inclusion in the 2016 CB </a:t>
            </a:r>
            <a:r>
              <a:rPr lang="en-US" sz="2000" dirty="0" err="1" smtClean="0">
                <a:effectLst/>
                <a:ea typeface="ＭＳ Ｐゴシック" charset="0"/>
              </a:rPr>
              <a:t>Workplan</a:t>
            </a:r>
            <a:r>
              <a:rPr lang="en-US" sz="2000" dirty="0" smtClean="0">
                <a:effectLst/>
                <a:ea typeface="ＭＳ Ｐゴシック" charset="0"/>
              </a:rPr>
              <a:t>, to be led by the United Kingdom Hydrographic Office (UKHO). </a:t>
            </a:r>
          </a:p>
          <a:p>
            <a:pPr>
              <a:buFont typeface="Wingdings" charset="0"/>
              <a:buChar char="n"/>
              <a:defRPr/>
            </a:pPr>
            <a:endParaRPr lang="en-US" sz="2000" dirty="0" smtClean="0">
              <a:ea typeface="ＭＳ Ｐゴシック" charset="0"/>
            </a:endParaRPr>
          </a:p>
          <a:p>
            <a:pPr>
              <a:buFont typeface="Wingdings" charset="0"/>
              <a:buChar char="n"/>
              <a:defRPr/>
            </a:pPr>
            <a:r>
              <a:rPr lang="en-US" sz="2000" dirty="0" smtClean="0">
                <a:effectLst/>
                <a:ea typeface="ＭＳ Ｐゴシック" charset="0"/>
              </a:rPr>
              <a:t>Final financial approval was given by the IHB on the 21st October 2016, and the Technical Visit took place between the 5th and 10th November 2016. </a:t>
            </a:r>
            <a:endParaRPr lang="en-US" sz="2000" dirty="0" smtClean="0">
              <a:ea typeface="ＭＳ Ｐゴシック" charset="0"/>
            </a:endParaRPr>
          </a:p>
          <a:p>
            <a:pPr>
              <a:buFont typeface="Wingdings" charset="0"/>
              <a:buChar char="n"/>
              <a:defRPr/>
            </a:pPr>
            <a:endParaRPr lang="en-US" dirty="0">
              <a:ea typeface="ＭＳ Ｐゴシック" charset="0"/>
            </a:endParaRPr>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21-23 February 2018</a:t>
            </a:r>
          </a:p>
          <a:p>
            <a:pPr eaLnBrk="1" hangingPunct="1"/>
            <a:r>
              <a:rPr lang="en-AU" altLang="en-US" sz="1000">
                <a:solidFill>
                  <a:schemeClr val="bg2"/>
                </a:solidFill>
              </a:rPr>
              <a:t>Tokatoka,Nadi</a:t>
            </a: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sz="2000" dirty="0" smtClean="0">
                <a:effectLst>
                  <a:outerShdw blurRad="38100" dist="38100" dir="2700000" algn="tl">
                    <a:srgbClr val="DDDDDD"/>
                  </a:outerShdw>
                </a:effectLst>
                <a:ea typeface="ＭＳ Ｐゴシック" charset="0"/>
              </a:rPr>
              <a:t>15</a:t>
            </a:r>
            <a:r>
              <a:rPr lang="en-AU" sz="2000" baseline="30000" dirty="0" smtClean="0">
                <a:effectLst>
                  <a:outerShdw blurRad="38100" dist="38100" dir="2700000" algn="tl">
                    <a:srgbClr val="DDDDDD"/>
                  </a:outerShdw>
                </a:effectLst>
                <a:ea typeface="ＭＳ Ｐゴシック" charset="0"/>
              </a:rPr>
              <a:t>th</a:t>
            </a:r>
            <a:r>
              <a:rPr lang="en-AU" sz="2000" dirty="0" smtClean="0">
                <a:effectLst>
                  <a:outerShdw blurRad="38100" dist="38100" dir="2700000" algn="tl">
                    <a:srgbClr val="DDDDDD"/>
                  </a:outerShdw>
                </a:effectLst>
                <a:ea typeface="ＭＳ Ｐゴシック" charset="0"/>
              </a:rPr>
              <a:t> South West Pacific </a:t>
            </a:r>
            <a:r>
              <a:rPr lang="en-AU" sz="2000" dirty="0" err="1" smtClean="0">
                <a:effectLst>
                  <a:outerShdw blurRad="38100" dist="38100" dir="2700000" algn="tl">
                    <a:srgbClr val="DDDDDD"/>
                  </a:outerShdw>
                </a:effectLst>
                <a:ea typeface="ＭＳ Ｐゴシック" charset="0"/>
              </a:rPr>
              <a:t>Hydrographic</a:t>
            </a:r>
            <a:r>
              <a:rPr lang="en-AU" sz="2000" dirty="0" smtClean="0">
                <a:effectLst>
                  <a:outerShdw blurRad="38100" dist="38100" dir="2700000" algn="tl">
                    <a:srgbClr val="DDDDDD"/>
                  </a:outerShdw>
                </a:effectLst>
                <a:ea typeface="ＭＳ Ｐゴシック" charset="0"/>
              </a:rPr>
              <a:t> Commission Conference</a:t>
            </a:r>
            <a:endParaRPr lang="en-US" sz="2000" dirty="0">
              <a:ea typeface="ＭＳ Ｐゴシック" charset="0"/>
            </a:endParaRPr>
          </a:p>
        </p:txBody>
      </p:sp>
      <p:sp>
        <p:nvSpPr>
          <p:cNvPr id="3" name="Content Placeholder 2"/>
          <p:cNvSpPr>
            <a:spLocks noGrp="1"/>
          </p:cNvSpPr>
          <p:nvPr>
            <p:ph idx="1"/>
          </p:nvPr>
        </p:nvSpPr>
        <p:spPr/>
        <p:txBody>
          <a:bodyPr/>
          <a:lstStyle/>
          <a:p>
            <a:r>
              <a:rPr lang="en-US" altLang="en-US" sz="2000" smtClean="0">
                <a:solidFill>
                  <a:schemeClr val="bg1"/>
                </a:solidFill>
              </a:rPr>
              <a:t>ASSISTANCE / Project</a:t>
            </a:r>
          </a:p>
          <a:p>
            <a:endParaRPr lang="en-US" altLang="en-US" sz="2000" smtClean="0"/>
          </a:p>
          <a:p>
            <a:pPr marL="400050" lvl="1" indent="0">
              <a:buFontTx/>
              <a:buNone/>
            </a:pPr>
            <a:r>
              <a:rPr lang="en-US" altLang="en-US" sz="2000" smtClean="0">
                <a:ea typeface="Arial" panose="020B0604020202020204" pitchFamily="34" charset="0"/>
              </a:rPr>
              <a:t>Request - SPC to visit Tuvalu 24/02/18</a:t>
            </a:r>
          </a:p>
          <a:p>
            <a:pPr marL="400050" lvl="1" indent="0">
              <a:buFontTx/>
              <a:buNone/>
            </a:pPr>
            <a:endParaRPr lang="en-US" altLang="en-US" sz="2000" smtClean="0">
              <a:ea typeface="Arial" panose="020B0604020202020204" pitchFamily="34" charset="0"/>
            </a:endParaRPr>
          </a:p>
          <a:p>
            <a:pPr marL="400050" lvl="1" indent="0">
              <a:buFontTx/>
              <a:buNone/>
            </a:pPr>
            <a:r>
              <a:rPr lang="en-US" altLang="en-US" sz="2000" smtClean="0">
                <a:ea typeface="Arial" panose="020B0604020202020204" pitchFamily="34" charset="0"/>
              </a:rPr>
              <a:t>Request - Visit by IALA Vice Dean Mr Stephen Bennett 27/02/18</a:t>
            </a:r>
          </a:p>
          <a:p>
            <a:pPr marL="400050" lvl="1" indent="0">
              <a:buFontTx/>
              <a:buNone/>
            </a:pPr>
            <a:endParaRPr lang="en-US" altLang="en-US" sz="2000" smtClean="0">
              <a:ea typeface="Arial" panose="020B0604020202020204" pitchFamily="34" charset="0"/>
            </a:endParaRPr>
          </a:p>
          <a:p>
            <a:pPr marL="400050" lvl="1" indent="0">
              <a:buFontTx/>
              <a:buNone/>
            </a:pPr>
            <a:r>
              <a:rPr lang="en-US" altLang="en-US" sz="2000" smtClean="0">
                <a:ea typeface="Arial" panose="020B0604020202020204" pitchFamily="34" charset="0"/>
              </a:rPr>
              <a:t>Request - for a AtN project from Korean Gov’t </a:t>
            </a:r>
          </a:p>
          <a:p>
            <a:pPr marL="400050" lvl="1" indent="0">
              <a:buFontTx/>
              <a:buNone/>
            </a:pPr>
            <a:r>
              <a:rPr lang="en-US" altLang="en-US" sz="1600" smtClean="0">
                <a:ea typeface="Arial" panose="020B0604020202020204" pitchFamily="34" charset="0"/>
              </a:rPr>
              <a:t> </a:t>
            </a:r>
          </a:p>
          <a:p>
            <a:pPr marL="800100" lvl="2" indent="0">
              <a:buFont typeface="Wingdings" panose="05000000000000000000" pitchFamily="2" charset="2"/>
              <a:buNone/>
            </a:pPr>
            <a:r>
              <a:rPr lang="en-US" altLang="en-US" sz="1200" smtClean="0">
                <a:ea typeface="Arial" panose="020B0604020202020204" pitchFamily="34" charset="0"/>
              </a:rPr>
              <a:t>	</a:t>
            </a:r>
          </a:p>
          <a:p>
            <a:pPr marL="400050" lvl="1" indent="0">
              <a:buFontTx/>
              <a:buAutoNum type="arabicPlain"/>
            </a:pPr>
            <a:endParaRPr lang="en-US" altLang="en-US" sz="1600" smtClean="0">
              <a:ea typeface="Arial" panose="020B0604020202020204" pitchFamily="34" charset="0"/>
            </a:endParaRPr>
          </a:p>
          <a:p>
            <a:pPr>
              <a:buFont typeface="Arial" panose="020B0604020202020204" pitchFamily="34" charset="0"/>
              <a:buChar char="•"/>
            </a:pPr>
            <a:endParaRPr lang="en-US" altLang="en-US" sz="2000" smtClean="0"/>
          </a:p>
        </p:txBody>
      </p:sp>
      <p:sp>
        <p:nvSpPr>
          <p:cNvPr id="4" name="Footer Placeholder 3"/>
          <p:cNvSpPr>
            <a:spLocks noGrp="1"/>
          </p:cNvSpPr>
          <p:nvPr>
            <p:ph type="ftr" sz="quarter" idx="10"/>
          </p:nvPr>
        </p:nvSpPr>
        <p:spPr>
          <a:noFill/>
        </p:spPr>
        <p:txBody>
          <a:bodyPr/>
          <a:lstStyle>
            <a:lvl1pPr eaLnBrk="0" hangingPunct="0">
              <a:defRPr sz="2400">
                <a:solidFill>
                  <a:schemeClr val="tx1"/>
                </a:solidFill>
                <a:latin typeface="Verdana" panose="020B0604030504040204" pitchFamily="34" charset="0"/>
                <a:ea typeface="MS PGothic" panose="020B0600070205080204" pitchFamily="34" charset="-128"/>
              </a:defRPr>
            </a:lvl1pPr>
            <a:lvl2pPr marL="742950" indent="-285750" eaLnBrk="0" hangingPunct="0">
              <a:defRPr sz="2400">
                <a:solidFill>
                  <a:schemeClr val="tx1"/>
                </a:solidFill>
                <a:latin typeface="Verdana" panose="020B0604030504040204" pitchFamily="34" charset="0"/>
                <a:ea typeface="MS PGothic" panose="020B0600070205080204" pitchFamily="34" charset="-128"/>
              </a:defRPr>
            </a:lvl2pPr>
            <a:lvl3pPr marL="1143000" indent="-228600" eaLnBrk="0" hangingPunct="0">
              <a:defRPr sz="2400">
                <a:solidFill>
                  <a:schemeClr val="tx1"/>
                </a:solidFill>
                <a:latin typeface="Verdana" panose="020B0604030504040204" pitchFamily="34" charset="0"/>
                <a:ea typeface="MS PGothic" panose="020B0600070205080204" pitchFamily="34" charset="-128"/>
              </a:defRPr>
            </a:lvl3pPr>
            <a:lvl4pPr marL="1600200" indent="-228600" eaLnBrk="0" hangingPunct="0">
              <a:defRPr sz="2400">
                <a:solidFill>
                  <a:schemeClr val="tx1"/>
                </a:solidFill>
                <a:latin typeface="Verdana" panose="020B0604030504040204" pitchFamily="34" charset="0"/>
                <a:ea typeface="MS PGothic" panose="020B0600070205080204" pitchFamily="34" charset="-128"/>
              </a:defRPr>
            </a:lvl4pPr>
            <a:lvl5pPr marL="2057400" indent="-228600" eaLnBrk="0" hangingPunct="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pPr eaLnBrk="1" hangingPunct="1"/>
            <a:r>
              <a:rPr lang="en-AU" altLang="en-US" sz="1000">
                <a:solidFill>
                  <a:schemeClr val="bg2"/>
                </a:solidFill>
              </a:rPr>
              <a:t>30 N21-23 February 2018</a:t>
            </a:r>
          </a:p>
          <a:p>
            <a:pPr eaLnBrk="1" hangingPunct="1"/>
            <a:r>
              <a:rPr lang="en-AU" altLang="en-US" sz="1000">
                <a:solidFill>
                  <a:schemeClr val="bg2"/>
                </a:solidFill>
              </a:rPr>
              <a:t>Tokatoka,Nadi</a:t>
            </a:r>
          </a:p>
        </p:txBody>
      </p: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445</TotalTime>
  <Words>981</Words>
  <Application>Microsoft Office PowerPoint</Application>
  <PresentationFormat>On-screen Show (4:3)</PresentationFormat>
  <Paragraphs>117</Paragraphs>
  <Slides>14</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Verdana</vt:lpstr>
      <vt:lpstr>MS PGothic</vt:lpstr>
      <vt:lpstr>Arial</vt:lpstr>
      <vt:lpstr>Wingdings</vt:lpstr>
      <vt:lpstr>Times New Roman</vt:lpstr>
      <vt:lpstr>Arial Black</vt:lpstr>
      <vt:lpstr>Tahoma</vt:lpstr>
      <vt:lpstr>MS Mincho</vt:lpstr>
      <vt:lpstr>Globe</vt:lpstr>
      <vt:lpstr>PowerPoint Presentation</vt:lpstr>
      <vt:lpstr>15th South West Pacific  Hydrographic Commission Conference 21-23 February 2018 Tokatoka,Nadi</vt:lpstr>
      <vt:lpstr>15th South West Pacific Hydrographic Commission Conference</vt:lpstr>
      <vt:lpstr>PowerPoint Presentation</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lpstr>15th South West Pacific Hydrographic Commission Conference</vt:lpstr>
    </vt:vector>
  </TitlesOfParts>
  <Company>Department of Defence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14th  South West Pacific  Hydrographic Commission Conference  30 November – 02 December NOUMEA</dc:title>
  <dc:creator>Melinda McMullen</dc:creator>
  <cp:lastModifiedBy>Alberto Costa Neves</cp:lastModifiedBy>
  <cp:revision>63</cp:revision>
  <dcterms:created xsi:type="dcterms:W3CDTF">2016-11-03T03:14:38Z</dcterms:created>
  <dcterms:modified xsi:type="dcterms:W3CDTF">2018-02-23T06:33:45Z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R32923348</vt:lpwstr>
  </property>
  <property fmtid="{D5CDD505-2E9C-101B-9397-08002B2CF9AE}" pid="3" name="Objective-Title">
    <vt:lpwstr>SWPHC15 ppt template</vt:lpwstr>
  </property>
  <property fmtid="{D5CDD505-2E9C-101B-9397-08002B2CF9AE}" pid="4" name="Objective-Comment">
    <vt:lpwstr/>
  </property>
  <property fmtid="{D5CDD505-2E9C-101B-9397-08002B2CF9AE}" pid="5" name="Objective-CreationStamp">
    <vt:filetime>2018-01-15T05:39:14Z</vt:filetime>
  </property>
  <property fmtid="{D5CDD505-2E9C-101B-9397-08002B2CF9AE}" pid="6" name="Objective-IsApproved">
    <vt:bool>false</vt:bool>
  </property>
  <property fmtid="{D5CDD505-2E9C-101B-9397-08002B2CF9AE}" pid="7" name="Objective-IsPublished">
    <vt:bool>true</vt:bool>
  </property>
  <property fmtid="{D5CDD505-2E9C-101B-9397-08002B2CF9AE}" pid="8" name="Objective-DatePublished">
    <vt:filetime>2018-01-15T05:39:14Z</vt:filetime>
  </property>
  <property fmtid="{D5CDD505-2E9C-101B-9397-08002B2CF9AE}" pid="9" name="Objective-ModificationStamp">
    <vt:filetime>2018-01-15T05:39:15Z</vt:filetime>
  </property>
  <property fmtid="{D5CDD505-2E9C-101B-9397-08002B2CF9AE}" pid="10" name="Objective-Owner">
    <vt:lpwstr>Randhawa, Jasbir (MR)(DDER -  External Relations)</vt:lpwstr>
  </property>
  <property fmtid="{D5CDD505-2E9C-101B-9397-08002B2CF9AE}" pid="11" name="Objective-Path">
    <vt:lpwstr>Objective Global Folder - PROD:Defence Business Units:Strategic Policy and Intelligence Group:Workgroup Staging Area:HM BRANCH : Hydrography and Metoc Branch:HM BRANCH WORLD:03 HM  BRANCH CORPORATE FILES:D. (Process 03) Management of External Relations Process:b. Process 03 Corporate files:External Relations Management:International Hydrographic Organization - IHO / IHB:IHO South West Pacific Hydrographic Commission (SWPHC):SWPHC Meetings:SWPHC - 15th Meeting - Nukualofa, Tonga, 21-23 Feb 2018:SWPHC15_National reports:</vt:lpwstr>
  </property>
  <property fmtid="{D5CDD505-2E9C-101B-9397-08002B2CF9AE}" pid="12" name="Objective-Parent">
    <vt:lpwstr>SWPHC15_National reports</vt:lpwstr>
  </property>
  <property fmtid="{D5CDD505-2E9C-101B-9397-08002B2CF9AE}" pid="13" name="Objective-State">
    <vt:lpwstr>Published</vt:lpwstr>
  </property>
  <property fmtid="{D5CDD505-2E9C-101B-9397-08002B2CF9AE}" pid="14" name="Objective-Version">
    <vt:lpwstr>1.0</vt:lpwstr>
  </property>
  <property fmtid="{D5CDD505-2E9C-101B-9397-08002B2CF9AE}" pid="15" name="Objective-VersionNumber">
    <vt:i4>1</vt:i4>
  </property>
  <property fmtid="{D5CDD505-2E9C-101B-9397-08002B2CF9AE}" pid="16" name="Objective-VersionComment">
    <vt:lpwstr>First version</vt:lpwstr>
  </property>
  <property fmtid="{D5CDD505-2E9C-101B-9397-08002B2CF9AE}" pid="17" name="Objective-FileNumber">
    <vt:lpwstr>2004/2500001</vt:lpwstr>
  </property>
  <property fmtid="{D5CDD505-2E9C-101B-9397-08002B2CF9AE}" pid="18" name="Objective-Classification">
    <vt:lpwstr>[Inherited - Unclassified]</vt:lpwstr>
  </property>
  <property fmtid="{D5CDD505-2E9C-101B-9397-08002B2CF9AE}" pid="19" name="Objective-Caveats">
    <vt:lpwstr/>
  </property>
  <property fmtid="{D5CDD505-2E9C-101B-9397-08002B2CF9AE}" pid="20" name="Objective-Document Type [system]">
    <vt:lpwstr/>
  </property>
</Properties>
</file>