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15"/>
  </p:notesMasterIdLst>
  <p:sldIdLst>
    <p:sldId id="271" r:id="rId4"/>
    <p:sldId id="262" r:id="rId5"/>
    <p:sldId id="269" r:id="rId6"/>
    <p:sldId id="274" r:id="rId7"/>
    <p:sldId id="279" r:id="rId8"/>
    <p:sldId id="280" r:id="rId9"/>
    <p:sldId id="275" r:id="rId10"/>
    <p:sldId id="276" r:id="rId11"/>
    <p:sldId id="277" r:id="rId12"/>
    <p:sldId id="278" r:id="rId13"/>
    <p:sldId id="281" r:id="rId14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FE7F3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77395" autoAdjust="0"/>
  </p:normalViewPr>
  <p:slideViewPr>
    <p:cSldViewPr>
      <p:cViewPr varScale="1">
        <p:scale>
          <a:sx n="77" d="100"/>
          <a:sy n="77" d="100"/>
        </p:scale>
        <p:origin x="1488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72" y="-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100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101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102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300" y="695325"/>
            <a:ext cx="4843463" cy="342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xmlns="" id="{C278329F-FD13-43A7-8883-378E4B3B3CA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xmlns="" id="{9C162B6A-D488-4B8D-B71C-6ED59F47F1ED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862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xmlns="" id="{0494178B-054D-49CA-A875-343E6047444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1438" y="0"/>
            <a:ext cx="296862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xmlns="" id="{265C4696-59ED-4FBE-B4A2-D5429DA27A11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6862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106" name="Rectangle 10">
            <a:extLst>
              <a:ext uri="{FF2B5EF4-FFF2-40B4-BE49-F238E27FC236}">
                <a16:creationId xmlns:a16="http://schemas.microsoft.com/office/drawing/2014/main" xmlns="" id="{6BCB72DA-CB8A-4C3D-B17E-33F840B33F6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1438" y="8686800"/>
            <a:ext cx="296862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754F5FB2-D235-4901-B6A1-21E7711FB94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047186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16CC67B4-95EA-4832-874D-8BD0B0C9A1F7}" type="slidenum">
              <a:rPr lang="en-AU" altLang="en-US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1</a:t>
            </a:fld>
            <a:endParaRPr lang="en-AU" altLang="en-US" smtClean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Welcome to the 2-day workshop, funded through the SWPHC CB Programme</a:t>
            </a:r>
          </a:p>
          <a:p>
            <a:r>
              <a:rPr lang="en-US" altLang="en-US" smtClean="0">
                <a:latin typeface="Times New Roman" panose="02020603050405020304" pitchFamily="18" charset="0"/>
              </a:rPr>
              <a:t>Thank you to SPC for hosting us</a:t>
            </a:r>
          </a:p>
          <a:p>
            <a:r>
              <a:rPr lang="en-US" altLang="en-US" smtClean="0">
                <a:latin typeface="Times New Roman" panose="02020603050405020304" pitchFamily="18" charset="0"/>
              </a:rPr>
              <a:t>Welcome to IALA and GEBCO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  <a:p>
            <a:r>
              <a:rPr lang="en-US" altLang="en-US" smtClean="0">
                <a:latin typeface="Times New Roman" panose="02020603050405020304" pitchFamily="18" charset="0"/>
              </a:rPr>
              <a:t>Adam Greenland, the CB Coordinator sends his apologies…</a:t>
            </a:r>
          </a:p>
          <a:p>
            <a:r>
              <a:rPr lang="en-US" altLang="en-US" smtClean="0">
                <a:latin typeface="Times New Roman" panose="02020603050405020304" pitchFamily="18" charset="0"/>
              </a:rPr>
              <a:t>…sent his best man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  <a:p>
            <a:r>
              <a:rPr lang="en-US" altLang="en-US" smtClean="0">
                <a:latin typeface="Times New Roman" panose="02020603050405020304" pitchFamily="18" charset="0"/>
              </a:rPr>
              <a:t>This is where hydrographic capacity building is coordinated…</a:t>
            </a:r>
          </a:p>
          <a:p>
            <a:r>
              <a:rPr lang="en-US" altLang="en-US" smtClean="0">
                <a:latin typeface="Times New Roman" panose="02020603050405020304" pitchFamily="18" charset="0"/>
              </a:rPr>
              <a:t>…all assisting and helping build capacity in the region</a:t>
            </a:r>
          </a:p>
        </p:txBody>
      </p:sp>
    </p:spTree>
    <p:extLst>
      <p:ext uri="{BB962C8B-B14F-4D97-AF65-F5344CB8AC3E}">
        <p14:creationId xmlns:p14="http://schemas.microsoft.com/office/powerpoint/2010/main" val="3975814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3304A8CE-3B3D-4043-98E4-CAD1DE079328}" type="slidenum">
              <a:rPr lang="en-AU" altLang="en-US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2</a:t>
            </a:fld>
            <a:endParaRPr lang="en-AU" altLang="en-US" smtClean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smtClean="0">
                <a:solidFill>
                  <a:schemeClr val="tx1"/>
                </a:solidFill>
                <a:latin typeface="Arial Black" panose="020B0A04020102020204" pitchFamily="34" charset="0"/>
              </a:rPr>
              <a:t>White enamel coated zinc plates where charts were drawn with fine brush and nibs with black ink. Then scribed with fine sapphires onto coated plastic</a:t>
            </a:r>
          </a:p>
        </p:txBody>
      </p:sp>
    </p:spTree>
    <p:extLst>
      <p:ext uri="{BB962C8B-B14F-4D97-AF65-F5344CB8AC3E}">
        <p14:creationId xmlns:p14="http://schemas.microsoft.com/office/powerpoint/2010/main" val="2873877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CA6DBE29-6821-4688-B5E2-ECA0C1735662}" type="slidenum">
              <a:rPr lang="en-AU" altLang="en-US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3</a:t>
            </a:fld>
            <a:endParaRPr lang="en-AU" altLang="en-US" smtClean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0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Scenario for Vanuatu. What is risk assessment?? </a:t>
            </a:r>
          </a:p>
          <a:p>
            <a:r>
              <a:rPr lang="en-US" altLang="en-US" smtClean="0">
                <a:latin typeface="Times New Roman" panose="02020603050405020304" pitchFamily="18" charset="0"/>
              </a:rPr>
              <a:t>Risk assessment conducted by NZ</a:t>
            </a:r>
          </a:p>
          <a:p>
            <a:r>
              <a:rPr lang="en-US" altLang="en-US" smtClean="0">
                <a:latin typeface="Times New Roman" panose="02020603050405020304" pitchFamily="18" charset="0"/>
              </a:rPr>
              <a:t>Tide gauges for future survey validations</a:t>
            </a:r>
          </a:p>
          <a:p>
            <a:r>
              <a:rPr lang="en-US" altLang="en-US" smtClean="0">
                <a:latin typeface="Times New Roman" panose="02020603050405020304" pitchFamily="18" charset="0"/>
              </a:rPr>
              <a:t>Geodetic stations to tie in bigger areas</a:t>
            </a:r>
          </a:p>
          <a:p>
            <a:r>
              <a:rPr lang="en-US" altLang="en-US" smtClean="0">
                <a:latin typeface="Times New Roman" panose="02020603050405020304" pitchFamily="18" charset="0"/>
              </a:rPr>
              <a:t>AIS very important tool for monitoring vessel movements</a:t>
            </a:r>
          </a:p>
        </p:txBody>
      </p:sp>
    </p:spTree>
    <p:extLst>
      <p:ext uri="{BB962C8B-B14F-4D97-AF65-F5344CB8AC3E}">
        <p14:creationId xmlns:p14="http://schemas.microsoft.com/office/powerpoint/2010/main" val="1015194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8C57DA76-B805-479F-8A9C-2D3BF9E0FC20}" type="slidenum">
              <a:rPr lang="en-AU" altLang="en-US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4</a:t>
            </a:fld>
            <a:endParaRPr lang="en-AU" altLang="en-US" smtClean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Tourism. Important for large vessels to have modern large scale coverage. If it’s too risky the Cruise companies will not visit and deny any benefits to nation</a:t>
            </a:r>
          </a:p>
          <a:p>
            <a:r>
              <a:rPr lang="en-US" altLang="en-US" smtClean="0">
                <a:latin typeface="Times New Roman" panose="02020603050405020304" pitchFamily="18" charset="0"/>
              </a:rPr>
              <a:t>Transportation. New and improved coastal navigation charts containing latest surveys gives passage planning a better degree of safety and timeliness. </a:t>
            </a:r>
          </a:p>
          <a:p>
            <a:r>
              <a:rPr lang="en-US" altLang="en-US" smtClean="0">
                <a:latin typeface="Times New Roman" panose="02020603050405020304" pitchFamily="18" charset="0"/>
              </a:rPr>
              <a:t>Very important SOLAS responsibility. </a:t>
            </a:r>
          </a:p>
        </p:txBody>
      </p:sp>
    </p:spTree>
    <p:extLst>
      <p:ext uri="{BB962C8B-B14F-4D97-AF65-F5344CB8AC3E}">
        <p14:creationId xmlns:p14="http://schemas.microsoft.com/office/powerpoint/2010/main" val="3576965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0887" cy="3421063"/>
          </a:xfrm>
        </p:spPr>
      </p:sp>
      <p:sp>
        <p:nvSpPr>
          <p:cNvPr id="1433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latin typeface="Times New Roman" panose="02020603050405020304" pitchFamily="18" charset="0"/>
              </a:rPr>
              <a:t>AIS very important tool for monitoring type and amount of vessel movements. This method of tracking is used more and more by HO’s to plan surveying and charting needs</a:t>
            </a:r>
          </a:p>
          <a:p>
            <a:r>
              <a:rPr lang="en-GB" altLang="en-US" smtClean="0">
                <a:latin typeface="Times New Roman" panose="02020603050405020304" pitchFamily="18" charset="0"/>
              </a:rPr>
              <a:t>Main traffic to and from Port Vila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E4EC1D3E-CB49-40BB-85F8-6F9FB7D0D84C}" type="slidenum">
              <a:rPr lang="en-AU" altLang="en-US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5</a:t>
            </a:fld>
            <a:endParaRPr lang="en-AU" altLang="en-US" smtClean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8813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0887" cy="3421063"/>
          </a:xfrm>
        </p:spPr>
      </p:sp>
      <p:sp>
        <p:nvSpPr>
          <p:cNvPr id="1638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latin typeface="Times New Roman" panose="02020603050405020304" pitchFamily="18" charset="0"/>
              </a:rPr>
              <a:t>UK next priority following LINZ risk assessment</a:t>
            </a:r>
          </a:p>
          <a:p>
            <a:r>
              <a:rPr lang="en-GB" altLang="en-US" smtClean="0">
                <a:latin typeface="Times New Roman" panose="02020603050405020304" pitchFamily="18" charset="0"/>
              </a:rPr>
              <a:t>New chart to alleviate pinch point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78ABD6EC-9619-4D47-A01C-5B8182CF2AB4}" type="slidenum">
              <a:rPr lang="en-AU" altLang="en-US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6</a:t>
            </a:fld>
            <a:endParaRPr lang="en-AU" altLang="en-US" smtClean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7889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0887" cy="3421063"/>
          </a:xfrm>
        </p:spPr>
      </p:sp>
      <p:sp>
        <p:nvSpPr>
          <p:cNvPr id="1843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latin typeface="Times New Roman" panose="02020603050405020304" pitchFamily="18" charset="0"/>
              </a:rPr>
              <a:t>Most recent new coverage for cruise vessels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2E261F7A-0708-437E-BEE5-1139F7542ABB}" type="slidenum">
              <a:rPr lang="en-AU" altLang="en-US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7</a:t>
            </a:fld>
            <a:endParaRPr lang="en-AU" altLang="en-US" smtClean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7357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0887" cy="3421063"/>
          </a:xfrm>
        </p:spPr>
      </p:sp>
      <p:sp>
        <p:nvSpPr>
          <p:cNvPr id="2048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latin typeface="Times New Roman" panose="02020603050405020304" pitchFamily="18" charset="0"/>
              </a:rPr>
              <a:t>Old 3.7m shoal depth was PD. It is not within survey area showing safe corridor into anchorage. 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BCA42043-E973-4B76-8003-92FF948C2517}" type="slidenum">
              <a:rPr lang="en-AU" altLang="en-US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/>
              <a:t>8</a:t>
            </a:fld>
            <a:endParaRPr lang="en-AU" altLang="en-US" smtClean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4131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5B93383-B4A8-4835-AF01-217A71B38DC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BB175B1-628E-48ED-B829-CFE32928129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A168106-7846-47F6-B1B1-777E2435213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6B472-49B5-461C-8414-49549ABFEC8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40124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5B93383-B4A8-4835-AF01-217A71B38DC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BB175B1-628E-48ED-B829-CFE32928129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A168106-7846-47F6-B1B1-777E2435213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FFE2A-1C1C-4246-B472-D85131AAB02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4586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-1588"/>
            <a:ext cx="2054225" cy="61229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1588"/>
            <a:ext cx="6013450" cy="61229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5B93383-B4A8-4835-AF01-217A71B38DC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BB175B1-628E-48ED-B829-CFE32928129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A168106-7846-47F6-B1B1-777E2435213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87B31-FA67-42A6-B3E8-77AE1B00DF5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09909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0" y="-1588"/>
            <a:ext cx="6973888" cy="11350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C5B93383-B4A8-4835-AF01-217A71B38DC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FBB175B1-628E-48ED-B829-CFE32928129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CA168106-7846-47F6-B1B1-777E2435213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072C9-36D4-4130-B192-F342CE3DF55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81490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3689116-4E2E-411A-B46E-481970A1E84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DD2C9FF-C395-45A9-983A-E6E9D0ACBB5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D7024E2-CA46-4378-95AF-8ACAEC97760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84429-9FC3-4D3C-A642-1E3C54F969C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63475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3689116-4E2E-411A-B46E-481970A1E84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DD2C9FF-C395-45A9-983A-E6E9D0ACBB5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D7024E2-CA46-4378-95AF-8ACAEC97760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D15E5-1201-4BF1-9232-3F0CE36A680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05371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3689116-4E2E-411A-B46E-481970A1E84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DD2C9FF-C395-45A9-983A-E6E9D0ACBB5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D7024E2-CA46-4378-95AF-8ACAEC97760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FF84F-9372-4121-9655-C3097051E49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84429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38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04963"/>
            <a:ext cx="40354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E3689116-4E2E-411A-B46E-481970A1E84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4DD2C9FF-C395-45A9-983A-E6E9D0ACBB5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2D7024E2-CA46-4378-95AF-8ACAEC97760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D9325-B868-477E-8137-95687620E37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1555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E3689116-4E2E-411A-B46E-481970A1E84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4DD2C9FF-C395-45A9-983A-E6E9D0ACBB5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xmlns="" id="{2D7024E2-CA46-4378-95AF-8ACAEC97760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D989A-897E-4FB6-97DE-77EB0877C13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99909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E3689116-4E2E-411A-B46E-481970A1E84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DD2C9FF-C395-45A9-983A-E6E9D0ACBB5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D7024E2-CA46-4378-95AF-8ACAEC97760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91258-4EFB-4442-9139-69A8865F70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68929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E3689116-4E2E-411A-B46E-481970A1E84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4DD2C9FF-C395-45A9-983A-E6E9D0ACBB5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D7024E2-CA46-4378-95AF-8ACAEC97760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39B89-A851-4A10-92D1-CEED1DA1F0F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37654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5B93383-B4A8-4835-AF01-217A71B38DC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BB175B1-628E-48ED-B829-CFE32928129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A168106-7846-47F6-B1B1-777E2435213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E43E7-C7A4-4438-BF02-DE511A320F8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626260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E3689116-4E2E-411A-B46E-481970A1E84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4DD2C9FF-C395-45A9-983A-E6E9D0ACBB5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2D7024E2-CA46-4378-95AF-8ACAEC97760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C6C75-8AF3-41FC-9416-20FDB47F802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21294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E3689116-4E2E-411A-B46E-481970A1E84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4DD2C9FF-C395-45A9-983A-E6E9D0ACBB5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2D7024E2-CA46-4378-95AF-8ACAEC97760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67483-2662-4D63-A5C3-3BAC560AF8A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36731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3689116-4E2E-411A-B46E-481970A1E84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DD2C9FF-C395-45A9-983A-E6E9D0ACBB5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D7024E2-CA46-4378-95AF-8ACAEC97760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FF3DA-5837-4570-980D-CECD482BFF0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55828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2925" y="-1588"/>
            <a:ext cx="2243138" cy="61245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3513" y="-1588"/>
            <a:ext cx="6577012" cy="61245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3689116-4E2E-411A-B46E-481970A1E84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DD2C9FF-C395-45A9-983A-E6E9D0ACBB5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D7024E2-CA46-4378-95AF-8ACAEC97760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DA182-4B77-46FF-960C-B8CB919B753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040167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8A9A3A8-EBBF-447E-8541-6EE21928371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7C430EF-7F9F-48A2-BFCF-2D9DE0EC3D9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8FF028A-8A91-4B39-8F77-17FEEB5A2B5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C1EFD-6CB3-4E80-B47B-E74479EF4CA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56310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8A9A3A8-EBBF-447E-8541-6EE21928371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7C430EF-7F9F-48A2-BFCF-2D9DE0EC3D9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8FF028A-8A91-4B39-8F77-17FEEB5A2B5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F4744-3F95-42F6-BAB7-16763F340EA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05237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8A9A3A8-EBBF-447E-8541-6EE21928371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7C430EF-7F9F-48A2-BFCF-2D9DE0EC3D9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8FF028A-8A91-4B39-8F77-17FEEB5A2B5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5F131-B9CD-4297-BB37-10ADFFABD02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838884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78A9A3A8-EBBF-447E-8541-6EE21928371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A7C430EF-7F9F-48A2-BFCF-2D9DE0EC3D9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38FF028A-8A91-4B39-8F77-17FEEB5A2B5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CF273-7601-4D2F-A39A-53BE7DD4AF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4328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78A9A3A8-EBBF-447E-8541-6EE21928371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A7C430EF-7F9F-48A2-BFCF-2D9DE0EC3D9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xmlns="" id="{38FF028A-8A91-4B39-8F77-17FEEB5A2B5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43758-F3DB-4BFF-999E-462A4CE243C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378935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78A9A3A8-EBBF-447E-8541-6EE21928371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7C430EF-7F9F-48A2-BFCF-2D9DE0EC3D9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8FF028A-8A91-4B39-8F77-17FEEB5A2B5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298B2-2AF7-45AB-B7C3-4B400F8AE30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87441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5B93383-B4A8-4835-AF01-217A71B38DC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BB175B1-628E-48ED-B829-CFE32928129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A168106-7846-47F6-B1B1-777E2435213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30EAC-F194-4CE5-8777-508C3984F8C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575467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78A9A3A8-EBBF-447E-8541-6EE21928371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A7C430EF-7F9F-48A2-BFCF-2D9DE0EC3D9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38FF028A-8A91-4B39-8F77-17FEEB5A2B5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1ED8E-7A56-430B-A428-D98FC5C7413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90508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78A9A3A8-EBBF-447E-8541-6EE21928371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A7C430EF-7F9F-48A2-BFCF-2D9DE0EC3D9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38FF028A-8A91-4B39-8F77-17FEEB5A2B5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51384-0692-4569-907B-B985536BD47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70727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78A9A3A8-EBBF-447E-8541-6EE21928371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A7C430EF-7F9F-48A2-BFCF-2D9DE0EC3D9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38FF028A-8A91-4B39-8F77-17FEEB5A2B5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336B7-5032-4827-9566-C68BB811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71017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8A9A3A8-EBBF-447E-8541-6EE21928371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7C430EF-7F9F-48A2-BFCF-2D9DE0EC3D9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8FF028A-8A91-4B39-8F77-17FEEB5A2B5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CF621-588D-4409-89F2-19BD3F365B4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86689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-1588"/>
            <a:ext cx="2243138" cy="61277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3513" y="-1588"/>
            <a:ext cx="6580187" cy="61277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8A9A3A8-EBBF-447E-8541-6EE21928371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7C430EF-7F9F-48A2-BFCF-2D9DE0EC3D9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8FF028A-8A91-4B39-8F77-17FEEB5A2B5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95C33-CED6-4B23-B574-7FE4D5D1713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3890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3838" cy="4516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04963"/>
            <a:ext cx="4033837" cy="4516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5B93383-B4A8-4835-AF01-217A71B38DC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BB175B1-628E-48ED-B829-CFE32928129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A168106-7846-47F6-B1B1-777E2435213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92926-A746-44AC-9B6E-97C1CE2EFDB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41117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C5B93383-B4A8-4835-AF01-217A71B38DC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FBB175B1-628E-48ED-B829-CFE32928129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CA168106-7846-47F6-B1B1-777E2435213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B10F3-4F36-48C6-ABAF-CA7ED27E75C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121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C5B93383-B4A8-4835-AF01-217A71B38DC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FBB175B1-628E-48ED-B829-CFE32928129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CA168106-7846-47F6-B1B1-777E2435213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CDD13-B94B-4440-8641-F5A0780AC83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45999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C5B93383-B4A8-4835-AF01-217A71B38DC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FBB175B1-628E-48ED-B829-CFE32928129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CA168106-7846-47F6-B1B1-777E2435213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F984D-A077-4379-9A66-08EE784229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91233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5B93383-B4A8-4835-AF01-217A71B38DC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BB175B1-628E-48ED-B829-CFE32928129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A168106-7846-47F6-B1B1-777E2435213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6C519-549A-4332-9112-519F9654978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8560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5B93383-B4A8-4835-AF01-217A71B38DC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BB175B1-628E-48ED-B829-CFE32928129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A168106-7846-47F6-B1B1-777E2435213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EFCBD-FB9D-4C72-B94C-CA67B52CF9E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9310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"/>
          <p:cNvSpPr>
            <a:spLocks noChangeArrowheads="1"/>
          </p:cNvSpPr>
          <p:nvPr/>
        </p:nvSpPr>
        <p:spPr bwMode="auto">
          <a:xfrm>
            <a:off x="0" y="0"/>
            <a:ext cx="9144000" cy="1152525"/>
          </a:xfrm>
          <a:prstGeom prst="roundRect">
            <a:avLst>
              <a:gd name="adj" fmla="val 134"/>
            </a:avLst>
          </a:prstGeom>
          <a:gradFill rotWithShape="0">
            <a:gsLst>
              <a:gs pos="0">
                <a:srgbClr val="1C82B9"/>
              </a:gs>
              <a:gs pos="100000">
                <a:srgbClr val="006B6B"/>
              </a:gs>
            </a:gsLst>
            <a:lin ang="5400000" scaled="1"/>
          </a:gra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-1588"/>
            <a:ext cx="6973888" cy="113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0075" cy="451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1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C5B93383-B4A8-4835-AF01-217A71B38DC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47700" y="6294438"/>
            <a:ext cx="2120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234C"/>
                </a:solidFill>
                <a:latin typeface="Arial" charset="0"/>
                <a:ea typeface="Microsoft YaHei" charset="-122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FBB175B1-628E-48ED-B829-CFE329281294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311900"/>
            <a:ext cx="28892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234C"/>
                </a:solidFill>
                <a:latin typeface="Arial" charset="0"/>
                <a:ea typeface="Microsoft YaHei" charset="-122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CA168106-7846-47F6-B1B1-777E2435213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264275" y="6311900"/>
            <a:ext cx="2120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234C"/>
                </a:solidFill>
              </a:defRPr>
            </a:lvl1pPr>
          </a:lstStyle>
          <a:p>
            <a:pPr>
              <a:defRPr/>
            </a:pPr>
            <a:fld id="{58293AE2-29A0-445A-8E17-0155BF71451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 dt="0"/>
  <p:txStyles>
    <p:titleStyle>
      <a:lvl1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FFFFFF"/>
          </a:solidFill>
          <a:latin typeface="Bitstream Vera Sans" pitchFamily="32" charset="0"/>
          <a:ea typeface="msmincho" charset="0"/>
          <a:cs typeface="msmincho" charset="0"/>
        </a:defRPr>
      </a:lvl2pPr>
      <a:lvl3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FFFFFF"/>
          </a:solidFill>
          <a:latin typeface="Bitstream Vera Sans" pitchFamily="32" charset="0"/>
          <a:ea typeface="msmincho" charset="0"/>
          <a:cs typeface="msmincho" charset="0"/>
        </a:defRPr>
      </a:lvl3pPr>
      <a:lvl4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FFFFFF"/>
          </a:solidFill>
          <a:latin typeface="Bitstream Vera Sans" pitchFamily="32" charset="0"/>
          <a:ea typeface="msmincho" charset="0"/>
          <a:cs typeface="msmincho" charset="0"/>
        </a:defRPr>
      </a:lvl4pPr>
      <a:lvl5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b="1">
          <a:solidFill>
            <a:srgbClr val="FFFFFF"/>
          </a:solidFill>
          <a:latin typeface="Bitstream Vera Sans" pitchFamily="32" charset="0"/>
          <a:ea typeface="msmincho" charset="0"/>
          <a:cs typeface="msmincho" charset="0"/>
        </a:defRPr>
      </a:lvl5pPr>
      <a:lvl6pPr marL="25146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 b="1">
          <a:solidFill>
            <a:srgbClr val="FFFFFF"/>
          </a:solidFill>
          <a:latin typeface="Bitstream Vera Sans" pitchFamily="32" charset="0"/>
          <a:ea typeface="msmincho" charset="0"/>
          <a:cs typeface="msmincho" charset="0"/>
        </a:defRPr>
      </a:lvl6pPr>
      <a:lvl7pPr marL="29718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 b="1">
          <a:solidFill>
            <a:srgbClr val="FFFFFF"/>
          </a:solidFill>
          <a:latin typeface="Bitstream Vera Sans" pitchFamily="32" charset="0"/>
          <a:ea typeface="msmincho" charset="0"/>
          <a:cs typeface="msmincho" charset="0"/>
        </a:defRPr>
      </a:lvl7pPr>
      <a:lvl8pPr marL="34290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 b="1">
          <a:solidFill>
            <a:srgbClr val="FFFFFF"/>
          </a:solidFill>
          <a:latin typeface="Bitstream Vera Sans" pitchFamily="32" charset="0"/>
          <a:ea typeface="msmincho" charset="0"/>
          <a:cs typeface="msmincho" charset="0"/>
        </a:defRPr>
      </a:lvl8pPr>
      <a:lvl9pPr marL="38862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 b="1">
          <a:solidFill>
            <a:srgbClr val="FFFFFF"/>
          </a:solidFill>
          <a:latin typeface="Bitstream Vera Sans" pitchFamily="32" charset="0"/>
          <a:ea typeface="msmincho" charset="0"/>
          <a:cs typeface="msmincho" charset="0"/>
        </a:defRPr>
      </a:lvl9pPr>
    </p:titleStyle>
    <p:bodyStyle>
      <a:lvl1pPr marL="342900" indent="-342900" algn="l" defTabSz="449263" rtl="0" eaLnBrk="0" fontAlgn="base" hangingPunct="0">
        <a:lnSpc>
          <a:spcPct val="98000"/>
        </a:lnSpc>
        <a:spcBef>
          <a:spcPct val="0"/>
        </a:spcBef>
        <a:spcAft>
          <a:spcPts val="10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8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8000"/>
        </a:lnSpc>
        <a:spcBef>
          <a:spcPct val="0"/>
        </a:spcBef>
        <a:spcAft>
          <a:spcPts val="638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8000"/>
        </a:lnSpc>
        <a:spcBef>
          <a:spcPct val="0"/>
        </a:spcBef>
        <a:spcAft>
          <a:spcPts val="425"/>
        </a:spcAft>
        <a:buClr>
          <a:srgbClr val="000000"/>
        </a:buClr>
        <a:buSzPct val="100000"/>
        <a:buFont typeface="Times New Roman" panose="02020603050405020304" pitchFamily="18" charset="0"/>
        <a:defRPr sz="15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8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anose="02020603050405020304" pitchFamily="18" charset="0"/>
        <a:defRPr sz="15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8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8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8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8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63513" y="-1588"/>
            <a:ext cx="8972550" cy="113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1663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4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E3689116-4E2E-411A-B46E-481970A1E84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20725" y="6311900"/>
            <a:ext cx="18589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4DD2C9FF-C395-45A9-983A-E6E9D0ACBB5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311900"/>
            <a:ext cx="28908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xmlns="" id="{2D7024E2-CA46-4378-95AF-8ACAEC97760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311900"/>
            <a:ext cx="17891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SzPct val="100000"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189A8431-85DE-4642-A220-73B092D99A1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 b="1">
          <a:solidFill>
            <a:srgbClr val="FFFFFF"/>
          </a:solidFill>
          <a:latin typeface="Bitstream Vera Sans" pitchFamily="32" charset="0"/>
          <a:ea typeface="msmincho" charset="0"/>
          <a:cs typeface="msmincho" charset="0"/>
        </a:defRPr>
      </a:lvl2pPr>
      <a:lvl3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 b="1">
          <a:solidFill>
            <a:srgbClr val="FFFFFF"/>
          </a:solidFill>
          <a:latin typeface="Bitstream Vera Sans" pitchFamily="32" charset="0"/>
          <a:ea typeface="msmincho" charset="0"/>
          <a:cs typeface="msmincho" charset="0"/>
        </a:defRPr>
      </a:lvl3pPr>
      <a:lvl4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 b="1">
          <a:solidFill>
            <a:srgbClr val="FFFFFF"/>
          </a:solidFill>
          <a:latin typeface="Bitstream Vera Sans" pitchFamily="32" charset="0"/>
          <a:ea typeface="msmincho" charset="0"/>
          <a:cs typeface="msmincho" charset="0"/>
        </a:defRPr>
      </a:lvl4pPr>
      <a:lvl5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 b="1">
          <a:solidFill>
            <a:srgbClr val="FFFFFF"/>
          </a:solidFill>
          <a:latin typeface="Bitstream Vera Sans" pitchFamily="32" charset="0"/>
          <a:ea typeface="msmincho" charset="0"/>
          <a:cs typeface="msmincho" charset="0"/>
        </a:defRPr>
      </a:lvl5pPr>
      <a:lvl6pPr marL="25146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 b="1">
          <a:solidFill>
            <a:srgbClr val="FFFFFF"/>
          </a:solidFill>
          <a:latin typeface="Bitstream Vera Sans" pitchFamily="32" charset="0"/>
          <a:ea typeface="msmincho" charset="0"/>
          <a:cs typeface="msmincho" charset="0"/>
        </a:defRPr>
      </a:lvl6pPr>
      <a:lvl7pPr marL="29718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 b="1">
          <a:solidFill>
            <a:srgbClr val="FFFFFF"/>
          </a:solidFill>
          <a:latin typeface="Bitstream Vera Sans" pitchFamily="32" charset="0"/>
          <a:ea typeface="msmincho" charset="0"/>
          <a:cs typeface="msmincho" charset="0"/>
        </a:defRPr>
      </a:lvl7pPr>
      <a:lvl8pPr marL="34290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 b="1">
          <a:solidFill>
            <a:srgbClr val="FFFFFF"/>
          </a:solidFill>
          <a:latin typeface="Bitstream Vera Sans" pitchFamily="32" charset="0"/>
          <a:ea typeface="msmincho" charset="0"/>
          <a:cs typeface="msmincho" charset="0"/>
        </a:defRPr>
      </a:lvl8pPr>
      <a:lvl9pPr marL="38862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 b="1">
          <a:solidFill>
            <a:srgbClr val="FFFFFF"/>
          </a:solidFill>
          <a:latin typeface="Bitstream Vera Sans" pitchFamily="32" charset="0"/>
          <a:ea typeface="msmincho" charset="0"/>
          <a:cs typeface="msmincho" charset="0"/>
        </a:defRPr>
      </a:lvl9pPr>
    </p:titleStyle>
    <p:bodyStyle>
      <a:lvl1pPr marL="342900" indent="-342900" algn="l" defTabSz="449263" rtl="0" eaLnBrk="0" fontAlgn="base" hangingPunct="0">
        <a:lnSpc>
          <a:spcPct val="98000"/>
        </a:lnSpc>
        <a:spcBef>
          <a:spcPct val="0"/>
        </a:spcBef>
        <a:spcAft>
          <a:spcPts val="1163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8000"/>
        </a:lnSpc>
        <a:spcBef>
          <a:spcPct val="0"/>
        </a:spcBef>
        <a:spcAft>
          <a:spcPts val="938"/>
        </a:spcAft>
        <a:buClr>
          <a:srgbClr val="000000"/>
        </a:buClr>
        <a:buSzPct val="100000"/>
        <a:buFont typeface="Times New Roman" panose="02020603050405020304" pitchFamily="18" charset="0"/>
        <a:defRPr sz="23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8000"/>
        </a:lnSpc>
        <a:spcBef>
          <a:spcPct val="0"/>
        </a:spcBef>
        <a:spcAft>
          <a:spcPts val="70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8000"/>
        </a:lnSpc>
        <a:spcBef>
          <a:spcPct val="0"/>
        </a:spcBef>
        <a:spcAft>
          <a:spcPts val="463"/>
        </a:spcAft>
        <a:buClr>
          <a:srgbClr val="000000"/>
        </a:buClr>
        <a:buSzPct val="100000"/>
        <a:buFont typeface="Times New Roman" panose="02020603050405020304" pitchFamily="18" charset="0"/>
        <a:defRPr sz="17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8000"/>
        </a:lnSpc>
        <a:spcBef>
          <a:spcPct val="0"/>
        </a:spcBef>
        <a:spcAft>
          <a:spcPts val="238"/>
        </a:spcAft>
        <a:buClr>
          <a:srgbClr val="000000"/>
        </a:buClr>
        <a:buSzPct val="100000"/>
        <a:buFont typeface="Times New Roman" panose="02020603050405020304" pitchFamily="18" charset="0"/>
        <a:defRPr sz="17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8000"/>
        </a:lnSpc>
        <a:spcBef>
          <a:spcPct val="0"/>
        </a:spcBef>
        <a:spcAft>
          <a:spcPts val="238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8000"/>
        </a:lnSpc>
        <a:spcBef>
          <a:spcPct val="0"/>
        </a:spcBef>
        <a:spcAft>
          <a:spcPts val="238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8000"/>
        </a:lnSpc>
        <a:spcBef>
          <a:spcPct val="0"/>
        </a:spcBef>
        <a:spcAft>
          <a:spcPts val="238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8000"/>
        </a:lnSpc>
        <a:spcBef>
          <a:spcPct val="0"/>
        </a:spcBef>
        <a:spcAft>
          <a:spcPts val="238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63513" y="-1588"/>
            <a:ext cx="8975725" cy="113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72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78A9A3A8-EBBF-447E-8541-6EE21928371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11900"/>
            <a:ext cx="21256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A7C430EF-7F9F-48A2-BFCF-2D9DE0EC3D92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311900"/>
            <a:ext cx="289401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xmlns="" id="{38FF028A-8A91-4B39-8F77-17FEEB5A2B5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311900"/>
            <a:ext cx="21256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SzPct val="100000"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1925CF3A-38EA-4A37-B528-7FE7F1EF3F8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4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400" b="1">
          <a:solidFill>
            <a:srgbClr val="FFFFFF"/>
          </a:solidFill>
          <a:latin typeface="Bitstream Vera Sans" pitchFamily="32" charset="0"/>
          <a:ea typeface="msmincho" charset="0"/>
          <a:cs typeface="msmincho" charset="0"/>
        </a:defRPr>
      </a:lvl2pPr>
      <a:lvl3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400" b="1">
          <a:solidFill>
            <a:srgbClr val="FFFFFF"/>
          </a:solidFill>
          <a:latin typeface="Bitstream Vera Sans" pitchFamily="32" charset="0"/>
          <a:ea typeface="msmincho" charset="0"/>
          <a:cs typeface="msmincho" charset="0"/>
        </a:defRPr>
      </a:lvl3pPr>
      <a:lvl4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400" b="1">
          <a:solidFill>
            <a:srgbClr val="FFFFFF"/>
          </a:solidFill>
          <a:latin typeface="Bitstream Vera Sans" pitchFamily="32" charset="0"/>
          <a:ea typeface="msmincho" charset="0"/>
          <a:cs typeface="msmincho" charset="0"/>
        </a:defRPr>
      </a:lvl4pPr>
      <a:lvl5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400" b="1">
          <a:solidFill>
            <a:srgbClr val="FFFFFF"/>
          </a:solidFill>
          <a:latin typeface="Bitstream Vera Sans" pitchFamily="32" charset="0"/>
          <a:ea typeface="msmincho" charset="0"/>
          <a:cs typeface="msmincho" charset="0"/>
        </a:defRPr>
      </a:lvl5pPr>
      <a:lvl6pPr marL="25146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 b="1">
          <a:solidFill>
            <a:srgbClr val="FFFFFF"/>
          </a:solidFill>
          <a:latin typeface="Bitstream Vera Sans" pitchFamily="32" charset="0"/>
          <a:ea typeface="msmincho" charset="0"/>
          <a:cs typeface="msmincho" charset="0"/>
        </a:defRPr>
      </a:lvl6pPr>
      <a:lvl7pPr marL="29718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 b="1">
          <a:solidFill>
            <a:srgbClr val="FFFFFF"/>
          </a:solidFill>
          <a:latin typeface="Bitstream Vera Sans" pitchFamily="32" charset="0"/>
          <a:ea typeface="msmincho" charset="0"/>
          <a:cs typeface="msmincho" charset="0"/>
        </a:defRPr>
      </a:lvl7pPr>
      <a:lvl8pPr marL="34290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 b="1">
          <a:solidFill>
            <a:srgbClr val="FFFFFF"/>
          </a:solidFill>
          <a:latin typeface="Bitstream Vera Sans" pitchFamily="32" charset="0"/>
          <a:ea typeface="msmincho" charset="0"/>
          <a:cs typeface="msmincho" charset="0"/>
        </a:defRPr>
      </a:lvl8pPr>
      <a:lvl9pPr marL="38862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 b="1">
          <a:solidFill>
            <a:srgbClr val="FFFFFF"/>
          </a:solidFill>
          <a:latin typeface="Bitstream Vera Sans" pitchFamily="32" charset="0"/>
          <a:ea typeface="msmincho" charset="0"/>
          <a:cs typeface="msmincho" charset="0"/>
        </a:defRPr>
      </a:lvl9pPr>
    </p:titleStyle>
    <p:bodyStyle>
      <a:lvl1pPr marL="342900" indent="-342900" algn="l" defTabSz="449263" rtl="0" eaLnBrk="0" fontAlgn="base" hangingPunct="0">
        <a:lnSpc>
          <a:spcPct val="98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anose="02020603050405020304" pitchFamily="18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8000"/>
        </a:lnSpc>
        <a:spcBef>
          <a:spcPct val="0"/>
        </a:spcBef>
        <a:spcAft>
          <a:spcPts val="1025"/>
        </a:spcAft>
        <a:buClr>
          <a:srgbClr val="000000"/>
        </a:buClr>
        <a:buSzPct val="100000"/>
        <a:buFont typeface="Times New Roman" panose="02020603050405020304" pitchFamily="18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8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8000"/>
        </a:lnSpc>
        <a:spcBef>
          <a:spcPct val="0"/>
        </a:spcBef>
        <a:spcAft>
          <a:spcPts val="5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8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8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8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8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8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525" y="-12700"/>
            <a:ext cx="9134475" cy="1079500"/>
          </a:xfrm>
        </p:spPr>
        <p:txBody>
          <a:bodyPr rIns="144000" anchor="b"/>
          <a:lstStyle/>
          <a:p>
            <a:pPr algn="ctr" eaLnBrk="1">
              <a:lnSpc>
                <a:spcPct val="96000"/>
              </a:lnSpc>
              <a:buClrTx/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400" smtClean="0"/>
              <a:t>IHO SWPHC Technical Workshop on </a:t>
            </a:r>
            <a:r>
              <a:rPr lang="en-NZ" altLang="en-US" sz="2400" smtClean="0"/>
              <a:t>Implementing Hydrographic Governance</a:t>
            </a:r>
            <a:endParaRPr lang="en-US" altLang="en-US" sz="2400" smtClean="0"/>
          </a:p>
        </p:txBody>
      </p:sp>
      <p:sp>
        <p:nvSpPr>
          <p:cNvPr id="5123" name="Text Box 2">
            <a:extLst>
              <a:ext uri="{FF2B5EF4-FFF2-40B4-BE49-F238E27FC236}">
                <a16:creationId xmlns:a16="http://schemas.microsoft.com/office/drawing/2014/main" xmlns="" id="{29DFDA99-9853-4174-A56C-B98EC99F7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825750"/>
            <a:ext cx="8686800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412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4000"/>
              </a:lnSpc>
              <a:buSzPct val="45000"/>
              <a:defRPr/>
            </a:pPr>
            <a:r>
              <a:rPr lang="en-US" alt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IHO SWPHC Technical Workshop </a:t>
            </a:r>
            <a:r>
              <a:rPr lang="en-NZ" alt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Implementing Hydrographic Governance</a:t>
            </a:r>
            <a:endParaRPr lang="en-US" alt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tstream Vera Sans" pitchFamily="32" charset="0"/>
            </a:endParaRPr>
          </a:p>
        </p:txBody>
      </p:sp>
      <p:sp>
        <p:nvSpPr>
          <p:cNvPr id="512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92225" y="685800"/>
            <a:ext cx="6556375" cy="968375"/>
          </a:xfrm>
        </p:spPr>
        <p:txBody>
          <a:bodyPr lIns="226800" tIns="46800" rIns="90000" bIns="46800" anchor="b"/>
          <a:lstStyle/>
          <a:p>
            <a:pPr algn="ctr" eaLnBrk="1">
              <a:lnSpc>
                <a:spcPct val="100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400" b="0" smtClean="0"/>
              <a:t>Nadi, Fiji, 20</a:t>
            </a:r>
            <a:r>
              <a:rPr lang="en-US" altLang="en-US" sz="2400" b="0" baseline="30000" smtClean="0"/>
              <a:t>th</a:t>
            </a:r>
            <a:r>
              <a:rPr lang="en-US" altLang="en-US" sz="2400" b="0" smtClean="0"/>
              <a:t> February 2018</a:t>
            </a:r>
          </a:p>
        </p:txBody>
      </p:sp>
      <p:pic>
        <p:nvPicPr>
          <p:cNvPr id="5125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5830888"/>
            <a:ext cx="75247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5857875"/>
            <a:ext cx="10461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smtClean="0"/>
              <a:t>Wala Island, Malakula</a:t>
            </a:r>
          </a:p>
        </p:txBody>
      </p:sp>
      <p:pic>
        <p:nvPicPr>
          <p:cNvPr id="22531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4475163"/>
            <a:ext cx="2851150" cy="2276475"/>
          </a:xfrm>
        </p:spPr>
      </p:pic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5C6B1884-2F96-4835-A618-6B741ED96CBF}" type="slidenum">
              <a:rPr lang="en-AU" altLang="en-US" smtClean="0">
                <a:solidFill>
                  <a:srgbClr val="00234C"/>
                </a:solidFill>
              </a:rPr>
              <a:pPr/>
              <a:t>10</a:t>
            </a:fld>
            <a:endParaRPr lang="en-AU" altLang="en-US" smtClean="0">
              <a:solidFill>
                <a:srgbClr val="00234C"/>
              </a:solidFill>
            </a:endParaRPr>
          </a:p>
        </p:txBody>
      </p:sp>
      <p:pic>
        <p:nvPicPr>
          <p:cNvPr id="22533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3657600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1775" y="3505200"/>
            <a:ext cx="51022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Box 3"/>
          <p:cNvSpPr txBox="1">
            <a:spLocks noChangeArrowheads="1"/>
          </p:cNvSpPr>
          <p:nvPr/>
        </p:nvSpPr>
        <p:spPr bwMode="auto">
          <a:xfrm>
            <a:off x="3733800" y="1219200"/>
            <a:ext cx="480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/>
              <a:t>Previous coverage BA1570 1:300,000</a:t>
            </a:r>
          </a:p>
        </p:txBody>
      </p:sp>
      <p:sp>
        <p:nvSpPr>
          <p:cNvPr id="22536" name="Rectangle 4"/>
          <p:cNvSpPr>
            <a:spLocks noChangeArrowheads="1"/>
          </p:cNvSpPr>
          <p:nvPr/>
        </p:nvSpPr>
        <p:spPr bwMode="auto">
          <a:xfrm>
            <a:off x="4041775" y="3505200"/>
            <a:ext cx="5102225" cy="33528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cxnSp>
        <p:nvCxnSpPr>
          <p:cNvPr id="22537" name="Straight Arrow Connector 6"/>
          <p:cNvCxnSpPr>
            <a:cxnSpLocks noChangeShapeType="1"/>
          </p:cNvCxnSpPr>
          <p:nvPr/>
        </p:nvCxnSpPr>
        <p:spPr bwMode="auto">
          <a:xfrm flipH="1" flipV="1">
            <a:off x="1905000" y="2438400"/>
            <a:ext cx="2136775" cy="10668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38" name="TextBox 7"/>
          <p:cNvSpPr txBox="1">
            <a:spLocks noChangeArrowheads="1"/>
          </p:cNvSpPr>
          <p:nvPr/>
        </p:nvSpPr>
        <p:spPr bwMode="auto">
          <a:xfrm>
            <a:off x="4724400" y="3052763"/>
            <a:ext cx="4797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0070C0"/>
                </a:solidFill>
              </a:rPr>
              <a:t>New coverage BA1577 1:10,000</a:t>
            </a:r>
          </a:p>
        </p:txBody>
      </p:sp>
      <p:sp>
        <p:nvSpPr>
          <p:cNvPr id="22539" name="Rectangle 8"/>
          <p:cNvSpPr>
            <a:spLocks noChangeArrowheads="1"/>
          </p:cNvSpPr>
          <p:nvPr/>
        </p:nvSpPr>
        <p:spPr bwMode="auto">
          <a:xfrm>
            <a:off x="304800" y="4343400"/>
            <a:ext cx="2971800" cy="2362200"/>
          </a:xfrm>
          <a:prstGeom prst="rect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cxnSp>
        <p:nvCxnSpPr>
          <p:cNvPr id="22540" name="Straight Arrow Connector 10"/>
          <p:cNvCxnSpPr>
            <a:cxnSpLocks noChangeShapeType="1"/>
            <a:stCxn id="22539" idx="3"/>
          </p:cNvCxnSpPr>
          <p:nvPr/>
        </p:nvCxnSpPr>
        <p:spPr bwMode="auto">
          <a:xfrm flipV="1">
            <a:off x="3276600" y="4724400"/>
            <a:ext cx="3124200" cy="800100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5400" smtClean="0"/>
              <a:t>Thank you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481040AA-02B2-4103-960E-A1BF38B07399}" type="slidenum">
              <a:rPr lang="en-AU" altLang="en-US" smtClean="0">
                <a:solidFill>
                  <a:srgbClr val="00234C"/>
                </a:solidFill>
              </a:rPr>
              <a:pPr/>
              <a:t>11</a:t>
            </a:fld>
            <a:endParaRPr lang="en-AU" altLang="en-US" smtClean="0">
              <a:solidFill>
                <a:srgbClr val="00234C"/>
              </a:solidFill>
            </a:endParaRPr>
          </a:p>
        </p:txBody>
      </p:sp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133475"/>
            <a:ext cx="754380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600200" y="1133475"/>
            <a:ext cx="3200400" cy="1600200"/>
          </a:xfrm>
          <a:solidFill>
            <a:schemeClr val="bg1"/>
          </a:solidFill>
        </p:spPr>
        <p:txBody>
          <a:bodyPr/>
          <a:lstStyle/>
          <a:p>
            <a:pPr algn="ctr">
              <a:spcAft>
                <a:spcPct val="0"/>
              </a:spcAft>
            </a:pPr>
            <a:r>
              <a:rPr lang="en-GB" altLang="en-US" sz="5400" smtClean="0">
                <a:solidFill>
                  <a:srgbClr val="FF0000"/>
                </a:solidFill>
              </a:rPr>
              <a:t>Any </a:t>
            </a:r>
          </a:p>
          <a:p>
            <a:pPr algn="ctr">
              <a:spcAft>
                <a:spcPct val="0"/>
              </a:spcAft>
            </a:pPr>
            <a:r>
              <a:rPr lang="en-GB" altLang="en-US" sz="5400" smtClean="0">
                <a:solidFill>
                  <a:srgbClr val="FF0000"/>
                </a:solidFill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12938"/>
            <a:ext cx="8077200" cy="4719637"/>
          </a:xfrm>
        </p:spPr>
        <p:txBody>
          <a:bodyPr lIns="90000" tIns="46800" bIns="46800"/>
          <a:lstStyle/>
          <a:p>
            <a:pPr marL="423863" indent="-319088" eaLnBrk="1">
              <a:lnSpc>
                <a:spcPct val="100000"/>
              </a:lnSpc>
              <a:spcAft>
                <a:spcPct val="0"/>
              </a:spcAft>
              <a:buClr>
                <a:srgbClr val="418BDE"/>
              </a:buClr>
              <a:buSzPct val="45000"/>
              <a:buFont typeface="Wingdings" panose="05000000000000000000" pitchFamily="2" charset="2"/>
              <a:buChar char="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</a:pPr>
            <a:r>
              <a:rPr lang="en-US" altLang="en-US" sz="2200" smtClean="0"/>
              <a:t>Mr Andy WILLETT</a:t>
            </a:r>
          </a:p>
          <a:p>
            <a:pPr marL="423863" indent="-319088" eaLnBrk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418BDE"/>
              </a:buClr>
              <a:buSzPct val="45000"/>
              <a:buFont typeface="Wingdings" panose="05000000000000000000" pitchFamily="2" charset="2"/>
              <a:buChar char="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</a:pPr>
            <a:r>
              <a:rPr lang="en-US" altLang="en-US" sz="2200" smtClean="0"/>
              <a:t>Geographic and Technical Manager – South West Pacific, Antarctica and South Atlantic Ocean</a:t>
            </a:r>
          </a:p>
          <a:p>
            <a:pPr marL="423863" indent="-319088" eaLnBrk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418BDE"/>
              </a:buClr>
              <a:buSzPct val="45000"/>
              <a:buFont typeface="Wingdings" panose="05000000000000000000" pitchFamily="2" charset="2"/>
              <a:buChar char="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</a:pPr>
            <a:r>
              <a:rPr lang="en-US" altLang="en-US" sz="2200" smtClean="0"/>
              <a:t>United Kingdom Hydrographic Office (UKHO)</a:t>
            </a:r>
          </a:p>
          <a:p>
            <a:pPr marL="423863" indent="-319088" eaLnBrk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418BDE"/>
              </a:buClr>
              <a:buSzPct val="45000"/>
              <a:buFont typeface="Wingdings" panose="05000000000000000000" pitchFamily="2" charset="2"/>
              <a:buChar char="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</a:pPr>
            <a:r>
              <a:rPr lang="en-US" altLang="en-US" sz="2200" smtClean="0"/>
              <a:t>Maritime Cartographer with over 40 years experience</a:t>
            </a:r>
          </a:p>
          <a:p>
            <a:pPr marL="423863" indent="-319088" eaLnBrk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418BDE"/>
              </a:buClr>
              <a:buSzPct val="45000"/>
              <a:buFont typeface="Wingdings" panose="05000000000000000000" pitchFamily="2" charset="2"/>
              <a:buChar char="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</a:pPr>
            <a:r>
              <a:rPr lang="en-US" altLang="en-US" sz="2200" smtClean="0"/>
              <a:t>Started when charts were engraved on copper plates, through to modern day computer generated S-57 cells. Chair of IHO Hydrographic Commission Antarctica Hydrography Priorities Working Group. INT chart coordinator for Region M. Member of the IHO SWPHC International Chart Coordination Working Group</a:t>
            </a:r>
          </a:p>
        </p:txBody>
      </p:sp>
      <p:sp>
        <p:nvSpPr>
          <p:cNvPr id="717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7212013" cy="968375"/>
          </a:xfrm>
        </p:spPr>
        <p:txBody>
          <a:bodyPr lIns="226800" tIns="46800" rIns="90000" bIns="46800" anchor="b"/>
          <a:lstStyle/>
          <a:p>
            <a:pPr eaLnBrk="1">
              <a:lnSpc>
                <a:spcPct val="100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2400" b="0" smtClean="0"/>
              <a:t>Introductions</a:t>
            </a:r>
          </a:p>
        </p:txBody>
      </p:sp>
      <p:sp>
        <p:nvSpPr>
          <p:cNvPr id="717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525" y="0"/>
            <a:ext cx="9134475" cy="774700"/>
          </a:xfrm>
        </p:spPr>
        <p:txBody>
          <a:bodyPr rIns="144000" anchor="b"/>
          <a:lstStyle/>
          <a:p>
            <a:pPr algn="ctr" eaLnBrk="1">
              <a:lnSpc>
                <a:spcPct val="96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200" smtClean="0"/>
              <a:t>Welcome &amp; Introductions</a:t>
            </a:r>
          </a:p>
        </p:txBody>
      </p:sp>
      <p:pic>
        <p:nvPicPr>
          <p:cNvPr id="7173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5830888"/>
            <a:ext cx="75247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5857875"/>
            <a:ext cx="10461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12938"/>
            <a:ext cx="8280400" cy="2963862"/>
          </a:xfrm>
        </p:spPr>
        <p:txBody>
          <a:bodyPr lIns="90000" tIns="46800" bIns="46800"/>
          <a:lstStyle/>
          <a:p>
            <a:pPr marL="104775" indent="0" eaLnBrk="1">
              <a:lnSpc>
                <a:spcPct val="100000"/>
              </a:lnSpc>
              <a:spcBef>
                <a:spcPts val="1950"/>
              </a:spcBef>
              <a:spcAft>
                <a:spcPts val="488"/>
              </a:spcAft>
              <a:buClr>
                <a:srgbClr val="418BDE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</a:pPr>
            <a:r>
              <a:rPr lang="en-US" altLang="en-US" sz="2200" u="sng" smtClean="0"/>
              <a:t>Hydrographic Awareness</a:t>
            </a:r>
          </a:p>
          <a:p>
            <a:pPr marL="855663" lvl="1" eaLnBrk="1">
              <a:lnSpc>
                <a:spcPct val="100000"/>
              </a:lnSpc>
              <a:spcBef>
                <a:spcPts val="825"/>
              </a:spcBef>
              <a:spcAft>
                <a:spcPct val="0"/>
              </a:spcAft>
              <a:buClr>
                <a:srgbClr val="418BDE"/>
              </a:buClr>
              <a:buSzPct val="45000"/>
              <a:buFont typeface="Wingdings" panose="05000000000000000000" pitchFamily="2" charset="2"/>
              <a:buChar char="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</a:pPr>
            <a:r>
              <a:rPr lang="en-US" altLang="en-US" sz="2000" smtClean="0"/>
              <a:t>Risk assessment to identify need for surveys and consequential improvements in charting to enable a nation to meet their international obligations</a:t>
            </a:r>
          </a:p>
          <a:p>
            <a:pPr marL="855663" lvl="1" eaLnBrk="1">
              <a:lnSpc>
                <a:spcPct val="100000"/>
              </a:lnSpc>
              <a:spcBef>
                <a:spcPts val="825"/>
              </a:spcBef>
              <a:spcAft>
                <a:spcPct val="0"/>
              </a:spcAft>
              <a:buClr>
                <a:srgbClr val="418BDE"/>
              </a:buClr>
              <a:buSzPct val="45000"/>
              <a:buFont typeface="Wingdings" panose="05000000000000000000" pitchFamily="2" charset="2"/>
              <a:buChar char="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</a:pPr>
            <a:r>
              <a:rPr lang="en-US" altLang="en-US" sz="2000" smtClean="0"/>
              <a:t>In addition to bathymetric surveying, associated tasks conducted to further existing limited knowledge. Installation of tide gauges, establishment of permanent geodetic stations and testing of water quality.</a:t>
            </a:r>
          </a:p>
          <a:p>
            <a:pPr marL="855663" lvl="1" eaLnBrk="1">
              <a:lnSpc>
                <a:spcPct val="100000"/>
              </a:lnSpc>
              <a:spcBef>
                <a:spcPts val="825"/>
              </a:spcBef>
              <a:spcAft>
                <a:spcPct val="0"/>
              </a:spcAft>
              <a:buClr>
                <a:srgbClr val="418BDE"/>
              </a:buClr>
              <a:buSzPct val="45000"/>
              <a:buFont typeface="Wingdings" panose="05000000000000000000" pitchFamily="2" charset="2"/>
              <a:buChar char="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</a:pPr>
            <a:r>
              <a:rPr lang="en-US" altLang="en-US" sz="2000" smtClean="0"/>
              <a:t>Continual monitoring of AIS data to highlight congested areas and identify possible requirements for improved charting and the need for new /improved navigational aids</a:t>
            </a:r>
            <a:endParaRPr lang="en-US" altLang="en-US" smtClean="0"/>
          </a:p>
        </p:txBody>
      </p:sp>
      <p:sp>
        <p:nvSpPr>
          <p:cNvPr id="921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525" y="0"/>
            <a:ext cx="9134475" cy="958850"/>
          </a:xfrm>
        </p:spPr>
        <p:txBody>
          <a:bodyPr rIns="144000" anchor="b"/>
          <a:lstStyle/>
          <a:p>
            <a:pPr algn="ctr" eaLnBrk="1">
              <a:lnSpc>
                <a:spcPct val="96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200" smtClean="0"/>
              <a:t>Hydrographic Awareness and economic benefit</a:t>
            </a:r>
            <a:br>
              <a:rPr lang="en-US" altLang="en-US" sz="3200" smtClean="0"/>
            </a:br>
            <a:r>
              <a:rPr lang="en-US" altLang="en-US" sz="3200" smtClean="0"/>
              <a:t>Vanuatu</a:t>
            </a:r>
          </a:p>
        </p:txBody>
      </p:sp>
      <p:pic>
        <p:nvPicPr>
          <p:cNvPr id="9220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5830888"/>
            <a:ext cx="75247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5857875"/>
            <a:ext cx="10461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525" y="1912938"/>
            <a:ext cx="8905875" cy="4716462"/>
          </a:xfrm>
        </p:spPr>
        <p:txBody>
          <a:bodyPr lIns="90000" tIns="46800" bIns="46800"/>
          <a:lstStyle/>
          <a:p>
            <a:pPr marL="104775" indent="0" eaLnBrk="1">
              <a:lnSpc>
                <a:spcPct val="100000"/>
              </a:lnSpc>
              <a:spcBef>
                <a:spcPts val="1950"/>
              </a:spcBef>
              <a:spcAft>
                <a:spcPts val="488"/>
              </a:spcAft>
              <a:buClr>
                <a:srgbClr val="418BDE"/>
              </a:buClr>
              <a:buSzPct val="45000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</a:pPr>
            <a:r>
              <a:rPr lang="en-US" altLang="en-US" sz="2200" u="sng" smtClean="0"/>
              <a:t>Economic benefit</a:t>
            </a:r>
          </a:p>
          <a:p>
            <a:pPr marL="855663" lvl="1" eaLnBrk="1">
              <a:lnSpc>
                <a:spcPct val="100000"/>
              </a:lnSpc>
              <a:spcBef>
                <a:spcPts val="825"/>
              </a:spcBef>
              <a:spcAft>
                <a:spcPct val="0"/>
              </a:spcAft>
              <a:buClr>
                <a:srgbClr val="418BDE"/>
              </a:buClr>
              <a:buSzPct val="45000"/>
              <a:buFont typeface="Wingdings" panose="05000000000000000000" pitchFamily="2" charset="2"/>
              <a:buChar char="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</a:pPr>
            <a:r>
              <a:rPr lang="en-US" altLang="en-US" sz="2000" u="sng" smtClean="0"/>
              <a:t>Tourism</a:t>
            </a:r>
            <a:r>
              <a:rPr lang="en-US" altLang="en-US" sz="2000" smtClean="0"/>
              <a:t>. Modern user defined charting providing large scale coverage of new and existing cruise vessel destinations. This is the driver of Vanuatu’s economic growth and a mainstay of it’s economy. This will balance the economic benefits of tourism and maintain the healthy and sustainable marine environment , which helps to attract visitors</a:t>
            </a:r>
          </a:p>
          <a:p>
            <a:pPr marL="855663" lvl="1" eaLnBrk="1">
              <a:lnSpc>
                <a:spcPct val="100000"/>
              </a:lnSpc>
              <a:spcBef>
                <a:spcPts val="825"/>
              </a:spcBef>
              <a:spcAft>
                <a:spcPct val="0"/>
              </a:spcAft>
              <a:buClr>
                <a:srgbClr val="418BDE"/>
              </a:buClr>
              <a:buSzPct val="45000"/>
              <a:buFont typeface="Wingdings" panose="05000000000000000000" pitchFamily="2" charset="2"/>
              <a:buChar char="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</a:pPr>
            <a:r>
              <a:rPr lang="en-US" altLang="en-US" sz="2000" u="sng" smtClean="0"/>
              <a:t>Transportation. </a:t>
            </a:r>
            <a:r>
              <a:rPr lang="en-US" altLang="en-US" sz="2000" smtClean="0"/>
              <a:t>Hydrographic survey work facilitates the safe transport of goods to market, and surveys of coastal areas supports the development of ports and harbours essential for economic growth. </a:t>
            </a:r>
          </a:p>
          <a:p>
            <a:pPr marL="855663" lvl="1" eaLnBrk="1">
              <a:lnSpc>
                <a:spcPct val="100000"/>
              </a:lnSpc>
              <a:spcBef>
                <a:spcPts val="825"/>
              </a:spcBef>
              <a:spcAft>
                <a:spcPct val="0"/>
              </a:spcAft>
              <a:buClr>
                <a:srgbClr val="418BDE"/>
              </a:buClr>
              <a:buSzPct val="45000"/>
              <a:buFont typeface="Wingdings" panose="05000000000000000000" pitchFamily="2" charset="2"/>
              <a:buChar char=""/>
              <a:tabLst>
                <a:tab pos="423863" algn="l"/>
                <a:tab pos="528638" algn="l"/>
                <a:tab pos="977900" algn="l"/>
                <a:tab pos="1427163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</a:tabLst>
            </a:pPr>
            <a:r>
              <a:rPr lang="en-US" altLang="en-US" sz="2000" smtClean="0"/>
              <a:t>The collection of scientific data and surveys will contribute significantly to the studies being conducted on water quality, fisheries eco-systems, climate change and the way we respond to natural disasters, specifically the frequency of cyclones </a:t>
            </a:r>
            <a:endParaRPr lang="en-US" altLang="en-US" smtClean="0"/>
          </a:p>
        </p:txBody>
      </p:sp>
      <p:sp>
        <p:nvSpPr>
          <p:cNvPr id="1126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525" y="0"/>
            <a:ext cx="9134475" cy="958850"/>
          </a:xfrm>
        </p:spPr>
        <p:txBody>
          <a:bodyPr rIns="144000" anchor="b"/>
          <a:lstStyle/>
          <a:p>
            <a:pPr algn="ctr" eaLnBrk="1">
              <a:lnSpc>
                <a:spcPct val="96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200" smtClean="0"/>
              <a:t>Hydrographic Awareness and economic benefit</a:t>
            </a:r>
            <a:br>
              <a:rPr lang="en-US" altLang="en-US" sz="3200" smtClean="0"/>
            </a:br>
            <a:r>
              <a:rPr lang="en-US" altLang="en-US" sz="3200" smtClean="0"/>
              <a:t>Vanuatu</a:t>
            </a:r>
          </a:p>
        </p:txBody>
      </p:sp>
      <p:pic>
        <p:nvPicPr>
          <p:cNvPr id="11268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5830888"/>
            <a:ext cx="75247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5857875"/>
            <a:ext cx="10461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 noChangeArrowheads="1"/>
          </p:cNvSpPr>
          <p:nvPr>
            <p:ph type="title"/>
          </p:nvPr>
        </p:nvSpPr>
        <p:spPr>
          <a:xfrm>
            <a:off x="0" y="-1588"/>
            <a:ext cx="9144000" cy="1135063"/>
          </a:xfrm>
        </p:spPr>
        <p:txBody>
          <a:bodyPr/>
          <a:lstStyle/>
          <a:p>
            <a:pPr algn="ctr"/>
            <a:r>
              <a:rPr lang="en-GB" altLang="en-US" sz="2800" smtClean="0"/>
              <a:t>Monitoring trends in vessel movements through AIS tracking</a:t>
            </a:r>
          </a:p>
        </p:txBody>
      </p:sp>
      <p:pic>
        <p:nvPicPr>
          <p:cNvPr id="1331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1949450"/>
            <a:ext cx="3810000" cy="4700588"/>
          </a:xfrm>
        </p:spPr>
      </p:pic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2A90A211-A24D-40AE-B976-9C9C4B02BC49}" type="slidenum">
              <a:rPr lang="en-AU" altLang="en-US" smtClean="0">
                <a:solidFill>
                  <a:srgbClr val="00234C"/>
                </a:solidFill>
              </a:rPr>
              <a:pPr/>
              <a:t>5</a:t>
            </a:fld>
            <a:endParaRPr lang="en-AU" altLang="en-US" smtClean="0">
              <a:solidFill>
                <a:srgbClr val="00234C"/>
              </a:solidFill>
            </a:endParaRPr>
          </a:p>
        </p:txBody>
      </p:sp>
      <p:pic>
        <p:nvPicPr>
          <p:cNvPr id="13317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1949450"/>
            <a:ext cx="3810000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2133600" y="1295400"/>
            <a:ext cx="510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/>
              <a:t>AIS coverage of Northern and Southern Vanuatu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 noChangeArrowheads="1"/>
          </p:cNvSpPr>
          <p:nvPr>
            <p:ph type="title"/>
          </p:nvPr>
        </p:nvSpPr>
        <p:spPr>
          <a:xfrm>
            <a:off x="0" y="-1588"/>
            <a:ext cx="9144000" cy="1135063"/>
          </a:xfrm>
        </p:spPr>
        <p:txBody>
          <a:bodyPr/>
          <a:lstStyle/>
          <a:p>
            <a:pPr algn="ctr"/>
            <a:r>
              <a:rPr lang="en-GB" altLang="en-US" smtClean="0"/>
              <a:t>LINZ Pacific Regional Hydrography Programme – Hydrographic  Risk Assessment  VANUATU</a:t>
            </a:r>
          </a:p>
        </p:txBody>
      </p:sp>
      <p:pic>
        <p:nvPicPr>
          <p:cNvPr id="15363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2273300"/>
            <a:ext cx="2743200" cy="4376738"/>
          </a:xfrm>
        </p:spPr>
      </p:pic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D9786A43-F128-48FA-8A8F-801F152FA82B}" type="slidenum">
              <a:rPr lang="en-AU" altLang="en-US" smtClean="0">
                <a:solidFill>
                  <a:srgbClr val="00234C"/>
                </a:solidFill>
              </a:rPr>
              <a:pPr/>
              <a:t>6</a:t>
            </a:fld>
            <a:endParaRPr lang="en-AU" altLang="en-US" smtClean="0">
              <a:solidFill>
                <a:srgbClr val="00234C"/>
              </a:solidFill>
            </a:endParaRP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228600" y="1219200"/>
            <a:ext cx="876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600"/>
              <a:t>Proposal for additional chart to provide improved coverage of potential “pinch point” between Malakula and Epi/Ambrym</a:t>
            </a: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533400" y="2819400"/>
            <a:ext cx="1676400" cy="21336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367" name="TextBox 8"/>
          <p:cNvSpPr txBox="1">
            <a:spLocks noChangeArrowheads="1"/>
          </p:cNvSpPr>
          <p:nvPr/>
        </p:nvSpPr>
        <p:spPr bwMode="auto">
          <a:xfrm>
            <a:off x="0" y="1905000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0070C0"/>
                </a:solidFill>
              </a:rPr>
              <a:t>Existing BA1570 1:300,000</a:t>
            </a:r>
          </a:p>
        </p:txBody>
      </p:sp>
      <p:sp>
        <p:nvSpPr>
          <p:cNvPr id="15368" name="TextBox 9"/>
          <p:cNvSpPr txBox="1">
            <a:spLocks noChangeArrowheads="1"/>
          </p:cNvSpPr>
          <p:nvPr/>
        </p:nvSpPr>
        <p:spPr bwMode="auto">
          <a:xfrm>
            <a:off x="239713" y="4953000"/>
            <a:ext cx="2362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FF0000"/>
                </a:solidFill>
              </a:rPr>
              <a:t>Proposed New Chart 1:125,000</a:t>
            </a:r>
          </a:p>
        </p:txBody>
      </p:sp>
      <p:pic>
        <p:nvPicPr>
          <p:cNvPr id="15369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6300" y="1806575"/>
            <a:ext cx="32766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6300" y="4452938"/>
            <a:ext cx="327660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TextBox 12"/>
          <p:cNvSpPr txBox="1">
            <a:spLocks noChangeArrowheads="1"/>
          </p:cNvSpPr>
          <p:nvPr/>
        </p:nvSpPr>
        <p:spPr bwMode="auto">
          <a:xfrm>
            <a:off x="4702175" y="4083050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0070C0"/>
                </a:solidFill>
              </a:rPr>
              <a:t>Potential “pinch point”</a:t>
            </a:r>
          </a:p>
        </p:txBody>
      </p:sp>
      <p:sp>
        <p:nvSpPr>
          <p:cNvPr id="15372" name="Rectangle 13"/>
          <p:cNvSpPr>
            <a:spLocks noChangeArrowheads="1"/>
          </p:cNvSpPr>
          <p:nvPr/>
        </p:nvSpPr>
        <p:spPr bwMode="auto">
          <a:xfrm>
            <a:off x="4686300" y="1803400"/>
            <a:ext cx="3276600" cy="5035550"/>
          </a:xfrm>
          <a:prstGeom prst="rect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cxnSp>
        <p:nvCxnSpPr>
          <p:cNvPr id="15373" name="Straight Arrow Connector 15"/>
          <p:cNvCxnSpPr>
            <a:cxnSpLocks noChangeShapeType="1"/>
            <a:stCxn id="15372" idx="1"/>
          </p:cNvCxnSpPr>
          <p:nvPr/>
        </p:nvCxnSpPr>
        <p:spPr bwMode="auto">
          <a:xfrm flipH="1" flipV="1">
            <a:off x="1631950" y="4114800"/>
            <a:ext cx="3054350" cy="206375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 noChangeArrowheads="1"/>
          </p:cNvSpPr>
          <p:nvPr>
            <p:ph type="title"/>
          </p:nvPr>
        </p:nvSpPr>
        <p:spPr>
          <a:xfrm>
            <a:off x="304800" y="-1588"/>
            <a:ext cx="8610600" cy="1135063"/>
          </a:xfrm>
        </p:spPr>
        <p:txBody>
          <a:bodyPr/>
          <a:lstStyle/>
          <a:p>
            <a:pPr algn="ctr"/>
            <a:r>
              <a:rPr lang="en-GB" altLang="en-US" sz="3200" smtClean="0"/>
              <a:t> Port Resolution, Tanna Island</a:t>
            </a:r>
          </a:p>
        </p:txBody>
      </p:sp>
      <p:pic>
        <p:nvPicPr>
          <p:cNvPr id="17411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4888" y="2971800"/>
            <a:ext cx="5518150" cy="3803650"/>
          </a:xfrm>
        </p:spPr>
      </p:pic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37E98081-62B1-48F3-95F4-1BDB77F4C7E1}" type="slidenum">
              <a:rPr lang="en-AU" altLang="en-US" smtClean="0">
                <a:solidFill>
                  <a:srgbClr val="00234C"/>
                </a:solidFill>
              </a:rPr>
              <a:pPr/>
              <a:t>7</a:t>
            </a:fld>
            <a:endParaRPr lang="en-AU" altLang="en-US" smtClean="0">
              <a:solidFill>
                <a:srgbClr val="00234C"/>
              </a:solidFill>
            </a:endParaRPr>
          </a:p>
        </p:txBody>
      </p:sp>
      <p:pic>
        <p:nvPicPr>
          <p:cNvPr id="17413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79513"/>
            <a:ext cx="3200400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544888" y="2971800"/>
            <a:ext cx="5518150" cy="37338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cxnSp>
        <p:nvCxnSpPr>
          <p:cNvPr id="17415" name="Straight Arrow Connector 8"/>
          <p:cNvCxnSpPr>
            <a:cxnSpLocks noChangeShapeType="1"/>
          </p:cNvCxnSpPr>
          <p:nvPr/>
        </p:nvCxnSpPr>
        <p:spPr bwMode="auto">
          <a:xfrm flipH="1" flipV="1">
            <a:off x="2514600" y="2895600"/>
            <a:ext cx="1030288" cy="762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416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475" y="4354513"/>
            <a:ext cx="27844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Rectangle 10"/>
          <p:cNvSpPr>
            <a:spLocks noChangeArrowheads="1"/>
          </p:cNvSpPr>
          <p:nvPr/>
        </p:nvSpPr>
        <p:spPr bwMode="auto">
          <a:xfrm>
            <a:off x="244475" y="4354513"/>
            <a:ext cx="2784475" cy="2400300"/>
          </a:xfrm>
          <a:prstGeom prst="rect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cxnSp>
        <p:nvCxnSpPr>
          <p:cNvPr id="17418" name="Straight Arrow Connector 12"/>
          <p:cNvCxnSpPr>
            <a:cxnSpLocks noChangeShapeType="1"/>
          </p:cNvCxnSpPr>
          <p:nvPr/>
        </p:nvCxnSpPr>
        <p:spPr bwMode="auto">
          <a:xfrm flipV="1">
            <a:off x="3028950" y="4572000"/>
            <a:ext cx="3235325" cy="762000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19" name="TextBox 13"/>
          <p:cNvSpPr txBox="1">
            <a:spLocks noChangeArrowheads="1"/>
          </p:cNvSpPr>
          <p:nvPr/>
        </p:nvSpPr>
        <p:spPr bwMode="auto">
          <a:xfrm>
            <a:off x="3200400" y="1303338"/>
            <a:ext cx="525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2000"/>
              <a:t>Previous coverage BA1576 1:500,000</a:t>
            </a:r>
          </a:p>
        </p:txBody>
      </p:sp>
      <p:sp>
        <p:nvSpPr>
          <p:cNvPr id="17420" name="TextBox 14"/>
          <p:cNvSpPr txBox="1">
            <a:spLocks noChangeArrowheads="1"/>
          </p:cNvSpPr>
          <p:nvPr/>
        </p:nvSpPr>
        <p:spPr bwMode="auto">
          <a:xfrm>
            <a:off x="4343400" y="2459038"/>
            <a:ext cx="449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2000">
                <a:solidFill>
                  <a:srgbClr val="0070C0"/>
                </a:solidFill>
              </a:rPr>
              <a:t>New coverage BA1581 1:15,000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smtClean="0"/>
              <a:t>Loanatom, Tanna Island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D4FEE9BE-3B65-4105-96C2-D3401EB35F1F}" type="slidenum">
              <a:rPr lang="en-AU" altLang="en-US" smtClean="0">
                <a:solidFill>
                  <a:srgbClr val="00234C"/>
                </a:solidFill>
              </a:rPr>
              <a:pPr/>
              <a:t>8</a:t>
            </a:fld>
            <a:endParaRPr lang="en-AU" altLang="en-US" smtClean="0">
              <a:solidFill>
                <a:srgbClr val="00234C"/>
              </a:solidFill>
            </a:endParaRPr>
          </a:p>
        </p:txBody>
      </p:sp>
      <p:pic>
        <p:nvPicPr>
          <p:cNvPr id="19460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62663" y="1173163"/>
            <a:ext cx="3071812" cy="2981325"/>
          </a:xfrm>
        </p:spPr>
      </p:pic>
      <p:pic>
        <p:nvPicPr>
          <p:cNvPr id="19461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662238"/>
            <a:ext cx="48768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4275" y="4348163"/>
            <a:ext cx="246697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52400" y="2662238"/>
            <a:ext cx="4876800" cy="404812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cxnSp>
        <p:nvCxnSpPr>
          <p:cNvPr id="19464" name="Straight Arrow Connector 9"/>
          <p:cNvCxnSpPr>
            <a:cxnSpLocks noChangeShapeType="1"/>
          </p:cNvCxnSpPr>
          <p:nvPr/>
        </p:nvCxnSpPr>
        <p:spPr bwMode="auto">
          <a:xfrm flipV="1">
            <a:off x="5029200" y="1905000"/>
            <a:ext cx="1752600" cy="75723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65" name="Rectangle 10"/>
          <p:cNvSpPr>
            <a:spLocks noChangeArrowheads="1"/>
          </p:cNvSpPr>
          <p:nvPr/>
        </p:nvSpPr>
        <p:spPr bwMode="auto">
          <a:xfrm>
            <a:off x="6264275" y="4348163"/>
            <a:ext cx="2466975" cy="2195512"/>
          </a:xfrm>
          <a:prstGeom prst="rect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cxnSp>
        <p:nvCxnSpPr>
          <p:cNvPr id="19466" name="Straight Arrow Connector 12"/>
          <p:cNvCxnSpPr>
            <a:cxnSpLocks noChangeShapeType="1"/>
            <a:stCxn id="19465" idx="1"/>
          </p:cNvCxnSpPr>
          <p:nvPr/>
        </p:nvCxnSpPr>
        <p:spPr bwMode="auto">
          <a:xfrm flipH="1" flipV="1">
            <a:off x="3505200" y="4625975"/>
            <a:ext cx="2759075" cy="820738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67" name="TextBox 13"/>
          <p:cNvSpPr txBox="1">
            <a:spLocks noChangeArrowheads="1"/>
          </p:cNvSpPr>
          <p:nvPr/>
        </p:nvSpPr>
        <p:spPr bwMode="auto">
          <a:xfrm>
            <a:off x="1524000" y="1371600"/>
            <a:ext cx="4538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2000">
                <a:solidFill>
                  <a:srgbClr val="FFFFFF"/>
                </a:solidFill>
              </a:rPr>
              <a:t>Previous coverage BA1576 1:500,000</a:t>
            </a:r>
          </a:p>
        </p:txBody>
      </p:sp>
      <p:sp>
        <p:nvSpPr>
          <p:cNvPr id="19468" name="TextBox 14"/>
          <p:cNvSpPr txBox="1">
            <a:spLocks noChangeArrowheads="1"/>
          </p:cNvSpPr>
          <p:nvPr/>
        </p:nvSpPr>
        <p:spPr bwMode="auto">
          <a:xfrm>
            <a:off x="533400" y="2133600"/>
            <a:ext cx="411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2000">
                <a:solidFill>
                  <a:srgbClr val="0070C0"/>
                </a:solidFill>
              </a:rPr>
              <a:t>New coverage BA1581 1:25,000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smtClean="0"/>
              <a:t>Homo Bay, </a:t>
            </a:r>
            <a:r>
              <a:rPr lang="en-GB" altLang="en-US" sz="3200" smtClean="0">
                <a:cs typeface="Arial" panose="020B0604020202020204" pitchFamily="34" charset="0"/>
              </a:rPr>
              <a:t>Î</a:t>
            </a:r>
            <a:r>
              <a:rPr lang="en-GB" altLang="en-US" sz="3200" smtClean="0"/>
              <a:t>le Pentec</a:t>
            </a:r>
            <a:r>
              <a:rPr lang="en-GB" altLang="en-US" sz="3200" smtClean="0">
                <a:cs typeface="Arial" panose="020B0604020202020204" pitchFamily="34" charset="0"/>
              </a:rPr>
              <a:t>ôte</a:t>
            </a:r>
            <a:endParaRPr lang="en-GB" altLang="en-US" sz="3200" smtClean="0"/>
          </a:p>
        </p:txBody>
      </p:sp>
      <p:pic>
        <p:nvPicPr>
          <p:cNvPr id="21507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0488" y="4289425"/>
            <a:ext cx="1768475" cy="2439988"/>
          </a:xfrm>
        </p:spPr>
      </p:pic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0EE47EFF-E6E6-44C8-90DC-169CAA2BFA4E}" type="slidenum">
              <a:rPr lang="en-AU" altLang="en-US" smtClean="0">
                <a:solidFill>
                  <a:srgbClr val="00234C"/>
                </a:solidFill>
              </a:rPr>
              <a:pPr/>
              <a:t>9</a:t>
            </a:fld>
            <a:endParaRPr lang="en-AU" altLang="en-US" smtClean="0">
              <a:solidFill>
                <a:srgbClr val="00234C"/>
              </a:solidFill>
            </a:endParaRPr>
          </a:p>
        </p:txBody>
      </p:sp>
      <p:pic>
        <p:nvPicPr>
          <p:cNvPr id="21509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636838"/>
            <a:ext cx="4495800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9388" y="1133475"/>
            <a:ext cx="3884612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28600" y="2636838"/>
            <a:ext cx="4495800" cy="399256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cxnSp>
        <p:nvCxnSpPr>
          <p:cNvPr id="21512" name="Straight Arrow Connector 9"/>
          <p:cNvCxnSpPr>
            <a:cxnSpLocks noChangeShapeType="1"/>
          </p:cNvCxnSpPr>
          <p:nvPr/>
        </p:nvCxnSpPr>
        <p:spPr bwMode="auto">
          <a:xfrm flipV="1">
            <a:off x="4724400" y="2438400"/>
            <a:ext cx="2209800" cy="19843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6477000" y="4267200"/>
            <a:ext cx="1752600" cy="2481263"/>
          </a:xfrm>
          <a:prstGeom prst="rect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cxnSp>
        <p:nvCxnSpPr>
          <p:cNvPr id="21514" name="Straight Arrow Connector 12"/>
          <p:cNvCxnSpPr>
            <a:cxnSpLocks noChangeShapeType="1"/>
            <a:stCxn id="21513" idx="1"/>
          </p:cNvCxnSpPr>
          <p:nvPr/>
        </p:nvCxnSpPr>
        <p:spPr bwMode="auto">
          <a:xfrm flipH="1" flipV="1">
            <a:off x="2667000" y="4495800"/>
            <a:ext cx="3810000" cy="1011238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15" name="TextBox 13"/>
          <p:cNvSpPr txBox="1">
            <a:spLocks noChangeArrowheads="1"/>
          </p:cNvSpPr>
          <p:nvPr/>
        </p:nvSpPr>
        <p:spPr bwMode="auto">
          <a:xfrm>
            <a:off x="762000" y="1295400"/>
            <a:ext cx="4497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2000">
                <a:solidFill>
                  <a:srgbClr val="FFFFFF"/>
                </a:solidFill>
              </a:rPr>
              <a:t>Previous coverage BA1570 1:300,000</a:t>
            </a:r>
          </a:p>
        </p:txBody>
      </p:sp>
      <p:sp>
        <p:nvSpPr>
          <p:cNvPr id="21516" name="TextBox 14"/>
          <p:cNvSpPr txBox="1">
            <a:spLocks noChangeArrowheads="1"/>
          </p:cNvSpPr>
          <p:nvPr/>
        </p:nvSpPr>
        <p:spPr bwMode="auto">
          <a:xfrm>
            <a:off x="220663" y="2203450"/>
            <a:ext cx="441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2000">
                <a:solidFill>
                  <a:srgbClr val="0070C0"/>
                </a:solidFill>
              </a:rPr>
              <a:t>New coverage BA1577 1:10,000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Bitstream Vera Sans"/>
        <a:ea typeface="msmincho"/>
        <a:cs typeface="msmincho"/>
      </a:majorFont>
      <a:minorFont>
        <a:latin typeface="Bitstream Vera Sans"/>
        <a:ea typeface="msmincho"/>
        <a:cs typeface="msminch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Bitstream Vera Sans"/>
        <a:ea typeface="msmincho"/>
        <a:cs typeface="msmincho"/>
      </a:majorFont>
      <a:minorFont>
        <a:latin typeface="Bitstream Vera Sans"/>
        <a:ea typeface="msmincho"/>
        <a:cs typeface="msminch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Bitstream Vera Sans"/>
        <a:ea typeface="msmincho"/>
        <a:cs typeface="msmincho"/>
      </a:majorFont>
      <a:minorFont>
        <a:latin typeface="Bitstream Vera Sans"/>
        <a:ea typeface="msmincho"/>
        <a:cs typeface="msminch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</TotalTime>
  <Words>696</Words>
  <Application>Microsoft Office PowerPoint</Application>
  <PresentationFormat>On-screen Show (4:3)</PresentationFormat>
  <Paragraphs>81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Microsoft YaHei</vt:lpstr>
      <vt:lpstr>msmincho</vt:lpstr>
      <vt:lpstr>Bitstream Vera Sans</vt:lpstr>
      <vt:lpstr>Times New Roman</vt:lpstr>
      <vt:lpstr>Arial Unicode MS</vt:lpstr>
      <vt:lpstr>Wingdings</vt:lpstr>
      <vt:lpstr>Arial Black</vt:lpstr>
      <vt:lpstr>Office Theme</vt:lpstr>
      <vt:lpstr>1_Office Theme</vt:lpstr>
      <vt:lpstr>2_Office Theme</vt:lpstr>
      <vt:lpstr>IHO SWPHC Technical Workshop on Implementing Hydrographic Governance</vt:lpstr>
      <vt:lpstr>Introductions</vt:lpstr>
      <vt:lpstr>Hydrographic Awareness and economic benefit Vanuatu</vt:lpstr>
      <vt:lpstr>Hydrographic Awareness and economic benefit Vanuatu</vt:lpstr>
      <vt:lpstr>Monitoring trends in vessel movements through AIS tracking</vt:lpstr>
      <vt:lpstr>LINZ Pacific Regional Hydrography Programme – Hydrographic  Risk Assessment  VANUATU</vt:lpstr>
      <vt:lpstr> Port Resolution, Tanna Island</vt:lpstr>
      <vt:lpstr>Loanatom, Tanna Island</vt:lpstr>
      <vt:lpstr>Homo Bay, Île Pentecôte</vt:lpstr>
      <vt:lpstr>Wala Island, Malakula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Sebastian Rabau</dc:creator>
  <cp:lastModifiedBy>Alberto Costa Neves</cp:lastModifiedBy>
  <cp:revision>133</cp:revision>
  <cp:lastPrinted>1601-01-01T00:00:00Z</cp:lastPrinted>
  <dcterms:created xsi:type="dcterms:W3CDTF">1601-01-01T00:00:00Z</dcterms:created>
  <dcterms:modified xsi:type="dcterms:W3CDTF">2018-02-23T19:30:04Z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