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4"/>
  </p:notesMasterIdLst>
  <p:sldIdLst>
    <p:sldId id="271" r:id="rId4"/>
    <p:sldId id="273" r:id="rId5"/>
    <p:sldId id="275" r:id="rId6"/>
    <p:sldId id="295" r:id="rId7"/>
    <p:sldId id="290" r:id="rId8"/>
    <p:sldId id="279" r:id="rId9"/>
    <p:sldId id="276" r:id="rId10"/>
    <p:sldId id="277" r:id="rId11"/>
    <p:sldId id="280" r:id="rId12"/>
    <p:sldId id="278" r:id="rId13"/>
    <p:sldId id="294" r:id="rId14"/>
    <p:sldId id="291" r:id="rId15"/>
    <p:sldId id="286" r:id="rId16"/>
    <p:sldId id="296" r:id="rId17"/>
    <p:sldId id="289" r:id="rId18"/>
    <p:sldId id="283" r:id="rId19"/>
    <p:sldId id="258" r:id="rId20"/>
    <p:sldId id="285" r:id="rId21"/>
    <p:sldId id="288" r:id="rId22"/>
    <p:sldId id="293" r:id="rId2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FE7F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5382" autoAdjust="0"/>
  </p:normalViewPr>
  <p:slideViewPr>
    <p:cSldViewPr>
      <p:cViewPr varScale="1">
        <p:scale>
          <a:sx n="94" d="100"/>
          <a:sy n="94" d="100"/>
        </p:scale>
        <p:origin x="1067" y="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72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003300" y="695325"/>
            <a:ext cx="4843463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686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686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878E4719-1747-4D88-BB5B-21B171CEA1C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71880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252BE7A-C2A5-41A2-AE99-118B3AE98FB0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Welcome to the 2-day workshop, funded through the SWPHC CB Programme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Thank you to SPC for hosting us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Welcome to IALA and GEBCO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Adam Greenland, the CB Coordinator sends his apologies…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…sent his best man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This is where hydrographic capacity building is coordinated…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…all assisting and helping build capacity in the region</a:t>
            </a:r>
          </a:p>
        </p:txBody>
      </p:sp>
    </p:spTree>
    <p:extLst>
      <p:ext uri="{BB962C8B-B14F-4D97-AF65-F5344CB8AC3E}">
        <p14:creationId xmlns:p14="http://schemas.microsoft.com/office/powerpoint/2010/main" val="301111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6C6B4CB-DBD9-4F2E-8EC1-87554C30DD30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10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48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C43238E-70AF-4422-8FE3-959D5A6A9DA3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11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77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4115114-8A2E-4607-9385-E535568C8D71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12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69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2719175-4AE6-43BF-918D-CFADE120D91A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13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29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56644D0-0A0A-431D-ADB6-54E33A6E5F3F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14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65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849E69D-323B-4253-8207-EEABCDB77D61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15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73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FF04721-BD89-4217-8EC4-086943C149BC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16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83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E3CC903-44FF-4A5A-BA44-022464CA8734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17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88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0BB2FA2-1D97-4FCD-A12A-DF6F935A2794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18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18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6FE0D96-EDE7-4539-AE9C-8929D8C2B437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19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3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906547F-671E-4E36-A13C-9989DB4D88BE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94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A2A5B8-15BF-4CE1-85E6-4EBDCA3A2669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20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3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F855554-FB61-4D9E-8C95-67C57126A8AD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4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6DE1737-9D1D-425A-882B-A497A9B57FC7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4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4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949CCDD-E064-4F27-8367-8FF184F06C6F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5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6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27EF26C-0A32-46B6-9936-1865FEE81516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6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02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C79E6DA-FF39-40B3-B8C7-CD8EB242FD46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7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9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D5DC443-6F41-49C3-9855-93A15204A837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8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69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5E26F5E-0C12-4CE9-A80B-5EB7B116D1E7}" type="slidenum"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9</a:t>
            </a:fld>
            <a:endParaRPr lang="en-AU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7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82B08-DE3D-4A3E-9DD0-7B427CA62DF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4419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6156B-A619-4E4A-A394-E6120400BEC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685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-1588"/>
            <a:ext cx="2054225" cy="6122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588"/>
            <a:ext cx="6013450" cy="6122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5CE80-5DF3-439A-BA89-0E276BF65F1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4194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-1588"/>
            <a:ext cx="6973888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772DA-F42E-4043-ABED-E43095FE3B1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0517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8627D-CE5E-4E71-8765-6E1B06FACC0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076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E1638-4869-4959-9B87-E12F95F1375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71351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6ACAF-3163-4F7D-BA0E-F2D279CA64A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091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EE5B3-E577-472D-82EF-61179E94201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67637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25307-D186-455F-9565-083C07F4054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2696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56753-6B09-41BB-9C3F-558E8A7426F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1146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9EF53-998E-4DED-80AA-32EB78EE726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4165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282E7-ABC1-484E-BFF4-D97ECDC03DB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77826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E1FFE-E2D7-4A68-8642-3E016FCED5D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25881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A0A58-B0C7-4748-9E35-78B67A3939D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2418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42E8A-FD2A-416C-B89C-E11854B50C4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74643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5" y="-1588"/>
            <a:ext cx="2243138" cy="61245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513" y="-1588"/>
            <a:ext cx="6577012" cy="61245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26643-4CD7-4F26-8EB9-2CFBE5CBAB1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7806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87E9B-B5F7-42DC-8A8D-00C4456CBF4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37696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D3613-93EB-468F-AC80-E10C33447A4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31469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22A19-1184-4336-88B2-1F7F9871624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3901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BFBBF-80E4-4114-9EF7-136D43D3478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25675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050F7-3B8B-44F8-9EEE-2397DF08DFE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72657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F88A9-61DF-4A21-8524-3023D41409E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419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A330B-7068-4987-8C9B-205E4C1AF8E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91839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6F46D-C5CA-4237-AFF9-3AC01C27D58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7248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41D20-7A85-44A4-9C94-B096459E3A2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25654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07DD8-C041-486D-8839-E8511C6DDFF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62924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EEC96-35D2-40A8-959D-8E41911D761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6821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-1588"/>
            <a:ext cx="2243138" cy="61277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513" y="-1588"/>
            <a:ext cx="6580187" cy="61277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87E58-370F-4D9F-8B8B-942A964CDFB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26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68573-8E3C-4277-BEC6-56C166D6B6C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929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C8773-D22A-482A-8D96-019AFACB630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43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E1307-46D2-4408-A0A3-DC4DE4E222C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8276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B08FA-26BB-428C-9004-BD7F04B0F5D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291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E2B3F-CF22-4947-8586-4FABF930923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1169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3B931-D7E4-4EB3-B3AF-8F96E0B1560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92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oundRect">
            <a:avLst>
              <a:gd name="adj" fmla="val 134"/>
            </a:avLst>
          </a:prstGeom>
          <a:gradFill rotWithShape="0">
            <a:gsLst>
              <a:gs pos="0">
                <a:srgbClr val="1C82B9"/>
              </a:gs>
              <a:gs pos="100000">
                <a:srgbClr val="006B6B"/>
              </a:gs>
            </a:gsLst>
            <a:lin ang="5400000" scaled="1"/>
          </a:gra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-1588"/>
            <a:ext cx="6973888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47700" y="6294438"/>
            <a:ext cx="2120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234C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311900"/>
            <a:ext cx="28892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234C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264275" y="6311900"/>
            <a:ext cx="2120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234C"/>
                </a:solidFill>
              </a:defRPr>
            </a:lvl1pPr>
          </a:lstStyle>
          <a:p>
            <a:fld id="{095982AB-1A5E-48BD-82EC-AFAB2C87BA1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0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3513" y="-1588"/>
            <a:ext cx="8972550" cy="113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4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20725" y="6311900"/>
            <a:ext cx="18589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311900"/>
            <a:ext cx="28908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311900"/>
            <a:ext cx="17891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1DCC7A29-3581-4712-BBE1-F473013AE0F3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163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70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463"/>
        </a:spcAft>
        <a:buClr>
          <a:srgbClr val="000000"/>
        </a:buClr>
        <a:buSzPct val="100000"/>
        <a:buFont typeface="Times New Roman" panose="02020603050405020304" pitchFamily="18" charset="0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anose="02020603050405020304" pitchFamily="18" charset="0"/>
        <a:defRPr sz="17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3513" y="-1588"/>
            <a:ext cx="8975725" cy="11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2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11900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311900"/>
            <a:ext cx="28940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311900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82F84F54-DBE7-40F8-A01F-0F2CCCD97639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anose="02020603050405020304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-12700"/>
            <a:ext cx="9134475" cy="10795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smtClean="0"/>
              <a:t>IHO SWPHC Technical Workshop on </a:t>
            </a:r>
            <a:r>
              <a:rPr lang="en-NZ" altLang="en-US" sz="2400" smtClean="0"/>
              <a:t>Implementing Hydrographic Governance</a:t>
            </a:r>
            <a:endParaRPr lang="en-US" altLang="en-US" sz="2400" smtClean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28600" y="2825750"/>
            <a:ext cx="86868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AU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Papua New Guinea</a:t>
            </a:r>
          </a:p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NZ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Implementing Hydrographic Governance</a:t>
            </a:r>
            <a:endParaRPr lang="en-US" alt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tstream Vera Sans" pitchFamily="32" charset="0"/>
            </a:endParaRPr>
          </a:p>
        </p:txBody>
      </p:sp>
      <p:sp>
        <p:nvSpPr>
          <p:cNvPr id="410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685800"/>
            <a:ext cx="4724400" cy="968375"/>
          </a:xfrm>
        </p:spPr>
        <p:txBody>
          <a:bodyPr lIns="226800" tIns="46800" rIns="90000" bIns="46800" anchor="b"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b="0" smtClean="0"/>
              <a:t>Nadi, Fiji, 20</a:t>
            </a:r>
            <a:r>
              <a:rPr lang="en-US" altLang="en-US" sz="2400" b="0" baseline="30000" smtClean="0"/>
              <a:t>th</a:t>
            </a:r>
            <a:r>
              <a:rPr lang="en-US" altLang="en-US" sz="2400" b="0" smtClean="0"/>
              <a:t> February 2018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NMSA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0475"/>
            <a:ext cx="8229600" cy="4759325"/>
          </a:xfrm>
        </p:spPr>
        <p:txBody>
          <a:bodyPr/>
          <a:lstStyle/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dirty="0" smtClean="0">
                <a:solidFill>
                  <a:schemeClr val="bg1"/>
                </a:solidFill>
              </a:rPr>
              <a:t>Example of Advise to Hydrographer - </a:t>
            </a:r>
            <a:r>
              <a:rPr lang="en-AU" altLang="en-US" i="1" dirty="0" smtClean="0">
                <a:solidFill>
                  <a:schemeClr val="bg1"/>
                </a:solidFill>
              </a:rPr>
              <a:t>for </a:t>
            </a:r>
            <a:r>
              <a:rPr lang="en-AU" altLang="en-US" i="1" dirty="0" err="1" smtClean="0">
                <a:solidFill>
                  <a:schemeClr val="bg1"/>
                </a:solidFill>
              </a:rPr>
              <a:t>AtoNs</a:t>
            </a:r>
            <a:endParaRPr lang="en-AU" altLang="en-US" i="1" dirty="0" smtClean="0">
              <a:solidFill>
                <a:schemeClr val="bg1"/>
              </a:solidFill>
            </a:endParaRPr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1600" dirty="0" smtClean="0"/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sz="1600" dirty="0" smtClean="0"/>
              <a:t>Sent via: datacentre@hydro.gov.au </a:t>
            </a:r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1600" dirty="0" smtClean="0"/>
          </a:p>
          <a:p>
            <a:pPr marL="533400" eaLnBrk="1">
              <a:buClr>
                <a:srgbClr val="418BDE"/>
              </a:buClr>
              <a:buSzPct val="45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2200" dirty="0"/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dirty="0" smtClean="0">
              <a:solidFill>
                <a:schemeClr val="bg1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Updating Charts &amp; Publications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8" y="2579688"/>
            <a:ext cx="33528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138" y="2579688"/>
            <a:ext cx="3929062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NMSA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8" y="1368425"/>
            <a:ext cx="828675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Updating Charts &amp; Publications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ounded Rectangle 4"/>
          <p:cNvSpPr>
            <a:spLocks noChangeArrowheads="1"/>
          </p:cNvSpPr>
          <p:nvPr/>
        </p:nvSpPr>
        <p:spPr bwMode="auto">
          <a:xfrm>
            <a:off x="2667000" y="3263900"/>
            <a:ext cx="2532063" cy="13843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 altLang="en-US"/>
          </a:p>
        </p:txBody>
      </p:sp>
      <p:pic>
        <p:nvPicPr>
          <p:cNvPr id="14343" name="Picture 7" descr="NMSA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Aids to Navigation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762000" y="1905000"/>
            <a:ext cx="4716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altLang="en-US">
                <a:solidFill>
                  <a:schemeClr val="tx1"/>
                </a:solidFill>
              </a:rPr>
              <a:t>Aids to Navigation regulatory Fee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>
                <a:solidFill>
                  <a:schemeClr val="tx1"/>
                </a:solidFill>
              </a:rPr>
              <a:t>AtoN maintenance contract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>
                <a:solidFill>
                  <a:schemeClr val="tx1"/>
                </a:solidFill>
              </a:rPr>
              <a:t>A total of about 300 AtoNs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>
                <a:solidFill>
                  <a:schemeClr val="tx1"/>
                </a:solidFill>
              </a:rPr>
              <a:t>Community Engagement Program (CEP)</a:t>
            </a:r>
          </a:p>
        </p:txBody>
      </p:sp>
      <p:pic>
        <p:nvPicPr>
          <p:cNvPr id="15366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105150"/>
            <a:ext cx="53689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NMSA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8054975" cy="3429000"/>
          </a:xfrm>
        </p:spPr>
        <p:txBody>
          <a:bodyPr lIns="90000" tIns="46800" bIns="46800"/>
          <a:lstStyle/>
          <a:p>
            <a:pPr>
              <a:spcAft>
                <a:spcPts val="0"/>
              </a:spcAft>
              <a:defRPr/>
            </a:pPr>
            <a:r>
              <a:rPr lang="en-US" sz="2000" b="1" dirty="0" smtClean="0"/>
              <a:t>Asian </a:t>
            </a:r>
            <a:r>
              <a:rPr lang="en-US" sz="2000" b="1" dirty="0"/>
              <a:t>Development Bank</a:t>
            </a:r>
            <a:endParaRPr lang="en-AU" sz="2000" dirty="0"/>
          </a:p>
          <a:p>
            <a:pPr marL="0" indent="0">
              <a:defRPr/>
            </a:pPr>
            <a:r>
              <a:rPr lang="en-US" sz="2000" dirty="0"/>
              <a:t>ADB Loan 2978-PNG Maritime &amp; Waterways Safety </a:t>
            </a:r>
            <a:r>
              <a:rPr lang="en-US" sz="2000" dirty="0" smtClean="0"/>
              <a:t>Project (MWSP)</a:t>
            </a:r>
            <a:endParaRPr lang="en-AU" sz="2000" dirty="0" smtClean="0"/>
          </a:p>
          <a:p>
            <a:pPr marL="0" indent="0">
              <a:defRPr/>
            </a:pPr>
            <a:endParaRPr lang="en-AU" altLang="en-US" sz="1600" b="1" dirty="0" smtClean="0"/>
          </a:p>
          <a:p>
            <a:pPr marL="0" indent="0">
              <a:defRPr/>
            </a:pPr>
            <a:r>
              <a:rPr lang="en-AU" altLang="en-US" sz="1600" b="1" dirty="0" smtClean="0"/>
              <a:t>Component:	</a:t>
            </a:r>
            <a:r>
              <a:rPr lang="en-AU" altLang="en-US" sz="1600" dirty="0" smtClean="0"/>
              <a:t>Hydrographic Surveys (</a:t>
            </a:r>
            <a:r>
              <a:rPr lang="en-AU" altLang="en-US" sz="1600" dirty="0" err="1" smtClean="0"/>
              <a:t>Fugro</a:t>
            </a:r>
            <a:r>
              <a:rPr lang="en-AU" altLang="en-US" sz="1600" dirty="0" smtClean="0"/>
              <a:t>)</a:t>
            </a:r>
          </a:p>
          <a:p>
            <a:pPr marL="0" indent="0">
              <a:defRPr/>
            </a:pPr>
            <a:r>
              <a:rPr lang="en-AU" altLang="en-US" sz="1600" b="1" dirty="0" smtClean="0"/>
              <a:t>Purpose:</a:t>
            </a:r>
            <a:r>
              <a:rPr lang="en-AU" altLang="en-US" sz="1600" dirty="0" smtClean="0"/>
              <a:t> 	Improve nautical chart coverage, accuracy and density, safety of 				international and local shipping and tourism throughout the country.</a:t>
            </a:r>
          </a:p>
          <a:p>
            <a:pPr marL="0" indent="0">
              <a:defRPr/>
            </a:pPr>
            <a:r>
              <a:rPr lang="en-AU" altLang="en-US" sz="1600" b="1" dirty="0" smtClean="0"/>
              <a:t>Total Area</a:t>
            </a:r>
            <a:r>
              <a:rPr lang="en-AU" altLang="en-US" sz="1600" dirty="0" smtClean="0"/>
              <a:t>:	1800km</a:t>
            </a:r>
            <a:r>
              <a:rPr lang="en-AU" altLang="en-US" sz="1600" baseline="30000" dirty="0" smtClean="0"/>
              <a:t>2 </a:t>
            </a:r>
            <a:r>
              <a:rPr lang="en-AU" altLang="en-US" sz="1600" dirty="0" smtClean="0"/>
              <a:t>out of 2500</a:t>
            </a:r>
            <a:r>
              <a:rPr lang="en-AU" altLang="en-US" sz="1600" dirty="0"/>
              <a:t>km</a:t>
            </a:r>
            <a:r>
              <a:rPr lang="en-AU" altLang="en-US" sz="1600" baseline="30000" dirty="0"/>
              <a:t>2</a:t>
            </a:r>
            <a:r>
              <a:rPr lang="en-AU" altLang="en-US" sz="1600" dirty="0" smtClean="0"/>
              <a:t> as of mid </a:t>
            </a:r>
            <a:r>
              <a:rPr lang="en-AU" altLang="en-US" sz="1600" dirty="0"/>
              <a:t>F</a:t>
            </a:r>
            <a:r>
              <a:rPr lang="en-AU" altLang="en-US" sz="1600" dirty="0" smtClean="0"/>
              <a:t>ebruary</a:t>
            </a:r>
          </a:p>
          <a:p>
            <a:pPr marL="0" indent="0">
              <a:defRPr/>
            </a:pPr>
            <a:r>
              <a:rPr lang="en-AU" altLang="en-US" sz="1600" b="1" dirty="0" smtClean="0"/>
              <a:t>Tide gauges</a:t>
            </a:r>
            <a:r>
              <a:rPr lang="en-AU" altLang="en-US" sz="1600" dirty="0" smtClean="0"/>
              <a:t>: Deployed and recovered 7 so far</a:t>
            </a:r>
          </a:p>
          <a:p>
            <a:pPr marL="0" indent="0">
              <a:defRPr/>
            </a:pPr>
            <a:r>
              <a:rPr lang="en-AU" altLang="en-US" sz="1600" b="1" dirty="0" smtClean="0"/>
              <a:t>Wrecks</a:t>
            </a:r>
            <a:r>
              <a:rPr lang="en-AU" altLang="en-US" sz="1600" dirty="0" smtClean="0"/>
              <a:t>: 		Found several uncharted wrecks, possibility of more</a:t>
            </a:r>
            <a:endParaRPr lang="en-AU" altLang="en-US" sz="1600" dirty="0"/>
          </a:p>
          <a:p>
            <a:pPr marL="0" indent="0">
              <a:defRPr/>
            </a:pPr>
            <a:endParaRPr lang="en-US" altLang="en-US" sz="2000" dirty="0" smtClean="0"/>
          </a:p>
          <a:p>
            <a:pPr marL="1098550" indent="-498475" eaLnBrk="1">
              <a:lnSpc>
                <a:spcPct val="100000"/>
              </a:lnSpc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en-US" altLang="en-US" sz="2000" dirty="0" smtClean="0"/>
          </a:p>
          <a:p>
            <a:pPr marL="1098550" indent="-498475" eaLnBrk="1">
              <a:lnSpc>
                <a:spcPct val="100000"/>
              </a:lnSpc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en-US" altLang="en-US" sz="2000" dirty="0" smtClean="0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Donor Funding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NMSA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8054975" cy="838200"/>
          </a:xfrm>
        </p:spPr>
        <p:txBody>
          <a:bodyPr lIns="90000" tIns="46800" bIns="46800"/>
          <a:lstStyle/>
          <a:p>
            <a:pPr>
              <a:spcAft>
                <a:spcPts val="0"/>
              </a:spcAft>
              <a:defRPr/>
            </a:pPr>
            <a:r>
              <a:rPr lang="en-US" sz="2000" b="1" dirty="0" smtClean="0"/>
              <a:t>Asian </a:t>
            </a:r>
            <a:r>
              <a:rPr lang="en-US" sz="2000" b="1" dirty="0"/>
              <a:t>Development Bank</a:t>
            </a:r>
            <a:endParaRPr lang="en-AU" sz="2000" dirty="0"/>
          </a:p>
          <a:p>
            <a:pPr marL="0" indent="0">
              <a:defRPr/>
            </a:pPr>
            <a:r>
              <a:rPr lang="en-US" sz="2000" dirty="0"/>
              <a:t>ADB Loan 2978-PNG Maritime &amp; Waterways Safety </a:t>
            </a:r>
            <a:r>
              <a:rPr lang="en-US" sz="2000" dirty="0" smtClean="0"/>
              <a:t>Project (MWSP)</a:t>
            </a:r>
            <a:endParaRPr lang="en-AU" sz="2000" dirty="0" smtClean="0"/>
          </a:p>
          <a:p>
            <a:pPr marL="0" indent="0">
              <a:defRPr/>
            </a:pPr>
            <a:endParaRPr lang="en-AU" altLang="en-US" sz="1600" b="1" dirty="0" smtClean="0"/>
          </a:p>
          <a:p>
            <a:pPr marL="1098550" indent="-498475" eaLnBrk="1">
              <a:lnSpc>
                <a:spcPct val="100000"/>
              </a:lnSpc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en-US" altLang="en-US" sz="2000" dirty="0" smtClean="0"/>
          </a:p>
          <a:p>
            <a:pPr marL="1098550" indent="-498475" eaLnBrk="1">
              <a:lnSpc>
                <a:spcPct val="100000"/>
              </a:lnSpc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en-US" altLang="en-US" sz="2000" dirty="0" smtClean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Donor Funding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NMSA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288" y="1870075"/>
            <a:ext cx="69135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8054975" cy="533400"/>
          </a:xfrm>
        </p:spPr>
        <p:txBody>
          <a:bodyPr lIns="90000" tIns="46800" bIns="46800"/>
          <a:lstStyle/>
          <a:p>
            <a:pPr>
              <a:spcAft>
                <a:spcPts val="0"/>
              </a:spcAft>
              <a:defRPr/>
            </a:pPr>
            <a:r>
              <a:rPr lang="en-US" sz="2000" dirty="0" smtClean="0"/>
              <a:t>Uncharted Wrecks identified under the ADB MWSP</a:t>
            </a:r>
            <a:endParaRPr lang="en-US" altLang="en-US" sz="2000" dirty="0" smtClean="0"/>
          </a:p>
          <a:p>
            <a:pPr marL="1098550" indent="-498475" eaLnBrk="1">
              <a:lnSpc>
                <a:spcPct val="100000"/>
              </a:lnSpc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en-US" altLang="en-US" sz="2000" dirty="0" smtClean="0"/>
          </a:p>
          <a:p>
            <a:pPr marL="1098550" indent="-498475" eaLnBrk="1">
              <a:lnSpc>
                <a:spcPct val="100000"/>
              </a:lnSpc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en-US" altLang="en-US" sz="2000" dirty="0" smtClean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843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Uncharted Wrecks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1828800"/>
            <a:ext cx="486727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563" y="4313238"/>
            <a:ext cx="37798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76800" y="2328863"/>
          <a:ext cx="4213225" cy="184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563"/>
                <a:gridCol w="2917662"/>
              </a:tblGrid>
              <a:tr h="370630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Site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err="1" smtClean="0">
                          <a:solidFill>
                            <a:schemeClr val="tx1"/>
                          </a:solidFill>
                        </a:rPr>
                        <a:t>Kairiru</a:t>
                      </a:r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 Island/Victoria Bay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63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Determination</a:t>
                      </a:r>
                      <a:endParaRPr lang="en-AU" sz="1400" dirty="0"/>
                    </a:p>
                  </a:txBody>
                  <a:tcPr marL="91451" marR="91451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err="1" smtClean="0"/>
                        <a:t>Multibeam</a:t>
                      </a:r>
                      <a:endParaRPr lang="en-AU" sz="1400" dirty="0"/>
                    </a:p>
                  </a:txBody>
                  <a:tcPr marL="91451" marR="91451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63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Length/Beam</a:t>
                      </a:r>
                      <a:endParaRPr lang="en-AU" sz="1400" dirty="0"/>
                    </a:p>
                  </a:txBody>
                  <a:tcPr marL="91451" marR="91451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90m / 13m</a:t>
                      </a:r>
                      <a:endParaRPr lang="en-AU" sz="1400" dirty="0"/>
                    </a:p>
                  </a:txBody>
                  <a:tcPr marL="91451" marR="91451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197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Description</a:t>
                      </a:r>
                      <a:endParaRPr lang="en-AU" sz="1400" dirty="0"/>
                    </a:p>
                  </a:txBody>
                  <a:tcPr marL="91451" marR="91451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Japanese Merchant ship sunk in 1943 lies in 37m of water, least depth 25m</a:t>
                      </a:r>
                      <a:endParaRPr lang="en-AU" sz="1400" dirty="0"/>
                    </a:p>
                  </a:txBody>
                  <a:tcPr marL="91451" marR="91451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457" name="Picture 9" descr="NMSA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60425" y="1933575"/>
            <a:ext cx="7546975" cy="4411663"/>
          </a:xfrm>
        </p:spPr>
        <p:txBody>
          <a:bodyPr lIns="90000" tIns="46800" bIns="46800"/>
          <a:lstStyle/>
          <a:p>
            <a:pPr marL="1098550" indent="-498475" eaLnBrk="1">
              <a:lnSpc>
                <a:spcPct val="100000"/>
              </a:lnSpc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endParaRPr lang="en-US" altLang="en-US" sz="2000" smtClean="0"/>
          </a:p>
          <a:p>
            <a:pPr marL="1098550" indent="-498475" eaLnBrk="1">
              <a:lnSpc>
                <a:spcPct val="100000"/>
              </a:lnSpc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endParaRPr lang="en-US" altLang="en-US" sz="2000" smtClean="0"/>
          </a:p>
          <a:p>
            <a:pPr marL="1098550" indent="-498475" eaLnBrk="1">
              <a:lnSpc>
                <a:spcPct val="100000"/>
              </a:lnSpc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endParaRPr lang="en-US" altLang="en-US" sz="2000" smtClean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Spreadsheet Incoming Data </a:t>
            </a: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1828800"/>
            <a:ext cx="78708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25" y="3509963"/>
            <a:ext cx="7297738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NMSA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60425" y="1933575"/>
            <a:ext cx="7546975" cy="4411663"/>
          </a:xfrm>
        </p:spPr>
        <p:txBody>
          <a:bodyPr lIns="90000" tIns="46800" bIns="46800"/>
          <a:lstStyle/>
          <a:p>
            <a:pPr marL="719138" indent="-457200" eaLnBrk="1">
              <a:lnSpc>
                <a:spcPct val="100000"/>
              </a:lnSpc>
              <a:buClr>
                <a:srgbClr val="418BDE"/>
              </a:buClr>
              <a:buSzPct val="90000"/>
              <a:buFont typeface="+mj-lt"/>
              <a:buAutoNum type="arabicPeriod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en-US" altLang="en-US" dirty="0"/>
              <a:t>Managing hydrographic </a:t>
            </a:r>
            <a:r>
              <a:rPr lang="en-US" altLang="en-US" dirty="0" smtClean="0"/>
              <a:t>and geospatial data</a:t>
            </a:r>
          </a:p>
          <a:p>
            <a:pPr marL="719138" indent="-457200" eaLnBrk="1">
              <a:lnSpc>
                <a:spcPct val="100000"/>
              </a:lnSpc>
              <a:buClr>
                <a:srgbClr val="418BDE"/>
              </a:buClr>
              <a:buSzPct val="90000"/>
              <a:buFont typeface="+mj-lt"/>
              <a:buAutoNum type="arabicPeriod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en-US" altLang="en-US" dirty="0" smtClean="0"/>
              <a:t>Missed opportunities for data to improve data coverage</a:t>
            </a:r>
          </a:p>
          <a:p>
            <a:pPr marL="719138" indent="-457200" eaLnBrk="1">
              <a:lnSpc>
                <a:spcPct val="100000"/>
              </a:lnSpc>
              <a:buClr>
                <a:srgbClr val="418BDE"/>
              </a:buClr>
              <a:buSzPct val="90000"/>
              <a:buFont typeface="+mj-lt"/>
              <a:buAutoNum type="arabicPeriod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en-US" altLang="en-US" dirty="0"/>
              <a:t>Awareness at higher government level</a:t>
            </a:r>
            <a:endParaRPr lang="en-US" altLang="en-US" dirty="0" smtClean="0"/>
          </a:p>
          <a:p>
            <a:pPr marL="623888" indent="-361950" eaLnBrk="1">
              <a:lnSpc>
                <a:spcPct val="100000"/>
              </a:lnSpc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en-US" altLang="en-US" sz="2000" dirty="0" smtClean="0"/>
          </a:p>
          <a:p>
            <a:pPr marL="1098550" indent="-498475" eaLnBrk="1">
              <a:lnSpc>
                <a:spcPct val="100000"/>
              </a:lnSpc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en-US" altLang="en-US" sz="2000" dirty="0" smtClean="0"/>
          </a:p>
          <a:p>
            <a:pPr marL="1098550" indent="-498475" eaLnBrk="1">
              <a:lnSpc>
                <a:spcPct val="100000"/>
              </a:lnSpc>
              <a:buClr>
                <a:srgbClr val="418BDE"/>
              </a:buClr>
              <a:buSzPct val="45000"/>
              <a:buFont typeface="Wingdings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en-US" altLang="en-US" sz="2000" dirty="0" smtClean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48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Challenges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NMSA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Point of Contacts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9900" y="2151063"/>
          <a:ext cx="7988300" cy="2738437"/>
        </p:xfrm>
        <a:graphic>
          <a:graphicData uri="http://schemas.openxmlformats.org/drawingml/2006/table">
            <a:tbl>
              <a:tblPr firstRow="1" firstCol="1" bandRow="1"/>
              <a:tblGrid>
                <a:gridCol w="2468051"/>
                <a:gridCol w="3548421"/>
                <a:gridCol w="1971829"/>
              </a:tblGrid>
              <a:tr h="47042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CMDR Fiona Freeman RAN</a:t>
                      </a:r>
                      <a:endParaRPr lang="en-A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Hydrographer of Australia</a:t>
                      </a:r>
                      <a:endParaRPr lang="en-A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SWPHC, MoU, </a:t>
                      </a:r>
                      <a:endParaRPr lang="en-A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7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Jasbir Randhawa</a:t>
                      </a:r>
                      <a:endParaRPr lang="en-A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Director International Relations</a:t>
                      </a:r>
                      <a:endParaRPr lang="en-A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Capacity Building, International Liaison</a:t>
                      </a:r>
                      <a:endParaRPr lang="en-A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7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AU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CMDR John McGannon, RAN</a:t>
                      </a:r>
                      <a:endParaRPr lang="en-A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Deputy Director Hydrographic Plans &amp; Standards</a:t>
                      </a:r>
                      <a:endParaRPr lang="en-A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Hydroscheme</a:t>
                      </a:r>
                      <a:endParaRPr lang="en-A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2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NAVAREA X Coordinator</a:t>
                      </a:r>
                      <a:endParaRPr lang="en-A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Australian Maritime Safety Authority</a:t>
                      </a:r>
                      <a:endParaRPr lang="en-A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Nav</a:t>
                      </a: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Warning/SAR</a:t>
                      </a:r>
                      <a:endParaRPr lang="en-A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2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Solomon Islands</a:t>
                      </a:r>
                      <a:endParaRPr lang="en-A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Solomon Islands Safety Authority</a:t>
                      </a:r>
                      <a:endParaRPr lang="en-A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Nav</a:t>
                      </a: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Warning/SAR</a:t>
                      </a:r>
                      <a:endParaRPr lang="en-A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35" name="Picture 8" descr="NMSA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668713"/>
            <a:ext cx="41910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3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WORLD HYDROGRAPHY DAY 2017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4822825" y="1879600"/>
            <a:ext cx="4292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AU" altLang="en-US" sz="1600">
                <a:solidFill>
                  <a:schemeClr val="tx1"/>
                </a:solidFill>
              </a:rPr>
              <a:t>WHD Observed on 21 June through public Information Booth setup, incl. videos on hydrography and aids to navigation</a:t>
            </a:r>
          </a:p>
          <a:p>
            <a:r>
              <a:rPr lang="en-AU" altLang="en-US" sz="16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1371600"/>
            <a:ext cx="477678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4930775"/>
            <a:ext cx="2873375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537" name="Picture 10" descr="NMSA 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-12700"/>
            <a:ext cx="9134475" cy="10795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smtClean="0"/>
              <a:t>IHO SWPHC Technical Workshop on </a:t>
            </a:r>
            <a:r>
              <a:rPr lang="en-NZ" altLang="en-US" sz="2400" smtClean="0"/>
              <a:t>Implementing Hydrographic Governance</a:t>
            </a:r>
            <a:endParaRPr lang="en-US" altLang="en-US" sz="2400" smtClean="0"/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57200" y="2286000"/>
            <a:ext cx="822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6120" rIns="0" bIns="0"/>
          <a:lstStyle>
            <a:lvl1pPr marL="342900" indent="-342900"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98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eaLnBrk="1">
              <a:buClr>
                <a:srgbClr val="418BDE"/>
              </a:buClr>
              <a:buSzPct val="110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sz="2200" kern="0" dirty="0" smtClean="0"/>
              <a:t>Principle Charting Authority, Australia</a:t>
            </a:r>
          </a:p>
          <a:p>
            <a:pPr marL="533400" eaLnBrk="1">
              <a:buClr>
                <a:srgbClr val="418BDE"/>
              </a:buClr>
              <a:buSzPct val="110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sz="2200" kern="0" dirty="0" smtClean="0"/>
              <a:t>NMSA became operational in 2005</a:t>
            </a:r>
          </a:p>
          <a:p>
            <a:pPr marL="533400" eaLnBrk="1">
              <a:buClr>
                <a:srgbClr val="418BDE"/>
              </a:buClr>
              <a:buSzPct val="110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sz="2200" kern="0" dirty="0" smtClean="0"/>
              <a:t>1978 MOU between with Australia revised to reflect organizational changes</a:t>
            </a:r>
          </a:p>
          <a:p>
            <a:pPr marL="533400" eaLnBrk="1">
              <a:buClr>
                <a:srgbClr val="418BDE"/>
              </a:buClr>
              <a:buSzPct val="110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2200" kern="0" dirty="0" smtClean="0"/>
          </a:p>
          <a:p>
            <a:pPr marL="533400" eaLnBrk="1">
              <a:buClr>
                <a:srgbClr val="418BDE"/>
              </a:buClr>
              <a:buSzPct val="110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2200" kern="0" dirty="0" smtClean="0"/>
          </a:p>
          <a:p>
            <a:pPr marL="533400" eaLnBrk="1">
              <a:buClr>
                <a:srgbClr val="418BDE"/>
              </a:buClr>
              <a:buSzPct val="45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2200" kern="0" dirty="0" smtClean="0"/>
          </a:p>
          <a:p>
            <a:pPr marL="533400" eaLnBrk="1">
              <a:buClr>
                <a:srgbClr val="418BDE"/>
              </a:buClr>
              <a:buSzPct val="45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2200" kern="0" dirty="0" smtClean="0"/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5125" name="Picture 7" descr="NMSA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-12700"/>
            <a:ext cx="9134475" cy="10795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smtClean="0"/>
              <a:t>IHO SWPHC Technical Workshop on </a:t>
            </a:r>
            <a:r>
              <a:rPr lang="en-NZ" altLang="en-US" sz="2400" smtClean="0"/>
              <a:t>Implementing Hydrographic Governance</a:t>
            </a:r>
            <a:endParaRPr lang="en-US" altLang="en-US" sz="2400" smtClean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28600" y="2825750"/>
            <a:ext cx="86868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AU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Papua New Guinea</a:t>
            </a:r>
          </a:p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NZ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Implementing Hydrographic Governance</a:t>
            </a:r>
            <a:endParaRPr lang="en-US" alt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tstream Vera Sans" pitchFamily="32" charset="0"/>
            </a:endParaRPr>
          </a:p>
        </p:txBody>
      </p:sp>
      <p:sp>
        <p:nvSpPr>
          <p:cNvPr id="2355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685800"/>
            <a:ext cx="4724400" cy="968375"/>
          </a:xfrm>
        </p:spPr>
        <p:txBody>
          <a:bodyPr lIns="226800" tIns="46800" rIns="90000" bIns="46800" anchor="b"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b="0" smtClean="0"/>
              <a:t>Nadi, Fiji, 20</a:t>
            </a:r>
            <a:r>
              <a:rPr lang="en-US" altLang="en-US" sz="2400" b="0" baseline="30000" smtClean="0"/>
              <a:t>th</a:t>
            </a:r>
            <a:r>
              <a:rPr lang="en-US" altLang="en-US" sz="2400" b="0" smtClean="0"/>
              <a:t> February 2018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NMSA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Hydrographic Surveys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762000" y="24384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5000"/>
              <a:buFont typeface="Arial" panose="020B0604020202020204" pitchFamily="34" charset="0"/>
              <a:buChar char="•"/>
            </a:pPr>
            <a:r>
              <a:rPr lang="en-AU" altLang="en-US" sz="2400">
                <a:solidFill>
                  <a:schemeClr val="tx1"/>
                </a:solidFill>
              </a:rPr>
              <a:t>Australian Hydroscheme (RAN Surveys)</a:t>
            </a:r>
          </a:p>
          <a:p>
            <a:pPr>
              <a:buSzPct val="105000"/>
              <a:buFont typeface="Arial" panose="020B0604020202020204" pitchFamily="34" charset="0"/>
              <a:buChar char="•"/>
            </a:pPr>
            <a:r>
              <a:rPr lang="en-AU" altLang="en-US" sz="2400">
                <a:solidFill>
                  <a:schemeClr val="tx1"/>
                </a:solidFill>
              </a:rPr>
              <a:t>PNG NMSA Outsourced Contracts</a:t>
            </a:r>
          </a:p>
          <a:p>
            <a:pPr>
              <a:buSzPct val="105000"/>
              <a:buFont typeface="Arial" panose="020B0604020202020204" pitchFamily="34" charset="0"/>
              <a:buChar char="•"/>
            </a:pPr>
            <a:r>
              <a:rPr lang="en-AU" altLang="en-US" sz="2400">
                <a:solidFill>
                  <a:schemeClr val="tx1"/>
                </a:solidFill>
              </a:rPr>
              <a:t>Private Surveys (PNG Ports)</a:t>
            </a:r>
          </a:p>
        </p:txBody>
      </p:sp>
      <p:pic>
        <p:nvPicPr>
          <p:cNvPr id="6150" name="Picture 8" descr="NMSA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Charts and Publications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38175" y="1371600"/>
          <a:ext cx="7997825" cy="4429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202"/>
                <a:gridCol w="6265623"/>
              </a:tblGrid>
              <a:tr h="628547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782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 Paper Series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total of 88 paper charts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54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AusENC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 (VOY 02) has 168 ENC Cells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54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GeoTIFFs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Raster images of paper charts for use in GIS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7828">
                <a:tc rowSpan="2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Publications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AusTides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CD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8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ANTT, Notice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Mariners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7828">
                <a:tc vMerge="1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Admiralty Sailing Directions (NP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15 &amp; 60)</a:t>
                      </a:r>
                      <a:endParaRPr lang="en-AU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753735" algn="r"/>
                        </a:tabLs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Admiralty Light List (Vol. K)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95" name="Picture 6" descr="NMSA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38400"/>
            <a:ext cx="8229600" cy="2133600"/>
          </a:xfrm>
        </p:spPr>
        <p:txBody>
          <a:bodyPr/>
          <a:lstStyle/>
          <a:p>
            <a:pPr marL="533400" eaLnBrk="1">
              <a:buClr>
                <a:srgbClr val="418BDE"/>
              </a:buClr>
              <a:buSzPct val="91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sz="2200" dirty="0" smtClean="0"/>
              <a:t>Notice to Mariners via email (Temporary notices)</a:t>
            </a:r>
          </a:p>
          <a:p>
            <a:pPr marL="533400" eaLnBrk="1">
              <a:buClr>
                <a:srgbClr val="418BDE"/>
              </a:buClr>
              <a:buSzPct val="91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sz="2200" dirty="0" smtClean="0"/>
              <a:t>Hydrographic Notes (H102 Form)</a:t>
            </a:r>
          </a:p>
          <a:p>
            <a:pPr marL="533400" eaLnBrk="1">
              <a:buClr>
                <a:srgbClr val="418BDE"/>
              </a:buClr>
              <a:buSzPct val="91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sz="2200" dirty="0" smtClean="0"/>
              <a:t>Survey Summary</a:t>
            </a:r>
          </a:p>
          <a:p>
            <a:pPr marL="533400" eaLnBrk="1">
              <a:buClr>
                <a:srgbClr val="418BDE"/>
              </a:buClr>
              <a:buSzPct val="91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sz="2200" dirty="0" smtClean="0"/>
              <a:t>Advice to Hydrographer (ATH Form for </a:t>
            </a:r>
            <a:r>
              <a:rPr lang="en-AU" altLang="en-US" sz="2200" dirty="0" err="1" smtClean="0"/>
              <a:t>AtoN</a:t>
            </a:r>
            <a:r>
              <a:rPr lang="en-AU" altLang="en-US" sz="2200" dirty="0" err="1"/>
              <a:t>s</a:t>
            </a:r>
            <a:r>
              <a:rPr lang="en-AU" altLang="en-US" sz="2200" dirty="0" smtClean="0"/>
              <a:t>)</a:t>
            </a:r>
          </a:p>
          <a:p>
            <a:pPr marL="533400" eaLnBrk="1">
              <a:buClr>
                <a:srgbClr val="418BDE"/>
              </a:buClr>
              <a:buSzPct val="45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2200" dirty="0"/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dirty="0" smtClean="0">
              <a:solidFill>
                <a:schemeClr val="bg1"/>
              </a:solidFill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Updating Charts and Publications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NMSA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0475"/>
            <a:ext cx="8229600" cy="4759325"/>
          </a:xfrm>
        </p:spPr>
        <p:txBody>
          <a:bodyPr/>
          <a:lstStyle/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dirty="0" smtClean="0">
                <a:solidFill>
                  <a:schemeClr val="bg1"/>
                </a:solidFill>
              </a:rPr>
              <a:t>Example of Hydrographic Note</a:t>
            </a:r>
          </a:p>
          <a:p>
            <a:pPr marL="190500" indent="0" eaLnBrk="1">
              <a:spcAft>
                <a:spcPts val="0"/>
              </a:spcAft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1600" dirty="0" smtClean="0"/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sz="1600" dirty="0" smtClean="0"/>
              <a:t>Sent via: datacentre@hydro.gov.au </a:t>
            </a:r>
          </a:p>
          <a:p>
            <a:pPr marL="533400" eaLnBrk="1">
              <a:buClr>
                <a:srgbClr val="418BDE"/>
              </a:buClr>
              <a:buSzPct val="45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2200" dirty="0"/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dirty="0" smtClean="0">
              <a:solidFill>
                <a:schemeClr val="bg1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Updating Charts &amp; Publications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063" y="2286000"/>
            <a:ext cx="3448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NMSA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0475"/>
            <a:ext cx="8229600" cy="4759325"/>
          </a:xfrm>
        </p:spPr>
        <p:txBody>
          <a:bodyPr/>
          <a:lstStyle/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dirty="0" smtClean="0">
                <a:solidFill>
                  <a:schemeClr val="bg1"/>
                </a:solidFill>
              </a:rPr>
              <a:t>ACI – Example of PNG Update</a:t>
            </a:r>
          </a:p>
          <a:p>
            <a:pPr marL="190500" indent="0" eaLnBrk="1">
              <a:spcAft>
                <a:spcPts val="0"/>
              </a:spcAft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1600" dirty="0" smtClean="0"/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sz="1600" dirty="0" smtClean="0"/>
              <a:t>http://www.hydro.gov.au/webapps/jsp/charts/chartlist.jsp</a:t>
            </a:r>
          </a:p>
          <a:p>
            <a:pPr marL="533400" eaLnBrk="1">
              <a:buClr>
                <a:srgbClr val="418BDE"/>
              </a:buClr>
              <a:buSzPct val="45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2200" dirty="0"/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dirty="0" smtClean="0">
              <a:solidFill>
                <a:schemeClr val="bg1"/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Updating Charts &amp; Publications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2306638"/>
            <a:ext cx="83502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975100"/>
            <a:ext cx="21240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NMSA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0475"/>
            <a:ext cx="8229600" cy="4759325"/>
          </a:xfrm>
        </p:spPr>
        <p:txBody>
          <a:bodyPr/>
          <a:lstStyle/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dirty="0" smtClean="0">
                <a:solidFill>
                  <a:schemeClr val="bg1"/>
                </a:solidFill>
              </a:rPr>
              <a:t>Example of Survey Summary</a:t>
            </a:r>
          </a:p>
          <a:p>
            <a:pPr marL="190500" indent="0" eaLnBrk="1">
              <a:spcAft>
                <a:spcPts val="0"/>
              </a:spcAft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700" dirty="0" smtClean="0"/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r>
              <a:rPr lang="en-AU" altLang="en-US" sz="1400" dirty="0" smtClean="0"/>
              <a:t>Sent via: datacentre@hydro.gov.au </a:t>
            </a:r>
          </a:p>
          <a:p>
            <a:pPr marL="533400" eaLnBrk="1">
              <a:buClr>
                <a:srgbClr val="418BDE"/>
              </a:buClr>
              <a:buSzPct val="45000"/>
              <a:buFont typeface="Arial" panose="020B0604020202020204" pitchFamily="34" charset="0"/>
              <a:buChar char="•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sz="2200" dirty="0"/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  <a:defRPr/>
            </a:pPr>
            <a:endParaRPr lang="en-AU" altLang="en-US" dirty="0" smtClean="0">
              <a:solidFill>
                <a:schemeClr val="bg1"/>
              </a:solidFill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Updating Charts &amp; Publications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2209800"/>
            <a:ext cx="33416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8" y="2209800"/>
            <a:ext cx="34210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NMSA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0475"/>
            <a:ext cx="8229600" cy="4759325"/>
          </a:xfrm>
        </p:spPr>
        <p:txBody>
          <a:bodyPr/>
          <a:lstStyle/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</a:pPr>
            <a:r>
              <a:rPr lang="en-AU" altLang="en-US" smtClean="0">
                <a:solidFill>
                  <a:schemeClr val="bg1"/>
                </a:solidFill>
              </a:rPr>
              <a:t>AUS Notice to Mariners (Block)</a:t>
            </a:r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</a:pPr>
            <a:endParaRPr lang="en-AU" altLang="en-US" sz="2200" smtClean="0"/>
          </a:p>
          <a:p>
            <a:pPr marL="190500" indent="0" eaLnBrk="1">
              <a:buClr>
                <a:srgbClr val="418BDE"/>
              </a:buClr>
              <a:buSzPct val="45000"/>
              <a:tabLst>
                <a:tab pos="746125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</a:tabLst>
            </a:pPr>
            <a:endParaRPr lang="en-AU" altLang="en-US" smtClean="0">
              <a:solidFill>
                <a:schemeClr val="bg1"/>
              </a:solidFill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8374063" y="6172200"/>
            <a:ext cx="769937" cy="685800"/>
          </a:xfrm>
          <a:prstGeom prst="rect">
            <a:avLst/>
          </a:prstGeom>
          <a:solidFill>
            <a:srgbClr val="DF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29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Updating Charts &amp; Publications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2514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086100"/>
            <a:ext cx="48006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NMSA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962650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msmincho"/>
        <a:cs typeface="msmincho"/>
      </a:majorFont>
      <a:minorFont>
        <a:latin typeface="Bitstream Vera Sans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msmincho"/>
        <a:cs typeface="msmincho"/>
      </a:majorFont>
      <a:minorFont>
        <a:latin typeface="Bitstream Vera Sans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msmincho"/>
        <a:cs typeface="msmincho"/>
      </a:majorFont>
      <a:minorFont>
        <a:latin typeface="Bitstream Vera Sans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517</Words>
  <Application>Microsoft Office PowerPoint</Application>
  <PresentationFormat>On-screen Show (4:3)</PresentationFormat>
  <Paragraphs>141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Microsoft YaHei</vt:lpstr>
      <vt:lpstr>msmincho</vt:lpstr>
      <vt:lpstr>Bitstream Vera Sans</vt:lpstr>
      <vt:lpstr>Times New Roman</vt:lpstr>
      <vt:lpstr>Arial Unicode MS</vt:lpstr>
      <vt:lpstr>Wingdings</vt:lpstr>
      <vt:lpstr>Office Theme</vt:lpstr>
      <vt:lpstr>1_Office Theme</vt:lpstr>
      <vt:lpstr>2_Office Theme</vt:lpstr>
      <vt:lpstr>IHO SWPHC Technical Workshop on Implementing Hydrographic Governance</vt:lpstr>
      <vt:lpstr>IHO SWPHC Technical Workshop on Implementing Hydrographic Governance</vt:lpstr>
      <vt:lpstr>Hydrographic Surveys</vt:lpstr>
      <vt:lpstr>Charts and Publications</vt:lpstr>
      <vt:lpstr>Updating Charts and Publications</vt:lpstr>
      <vt:lpstr>Updating Charts &amp; Publications</vt:lpstr>
      <vt:lpstr>Updating Charts &amp; Publications</vt:lpstr>
      <vt:lpstr>Updating Charts &amp; Publications</vt:lpstr>
      <vt:lpstr>Updating Charts &amp; Publications</vt:lpstr>
      <vt:lpstr>Updating Charts &amp; Publications</vt:lpstr>
      <vt:lpstr>Updating Charts &amp; Publications</vt:lpstr>
      <vt:lpstr>Aids to Navigation</vt:lpstr>
      <vt:lpstr>Donor Funding</vt:lpstr>
      <vt:lpstr>Donor Funding</vt:lpstr>
      <vt:lpstr>Uncharted Wrecks</vt:lpstr>
      <vt:lpstr>Spreadsheet Incoming Data </vt:lpstr>
      <vt:lpstr>Challenges</vt:lpstr>
      <vt:lpstr>Point of Contacts</vt:lpstr>
      <vt:lpstr>WORLD HYDROGRAPHY DAY 2017</vt:lpstr>
      <vt:lpstr>IHO SWPHC Technical Workshop on Implementing Hydrographic Governance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Rabau</dc:creator>
  <cp:lastModifiedBy>Alberto Costa Neves</cp:lastModifiedBy>
  <cp:revision>153</cp:revision>
  <cp:lastPrinted>1601-01-01T00:00:00Z</cp:lastPrinted>
  <dcterms:created xsi:type="dcterms:W3CDTF">1601-01-01T00:00:00Z</dcterms:created>
  <dcterms:modified xsi:type="dcterms:W3CDTF">2018-02-23T19:31:18Z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