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04" r:id="rId1"/>
  </p:sldMasterIdLst>
  <p:notesMasterIdLst>
    <p:notesMasterId r:id="rId10"/>
  </p:notesMasterIdLst>
  <p:handoutMasterIdLst>
    <p:handoutMasterId r:id="rId11"/>
  </p:handoutMasterIdLst>
  <p:sldIdLst>
    <p:sldId id="773" r:id="rId2"/>
    <p:sldId id="779" r:id="rId3"/>
    <p:sldId id="774" r:id="rId4"/>
    <p:sldId id="780" r:id="rId5"/>
    <p:sldId id="775" r:id="rId6"/>
    <p:sldId id="781" r:id="rId7"/>
    <p:sldId id="776" r:id="rId8"/>
    <p:sldId id="778" r:id="rId9"/>
  </p:sldIdLst>
  <p:sldSz cx="9144000" cy="6858000" type="screen4x3"/>
  <p:notesSz cx="6797675" cy="9926638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99"/>
    <a:srgbClr val="3333CC"/>
    <a:srgbClr val="0099CC"/>
    <a:srgbClr val="66FFFF"/>
    <a:srgbClr val="333399"/>
    <a:srgbClr val="00CC66"/>
    <a:srgbClr val="06518B"/>
    <a:srgbClr val="4BC5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93" autoAdjust="0"/>
    <p:restoredTop sz="97231" autoAdjust="0"/>
  </p:normalViewPr>
  <p:slideViewPr>
    <p:cSldViewPr>
      <p:cViewPr varScale="1">
        <p:scale>
          <a:sx n="95" d="100"/>
          <a:sy n="95" d="100"/>
        </p:scale>
        <p:origin x="1117" y="7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720" y="-9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3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14039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14039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14039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fld id="{ACCCCDA9-A00A-4A6D-8ADF-1DAD8AA20B23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2831831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1229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noProof="0" smtClean="0"/>
              <a:t>Click to edit Master text styles</a:t>
            </a:r>
          </a:p>
          <a:p>
            <a:pPr lvl="1"/>
            <a:r>
              <a:rPr lang="en-AU" altLang="en-US" noProof="0" smtClean="0"/>
              <a:t>Second level</a:t>
            </a:r>
          </a:p>
          <a:p>
            <a:pPr lvl="2"/>
            <a:r>
              <a:rPr lang="en-AU" altLang="en-US" noProof="0" smtClean="0"/>
              <a:t>Third level</a:t>
            </a:r>
          </a:p>
          <a:p>
            <a:pPr lvl="3"/>
            <a:r>
              <a:rPr lang="en-AU" altLang="en-US" noProof="0" smtClean="0"/>
              <a:t>Fourth level</a:t>
            </a:r>
          </a:p>
          <a:p>
            <a:pPr lvl="4"/>
            <a:r>
              <a:rPr lang="en-AU" alt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29750"/>
            <a:ext cx="294481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fld id="{F26F964A-B9A0-4DA1-853D-0F1FC96673AD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2796998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4" descr="SWPC Logo_digitsed_04012016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04138" y="363538"/>
            <a:ext cx="1331912" cy="127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7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1763" y="406400"/>
            <a:ext cx="839787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80136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400"/>
            </a:lvl1pPr>
          </a:lstStyle>
          <a:p>
            <a:pPr lvl="0"/>
            <a:r>
              <a:rPr lang="en-AU" altLang="en-US" noProof="0" smtClean="0"/>
              <a:t>Click to edit Master subtitle style</a:t>
            </a:r>
          </a:p>
        </p:txBody>
      </p:sp>
      <p:sp>
        <p:nvSpPr>
          <p:cNvPr id="2180135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1187450" y="188913"/>
            <a:ext cx="6337300" cy="1655762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AU" altLang="en-US" noProof="0" dirty="0" smtClean="0"/>
              <a:t>Click to edit Master title style</a:t>
            </a:r>
          </a:p>
        </p:txBody>
      </p:sp>
      <p:sp>
        <p:nvSpPr>
          <p:cNvPr id="6" name="Rectangle 41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68313" y="6237288"/>
            <a:ext cx="2133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2138" y="623728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8" name="Rectangle 4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579B8E0A-59D6-4BDE-9265-8233A0F6AF69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819399011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5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/>
              <a:t>30 November – 02 December, 2016</a:t>
            </a:r>
          </a:p>
          <a:p>
            <a:pPr>
              <a:defRPr/>
            </a:pPr>
            <a:r>
              <a:rPr lang="en-AU" altLang="en-US"/>
              <a:t>NOUMEA</a:t>
            </a:r>
          </a:p>
        </p:txBody>
      </p:sp>
    </p:spTree>
    <p:extLst>
      <p:ext uri="{BB962C8B-B14F-4D97-AF65-F5344CB8AC3E}">
        <p14:creationId xmlns:p14="http://schemas.microsoft.com/office/powerpoint/2010/main" val="1556875987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2575" y="115888"/>
            <a:ext cx="2054225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115888"/>
            <a:ext cx="6011862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5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/>
              <a:t>30 November – 02 December, 2016</a:t>
            </a:r>
          </a:p>
          <a:p>
            <a:pPr>
              <a:defRPr/>
            </a:pPr>
            <a:r>
              <a:rPr lang="en-AU" altLang="en-US"/>
              <a:t>NOUMEA</a:t>
            </a:r>
          </a:p>
        </p:txBody>
      </p:sp>
    </p:spTree>
    <p:extLst>
      <p:ext uri="{BB962C8B-B14F-4D97-AF65-F5344CB8AC3E}">
        <p14:creationId xmlns:p14="http://schemas.microsoft.com/office/powerpoint/2010/main" val="3157735019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925" y="6067425"/>
            <a:ext cx="576263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/>
              <a:t>19-20 February 2018</a:t>
            </a:r>
          </a:p>
          <a:p>
            <a:pPr>
              <a:defRPr/>
            </a:pPr>
            <a:r>
              <a:rPr lang="en-AU" altLang="en-US"/>
              <a:t>TONGA</a:t>
            </a:r>
          </a:p>
        </p:txBody>
      </p:sp>
    </p:spTree>
    <p:extLst>
      <p:ext uri="{BB962C8B-B14F-4D97-AF65-F5344CB8AC3E}">
        <p14:creationId xmlns:p14="http://schemas.microsoft.com/office/powerpoint/2010/main" val="2023875135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/>
              <a:t>30 November – 02 December, 2016</a:t>
            </a:r>
          </a:p>
          <a:p>
            <a:pPr>
              <a:defRPr/>
            </a:pPr>
            <a:r>
              <a:rPr lang="en-AU" altLang="en-US"/>
              <a:t>NOUMEA</a:t>
            </a:r>
          </a:p>
        </p:txBody>
      </p:sp>
    </p:spTree>
    <p:extLst>
      <p:ext uri="{BB962C8B-B14F-4D97-AF65-F5344CB8AC3E}">
        <p14:creationId xmlns:p14="http://schemas.microsoft.com/office/powerpoint/2010/main" val="3981387919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1196975"/>
            <a:ext cx="3960812" cy="4862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196975"/>
            <a:ext cx="3962400" cy="4862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5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/>
              <a:t>30 November – 02 December, 2016</a:t>
            </a:r>
          </a:p>
          <a:p>
            <a:pPr>
              <a:defRPr/>
            </a:pPr>
            <a:r>
              <a:rPr lang="en-AU" altLang="en-US"/>
              <a:t>NOUMEA</a:t>
            </a:r>
          </a:p>
        </p:txBody>
      </p:sp>
    </p:spTree>
    <p:extLst>
      <p:ext uri="{BB962C8B-B14F-4D97-AF65-F5344CB8AC3E}">
        <p14:creationId xmlns:p14="http://schemas.microsoft.com/office/powerpoint/2010/main" val="838227698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Rectangle 5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/>
              <a:t>30 November – 02 December, 2016</a:t>
            </a:r>
          </a:p>
          <a:p>
            <a:pPr>
              <a:defRPr/>
            </a:pPr>
            <a:r>
              <a:rPr lang="en-AU" altLang="en-US"/>
              <a:t>NOUMEA</a:t>
            </a:r>
          </a:p>
        </p:txBody>
      </p:sp>
    </p:spTree>
    <p:extLst>
      <p:ext uri="{BB962C8B-B14F-4D97-AF65-F5344CB8AC3E}">
        <p14:creationId xmlns:p14="http://schemas.microsoft.com/office/powerpoint/2010/main" val="183446359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Rectangle 5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/>
              <a:t>30 November – 02 December, 2016</a:t>
            </a:r>
          </a:p>
          <a:p>
            <a:pPr>
              <a:defRPr/>
            </a:pPr>
            <a:r>
              <a:rPr lang="en-AU" altLang="en-US"/>
              <a:t>NOUMEA</a:t>
            </a:r>
          </a:p>
        </p:txBody>
      </p:sp>
    </p:spTree>
    <p:extLst>
      <p:ext uri="{BB962C8B-B14F-4D97-AF65-F5344CB8AC3E}">
        <p14:creationId xmlns:p14="http://schemas.microsoft.com/office/powerpoint/2010/main" val="800663663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/>
              <a:t>30 November – 02 December, 2016</a:t>
            </a:r>
          </a:p>
          <a:p>
            <a:pPr>
              <a:defRPr/>
            </a:pPr>
            <a:r>
              <a:rPr lang="en-AU" altLang="en-US"/>
              <a:t>NOUMEA</a:t>
            </a:r>
          </a:p>
        </p:txBody>
      </p:sp>
    </p:spTree>
    <p:extLst>
      <p:ext uri="{BB962C8B-B14F-4D97-AF65-F5344CB8AC3E}">
        <p14:creationId xmlns:p14="http://schemas.microsoft.com/office/powerpoint/2010/main" val="1674997990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/>
              <a:t>30 November – 02 December, 2016</a:t>
            </a:r>
          </a:p>
          <a:p>
            <a:pPr>
              <a:defRPr/>
            </a:pPr>
            <a:r>
              <a:rPr lang="en-AU" altLang="en-US"/>
              <a:t>NOUMEA</a:t>
            </a:r>
          </a:p>
        </p:txBody>
      </p:sp>
    </p:spTree>
    <p:extLst>
      <p:ext uri="{BB962C8B-B14F-4D97-AF65-F5344CB8AC3E}">
        <p14:creationId xmlns:p14="http://schemas.microsoft.com/office/powerpoint/2010/main" val="555258309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/>
              <a:t>30 November – 02 December, 2016</a:t>
            </a:r>
          </a:p>
          <a:p>
            <a:pPr>
              <a:defRPr/>
            </a:pPr>
            <a:r>
              <a:rPr lang="en-AU" altLang="en-US"/>
              <a:t>NOUMEA</a:t>
            </a:r>
          </a:p>
        </p:txBody>
      </p:sp>
    </p:spTree>
    <p:extLst>
      <p:ext uri="{BB962C8B-B14F-4D97-AF65-F5344CB8AC3E}">
        <p14:creationId xmlns:p14="http://schemas.microsoft.com/office/powerpoint/2010/main" val="162824436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9111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5888"/>
            <a:ext cx="8218487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AU" altLang="en-US" smtClean="0"/>
              <a:t>Click to edit Master title style</a:t>
            </a:r>
          </a:p>
        </p:txBody>
      </p:sp>
      <p:sp>
        <p:nvSpPr>
          <p:cNvPr id="2179115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196975"/>
            <a:ext cx="8075612" cy="486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smtClean="0"/>
              <a:t>Click to edit Master text styles</a:t>
            </a:r>
          </a:p>
          <a:p>
            <a:pPr lvl="1"/>
            <a:r>
              <a:rPr lang="en-AU" altLang="en-US" smtClean="0"/>
              <a:t>Second level</a:t>
            </a:r>
          </a:p>
          <a:p>
            <a:pPr lvl="2"/>
            <a:r>
              <a:rPr lang="en-AU" altLang="en-US" smtClean="0"/>
              <a:t>Third level</a:t>
            </a:r>
          </a:p>
          <a:p>
            <a:pPr lvl="3"/>
            <a:r>
              <a:rPr lang="en-AU" altLang="en-US" smtClean="0"/>
              <a:t>Fourth level</a:t>
            </a:r>
          </a:p>
          <a:p>
            <a:pPr lvl="4"/>
            <a:r>
              <a:rPr lang="en-AU" altLang="en-US" smtClean="0"/>
              <a:t>Fifth level</a:t>
            </a:r>
          </a:p>
        </p:txBody>
      </p:sp>
      <p:sp>
        <p:nvSpPr>
          <p:cNvPr id="1028" name="Line 44"/>
          <p:cNvSpPr>
            <a:spLocks noChangeShapeType="1"/>
          </p:cNvSpPr>
          <p:nvPr userDrawn="1"/>
        </p:nvSpPr>
        <p:spPr bwMode="auto">
          <a:xfrm>
            <a:off x="0" y="1052513"/>
            <a:ext cx="9144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29" name="Picture 50" descr="SWPC Logo_digitsed_04012016"/>
          <p:cNvPicPr>
            <a:picLocks noChangeAspect="1" noChangeArrowheads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59788" y="6237288"/>
            <a:ext cx="576262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79127" name="Rectangle 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r>
              <a:rPr lang="en-AU" altLang="en-US"/>
              <a:t>30 November – 02 December, 2016</a:t>
            </a:r>
          </a:p>
          <a:p>
            <a:pPr>
              <a:defRPr/>
            </a:pPr>
            <a:r>
              <a:rPr lang="en-AU" altLang="en-US"/>
              <a:t>NOUMEA</a:t>
            </a:r>
          </a:p>
        </p:txBody>
      </p:sp>
      <p:pic>
        <p:nvPicPr>
          <p:cNvPr id="1031" name="Picture 57" descr="Portrait_CMYK_Words 2_2016"/>
          <p:cNvPicPr>
            <a:picLocks noChangeAspect="1" noChangeArrowheads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950" y="6237288"/>
            <a:ext cx="420688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928" r:id="rId1"/>
    <p:sldLayoutId id="2147483929" r:id="rId2"/>
    <p:sldLayoutId id="2147483919" r:id="rId3"/>
    <p:sldLayoutId id="2147483920" r:id="rId4"/>
    <p:sldLayoutId id="2147483921" r:id="rId5"/>
    <p:sldLayoutId id="2147483922" r:id="rId6"/>
    <p:sldLayoutId id="2147483923" r:id="rId7"/>
    <p:sldLayoutId id="2147483924" r:id="rId8"/>
    <p:sldLayoutId id="2147483925" r:id="rId9"/>
    <p:sldLayoutId id="2147483926" r:id="rId10"/>
    <p:sldLayoutId id="2147483927" r:id="rId11"/>
  </p:sldLayoutIdLst>
  <p:transition spd="med">
    <p:fade/>
  </p:transition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32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n"/>
        <a:defRPr sz="24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0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4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476250"/>
            <a:ext cx="7772400" cy="1944688"/>
          </a:xfrm>
        </p:spPr>
        <p:txBody>
          <a:bodyPr/>
          <a:lstStyle/>
          <a:p>
            <a:pPr eaLnBrk="1" hangingPunct="1">
              <a:defRPr/>
            </a:pPr>
            <a:r>
              <a:rPr lang="en-AU" altLang="en-US" sz="2400" dirty="0" smtClean="0"/>
              <a:t>South West Pacific</a:t>
            </a:r>
            <a:br>
              <a:rPr lang="en-AU" altLang="en-US" sz="2400" dirty="0" smtClean="0"/>
            </a:br>
            <a:r>
              <a:rPr lang="en-AU" altLang="en-US" sz="2400" dirty="0" smtClean="0"/>
              <a:t>Hydrographic Commission</a:t>
            </a:r>
            <a:br>
              <a:rPr lang="en-AU" altLang="en-US" sz="2400" dirty="0" smtClean="0"/>
            </a:br>
            <a:r>
              <a:rPr lang="en-AU" altLang="en-US" sz="2400" dirty="0" smtClean="0"/>
              <a:t>Technical Workshop</a:t>
            </a:r>
            <a:br>
              <a:rPr lang="en-AU" altLang="en-US" sz="2400" dirty="0" smtClean="0"/>
            </a:br>
            <a:r>
              <a:rPr lang="en-AU" altLang="en-US" sz="1800" dirty="0" smtClean="0"/>
              <a:t/>
            </a:r>
            <a:br>
              <a:rPr lang="en-AU" altLang="en-US" sz="1800" dirty="0" smtClean="0"/>
            </a:br>
            <a:r>
              <a:rPr lang="en-AU" altLang="en-US" sz="1800" dirty="0" smtClean="0"/>
              <a:t>February 2018</a:t>
            </a:r>
            <a:r>
              <a:rPr lang="en-AU" altLang="en-US" sz="1800" b="0" dirty="0" smtClean="0"/>
              <a:t/>
            </a:r>
            <a:br>
              <a:rPr lang="en-AU" altLang="en-US" sz="1800" b="0" dirty="0" smtClean="0"/>
            </a:br>
            <a:endParaRPr lang="en-AU" altLang="en-AU" sz="1800" dirty="0" smtClean="0"/>
          </a:p>
        </p:txBody>
      </p:sp>
      <p:sp>
        <p:nvSpPr>
          <p:cNvPr id="108442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3213100"/>
            <a:ext cx="6400800" cy="22320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 smtClean="0"/>
              <a:t>Australia – PCA for Solomon Islands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AU" dirty="0" smtClean="0"/>
              <a:t>How it began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AU" sz="2800" dirty="0" smtClean="0"/>
              <a:t>Discussions commenced after 2012 SWPHC meeting in Brisbane</a:t>
            </a:r>
          </a:p>
          <a:p>
            <a:pPr>
              <a:defRPr/>
            </a:pPr>
            <a:r>
              <a:rPr lang="en-AU" sz="2800" dirty="0" smtClean="0"/>
              <a:t>UKHO, Australia and Solomon Islands agreed in principle and worked together to plan the changeover</a:t>
            </a:r>
          </a:p>
          <a:p>
            <a:pPr>
              <a:defRPr/>
            </a:pPr>
            <a:r>
              <a:rPr lang="en-AU" sz="2800" dirty="0" smtClean="0"/>
              <a:t>Meetings held in Australia in 2016 to discuss technical detail and chart prioritisation</a:t>
            </a:r>
          </a:p>
          <a:p>
            <a:pPr>
              <a:defRPr/>
            </a:pPr>
            <a:r>
              <a:rPr lang="en-AU" sz="2800" dirty="0" smtClean="0"/>
              <a:t>UK provide chart and ENC bases in Dec 16</a:t>
            </a:r>
            <a:endParaRPr lang="en-AU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altLang="en-US" dirty="0" smtClean="0"/>
              <a:t>19-20 February 2018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AU" dirty="0" smtClean="0"/>
              <a:t>What was achieved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3333CC"/>
              </a:buClr>
              <a:buFont typeface="Wingdings" panose="05000000000000000000" pitchFamily="2" charset="2"/>
              <a:buChar char="Ø"/>
              <a:defRPr/>
            </a:pPr>
            <a:r>
              <a:rPr lang="en-AU" sz="2400" dirty="0">
                <a:effectLst/>
              </a:rPr>
              <a:t>Solomon Islands ENC producer code prefix ‘SB’ in accordance with the United Nations’ two letter country designator and the relevant IHO specifications.</a:t>
            </a:r>
            <a:br>
              <a:rPr lang="en-AU" sz="2400" dirty="0">
                <a:effectLst/>
              </a:rPr>
            </a:br>
            <a:endParaRPr lang="en-AU" sz="2400" dirty="0">
              <a:effectLst/>
            </a:endParaRPr>
          </a:p>
          <a:p>
            <a:pPr>
              <a:buClr>
                <a:srgbClr val="3333CC"/>
              </a:buClr>
              <a:buFont typeface="Wingdings" panose="05000000000000000000" pitchFamily="2" charset="2"/>
              <a:buChar char="Ø"/>
              <a:defRPr/>
            </a:pPr>
            <a:r>
              <a:rPr lang="en-AU" sz="2400" dirty="0">
                <a:effectLst/>
              </a:rPr>
              <a:t>Solomon Islands paper chart prefix ‘SLB’ in accordance with the United Nations’ three letter country designator.</a:t>
            </a:r>
            <a:br>
              <a:rPr lang="en-AU" sz="2400" dirty="0">
                <a:effectLst/>
              </a:rPr>
            </a:br>
            <a:endParaRPr lang="en-AU" sz="2400" dirty="0">
              <a:effectLst/>
            </a:endParaRPr>
          </a:p>
          <a:p>
            <a:pPr>
              <a:buClr>
                <a:srgbClr val="3333CC"/>
              </a:buClr>
              <a:buFont typeface="Wingdings" panose="05000000000000000000" pitchFamily="2" charset="2"/>
              <a:buChar char="Ø"/>
              <a:defRPr/>
            </a:pPr>
            <a:r>
              <a:rPr lang="en-AU" sz="2400" dirty="0">
                <a:effectLst/>
              </a:rPr>
              <a:t>41 SB ENCs (14 Harbour and 28 Coastal</a:t>
            </a:r>
            <a:r>
              <a:rPr lang="en-AU" sz="2400" dirty="0" smtClean="0">
                <a:effectLst/>
              </a:rPr>
              <a:t>)</a:t>
            </a:r>
          </a:p>
          <a:p>
            <a:pPr>
              <a:buClr>
                <a:srgbClr val="3333CC"/>
              </a:buClr>
              <a:buFont typeface="Wingdings" panose="05000000000000000000" pitchFamily="2" charset="2"/>
              <a:buChar char="Ø"/>
              <a:defRPr/>
            </a:pPr>
            <a:r>
              <a:rPr lang="en-AU" sz="2400" dirty="0" smtClean="0">
                <a:effectLst/>
              </a:rPr>
              <a:t>14 </a:t>
            </a:r>
            <a:r>
              <a:rPr lang="en-AU" sz="2400" dirty="0">
                <a:effectLst/>
              </a:rPr>
              <a:t>SLB Paper Charts + 2 SLB Index charts (PC and ENC).</a:t>
            </a:r>
            <a:endParaRPr lang="en-AU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altLang="en-US" dirty="0" smtClean="0"/>
              <a:t>19-20 February 2018</a:t>
            </a:r>
          </a:p>
          <a:p>
            <a:pPr>
              <a:defRPr/>
            </a:pPr>
            <a:endParaRPr lang="en-AU" alt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0813" y="3429000"/>
            <a:ext cx="3629025" cy="295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AU" dirty="0" smtClean="0"/>
              <a:t>SI coverage and example chart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altLang="en-US" dirty="0" smtClean="0"/>
              <a:t>19-20 February 2018</a:t>
            </a:r>
          </a:p>
          <a:p>
            <a:pPr>
              <a:defRPr/>
            </a:pPr>
            <a:endParaRPr lang="en-AU" altLang="en-US" dirty="0"/>
          </a:p>
        </p:txBody>
      </p:sp>
      <p:pic>
        <p:nvPicPr>
          <p:cNvPr id="7173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550" y="1196975"/>
            <a:ext cx="3709988" cy="254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4" name="Picture 7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41888" y="1219200"/>
            <a:ext cx="3343275" cy="5037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84888" y="2811463"/>
            <a:ext cx="2994025" cy="399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AU" dirty="0" smtClean="0"/>
              <a:t>AHO staff visited Honiara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AU" sz="1800" dirty="0" smtClean="0"/>
              <a:t>Deputy </a:t>
            </a:r>
            <a:r>
              <a:rPr lang="en-AU" sz="1800" dirty="0" err="1" smtClean="0"/>
              <a:t>Hydrographer</a:t>
            </a:r>
            <a:r>
              <a:rPr lang="en-AU" sz="1800" dirty="0" smtClean="0"/>
              <a:t> and Deputy Director Chart Production visit in Feb 2016 with Carnival Cruise representatives</a:t>
            </a:r>
          </a:p>
          <a:p>
            <a:pPr>
              <a:defRPr/>
            </a:pPr>
            <a:r>
              <a:rPr lang="en-AU" sz="1800" dirty="0"/>
              <a:t>M</a:t>
            </a:r>
            <a:r>
              <a:rPr lang="en-AU" sz="1800" dirty="0" smtClean="0"/>
              <a:t>eetings were also held with Solomon Islands Hydrographic Unit, SI Maritime Police, </a:t>
            </a:r>
            <a:r>
              <a:rPr lang="en-AU" sz="1800" dirty="0" err="1" smtClean="0"/>
              <a:t>Aus</a:t>
            </a:r>
            <a:r>
              <a:rPr lang="en-AU" sz="1800" dirty="0" smtClean="0"/>
              <a:t> Navy patrol Boats, </a:t>
            </a:r>
            <a:r>
              <a:rPr lang="en-AU" sz="1800" dirty="0" err="1" smtClean="0"/>
              <a:t>Gizo</a:t>
            </a:r>
            <a:r>
              <a:rPr lang="en-AU" sz="1800" dirty="0" smtClean="0"/>
              <a:t> </a:t>
            </a:r>
            <a:r>
              <a:rPr lang="en-AU" sz="1800" dirty="0" err="1" smtClean="0"/>
              <a:t>toursim</a:t>
            </a:r>
            <a:r>
              <a:rPr lang="en-AU" sz="1800" dirty="0" smtClean="0"/>
              <a:t> officials and Honiara Shipping Agents.</a:t>
            </a:r>
            <a:endParaRPr lang="en-AU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altLang="en-US" dirty="0" smtClean="0"/>
              <a:t>19-20 February 2018</a:t>
            </a:r>
          </a:p>
          <a:p>
            <a:pPr>
              <a:defRPr/>
            </a:pPr>
            <a:endParaRPr lang="en-AU" altLang="en-US" dirty="0"/>
          </a:p>
        </p:txBody>
      </p:sp>
      <p:pic>
        <p:nvPicPr>
          <p:cNvPr id="8198" name="Picture 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638" y="2789238"/>
            <a:ext cx="3006725" cy="400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9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71775" y="3141663"/>
            <a:ext cx="3552825" cy="266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AU" sz="3200" dirty="0" smtClean="0"/>
              <a:t>Solomon Islands Hydrographic Unit (SIHU)</a:t>
            </a:r>
            <a:endParaRPr lang="en-AU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altLang="en-US" smtClean="0"/>
              <a:t>19-20 February 2018</a:t>
            </a:r>
          </a:p>
          <a:p>
            <a:pPr>
              <a:defRPr/>
            </a:pPr>
            <a:r>
              <a:rPr lang="en-AU" altLang="en-US" smtClean="0"/>
              <a:t>TONGA</a:t>
            </a:r>
            <a:endParaRPr lang="en-AU" altLang="en-US"/>
          </a:p>
        </p:txBody>
      </p:sp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03350" y="1125538"/>
            <a:ext cx="6372225" cy="477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AU" dirty="0" smtClean="0"/>
              <a:t>Memorandum of Understanding Signing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AU" sz="1800" dirty="0" smtClean="0"/>
              <a:t>Australian </a:t>
            </a:r>
            <a:r>
              <a:rPr lang="en-AU" sz="1800" dirty="0" err="1" smtClean="0"/>
              <a:t>Hydrographer</a:t>
            </a:r>
            <a:r>
              <a:rPr lang="en-AU" sz="1800" dirty="0" smtClean="0"/>
              <a:t> and AHO Production Manager visit to sign Memorandum of Understanding and celebrate World maritime Day with SI </a:t>
            </a:r>
            <a:r>
              <a:rPr lang="en-AU" sz="1800" dirty="0" err="1" smtClean="0"/>
              <a:t>Govt</a:t>
            </a:r>
            <a:r>
              <a:rPr lang="en-AU" sz="1800" dirty="0" smtClean="0"/>
              <a:t> officials</a:t>
            </a:r>
          </a:p>
          <a:p>
            <a:pPr>
              <a:defRPr/>
            </a:pP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altLang="en-US" dirty="0" smtClean="0"/>
              <a:t>19-20 February 2018</a:t>
            </a:r>
          </a:p>
          <a:p>
            <a:pPr>
              <a:defRPr/>
            </a:pPr>
            <a:endParaRPr lang="en-AU" altLang="en-US" dirty="0"/>
          </a:p>
        </p:txBody>
      </p:sp>
      <p:pic>
        <p:nvPicPr>
          <p:cNvPr id="10245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08175" y="2420938"/>
            <a:ext cx="575945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AU" dirty="0" smtClean="0"/>
              <a:t>What next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AU" sz="2400" dirty="0" smtClean="0"/>
              <a:t>Need to improve the supply of source data from SI to Australia, via “</a:t>
            </a:r>
            <a:r>
              <a:rPr lang="en-AU" sz="2400" dirty="0" err="1" smtClean="0"/>
              <a:t>Ourshare</a:t>
            </a:r>
            <a:r>
              <a:rPr lang="en-AU" sz="2400" dirty="0" smtClean="0"/>
              <a:t>” electronic connection</a:t>
            </a:r>
          </a:p>
          <a:p>
            <a:pPr>
              <a:defRPr/>
            </a:pPr>
            <a:r>
              <a:rPr lang="en-AU" sz="2400" dirty="0" smtClean="0"/>
              <a:t>Large scale ENC and paper charts of International trading ports are underway – Honiara, </a:t>
            </a:r>
            <a:r>
              <a:rPr lang="en-AU" sz="2400" dirty="0" err="1" smtClean="0"/>
              <a:t>Noro</a:t>
            </a:r>
            <a:r>
              <a:rPr lang="en-AU" sz="2400" dirty="0" smtClean="0"/>
              <a:t>, </a:t>
            </a:r>
            <a:r>
              <a:rPr lang="en-AU" sz="2400" dirty="0" err="1" smtClean="0"/>
              <a:t>Gizo</a:t>
            </a:r>
            <a:r>
              <a:rPr lang="en-AU" sz="2400" dirty="0" smtClean="0"/>
              <a:t>.</a:t>
            </a:r>
          </a:p>
          <a:p>
            <a:pPr>
              <a:defRPr/>
            </a:pPr>
            <a:r>
              <a:rPr lang="en-AU" sz="2400" dirty="0" smtClean="0"/>
              <a:t>A new chart of </a:t>
            </a:r>
            <a:r>
              <a:rPr lang="en-AU" sz="2400" dirty="0" err="1" smtClean="0"/>
              <a:t>Marovo</a:t>
            </a:r>
            <a:r>
              <a:rPr lang="en-AU" sz="2400" dirty="0" smtClean="0"/>
              <a:t> Lagoon has been proposed to meet Solomon Islands domestic charting requirements.</a:t>
            </a:r>
          </a:p>
          <a:p>
            <a:pPr>
              <a:defRPr/>
            </a:pPr>
            <a:r>
              <a:rPr lang="en-AU" sz="2400" dirty="0" smtClean="0"/>
              <a:t>Solomon Island Tide Tables are being compiled and will be published in October for 2019.</a:t>
            </a:r>
          </a:p>
          <a:p>
            <a:pPr>
              <a:defRPr/>
            </a:pPr>
            <a:r>
              <a:rPr lang="en-AU" sz="2400" dirty="0" smtClean="0"/>
              <a:t>Hoping to have SI cartographer undertake some chart editing training at AHO.</a:t>
            </a:r>
            <a:endParaRPr lang="en-AU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altLang="en-US" dirty="0" smtClean="0"/>
              <a:t>19-20 February 2018</a:t>
            </a:r>
          </a:p>
          <a:p>
            <a:pPr>
              <a:defRPr/>
            </a:pPr>
            <a:endParaRPr lang="en-AU" altLang="en-US" dirty="0"/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384</TotalTime>
  <Words>278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Verdana</vt:lpstr>
      <vt:lpstr>Arial</vt:lpstr>
      <vt:lpstr>Wingdings</vt:lpstr>
      <vt:lpstr>Times New Roman</vt:lpstr>
      <vt:lpstr>Globe</vt:lpstr>
      <vt:lpstr>South West Pacific Hydrographic Commission Technical Workshop  February 2018 </vt:lpstr>
      <vt:lpstr>How it began</vt:lpstr>
      <vt:lpstr>What was achieved</vt:lpstr>
      <vt:lpstr>SI coverage and example chart</vt:lpstr>
      <vt:lpstr>AHO staff visited Honiara</vt:lpstr>
      <vt:lpstr>Solomon Islands Hydrographic Unit (SIHU)</vt:lpstr>
      <vt:lpstr>Memorandum of Understanding Signing</vt:lpstr>
      <vt:lpstr>What next</vt:lpstr>
    </vt:vector>
  </TitlesOfParts>
  <Company>Department of Defence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14th  South West Pacific  Hydrographic Commission Conference  30 November – 02 December NOUMEA</dc:title>
  <dc:creator>Melinda McMullen</dc:creator>
  <cp:lastModifiedBy>Alberto Costa Neves</cp:lastModifiedBy>
  <cp:revision>69</cp:revision>
  <dcterms:created xsi:type="dcterms:W3CDTF">2016-11-03T03:14:38Z</dcterms:created>
  <dcterms:modified xsi:type="dcterms:W3CDTF">2018-02-23T19:31:50Z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bjective-Id">
    <vt:lpwstr>R33364880</vt:lpwstr>
  </property>
  <property fmtid="{D5CDD505-2E9C-101B-9397-08002B2CF9AE}" pid="3" name="Objective-Title">
    <vt:lpwstr>SWPHC - Technical Workshop - PCA - SI case study</vt:lpwstr>
  </property>
  <property fmtid="{D5CDD505-2E9C-101B-9397-08002B2CF9AE}" pid="4" name="Objective-Comment">
    <vt:lpwstr/>
  </property>
  <property fmtid="{D5CDD505-2E9C-101B-9397-08002B2CF9AE}" pid="5" name="Objective-CreationStamp">
    <vt:filetime>2018-02-16T00:22:11Z</vt:filetime>
  </property>
  <property fmtid="{D5CDD505-2E9C-101B-9397-08002B2CF9AE}" pid="6" name="Objective-IsApproved">
    <vt:bool>false</vt:bool>
  </property>
  <property fmtid="{D5CDD505-2E9C-101B-9397-08002B2CF9AE}" pid="7" name="Objective-IsPublished">
    <vt:bool>false</vt:bool>
  </property>
  <property fmtid="{D5CDD505-2E9C-101B-9397-08002B2CF9AE}" pid="8" name="Objective-DatePublished">
    <vt:lpwstr/>
  </property>
  <property fmtid="{D5CDD505-2E9C-101B-9397-08002B2CF9AE}" pid="9" name="Objective-ModificationStamp">
    <vt:filetime>2018-02-16T00:22:15Z</vt:filetime>
  </property>
  <property fmtid="{D5CDD505-2E9C-101B-9397-08002B2CF9AE}" pid="10" name="Objective-Owner">
    <vt:lpwstr>Thompson, Hilary (MRS)(DMDS)(Maritime Data Services)</vt:lpwstr>
  </property>
  <property fmtid="{D5CDD505-2E9C-101B-9397-08002B2CF9AE}" pid="11" name="Objective-Path">
    <vt:lpwstr>Objective Global Folder - PROD:Defence Business Units:Strategic Policy and Intelligence Group:Workgroup Staging Area:HM BRANCH : Hydrography and Metoc Branch:HM BRANCH WORLD:03 HM  BRANCH CORPORATE FILES:D. (Process 03) Management of External Relations Process:b. Process 03 Corporate files:External Relations Management:International Hydrographic Organization - IHO / IHB:IHO South West Pacific Hydrographic Commission (SWPHC):SWPHC CB Programme_ Technical Workshops, Training, etc:SWPHC_2018_Technical W'shop on Implementing Hydrogaphic Governance (Nukualofa, Tonga, 19-20 Feb 2018):Presentations:</vt:lpwstr>
  </property>
  <property fmtid="{D5CDD505-2E9C-101B-9397-08002B2CF9AE}" pid="12" name="Objective-Parent">
    <vt:lpwstr>Presentations</vt:lpwstr>
  </property>
  <property fmtid="{D5CDD505-2E9C-101B-9397-08002B2CF9AE}" pid="13" name="Objective-State">
    <vt:lpwstr>Being Drafted</vt:lpwstr>
  </property>
  <property fmtid="{D5CDD505-2E9C-101B-9397-08002B2CF9AE}" pid="14" name="Objective-Version">
    <vt:lpwstr>0.1</vt:lpwstr>
  </property>
  <property fmtid="{D5CDD505-2E9C-101B-9397-08002B2CF9AE}" pid="15" name="Objective-VersionNumber">
    <vt:i4>1</vt:i4>
  </property>
  <property fmtid="{D5CDD505-2E9C-101B-9397-08002B2CF9AE}" pid="16" name="Objective-VersionComment">
    <vt:lpwstr>First version</vt:lpwstr>
  </property>
  <property fmtid="{D5CDD505-2E9C-101B-9397-08002B2CF9AE}" pid="17" name="Objective-FileNumber">
    <vt:lpwstr/>
  </property>
  <property fmtid="{D5CDD505-2E9C-101B-9397-08002B2CF9AE}" pid="18" name="Objective-Classification">
    <vt:lpwstr>[Inherited - Unclassified]</vt:lpwstr>
  </property>
  <property fmtid="{D5CDD505-2E9C-101B-9397-08002B2CF9AE}" pid="19" name="Objective-Caveats">
    <vt:lpwstr/>
  </property>
  <property fmtid="{D5CDD505-2E9C-101B-9397-08002B2CF9AE}" pid="20" name="Objective-Document Type [system]">
    <vt:lpwstr/>
  </property>
</Properties>
</file>