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5"/>
  </p:sldMasterIdLst>
  <p:notesMasterIdLst>
    <p:notesMasterId r:id="rId16"/>
  </p:notesMasterIdLst>
  <p:sldIdLst>
    <p:sldId id="598" r:id="rId6"/>
    <p:sldId id="600" r:id="rId7"/>
    <p:sldId id="594" r:id="rId8"/>
    <p:sldId id="599" r:id="rId9"/>
    <p:sldId id="617" r:id="rId10"/>
    <p:sldId id="618" r:id="rId11"/>
    <p:sldId id="620" r:id="rId12"/>
    <p:sldId id="621" r:id="rId13"/>
    <p:sldId id="622" r:id="rId14"/>
    <p:sldId id="623" r:id="rId15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ie Phillips" initials="JP" lastIdx="1" clrIdx="0">
    <p:extLst>
      <p:ext uri="{19B8F6BF-5375-455C-9EA6-DF929625EA0E}">
        <p15:presenceInfo xmlns:p15="http://schemas.microsoft.com/office/powerpoint/2012/main" userId="41d2931be9cfedc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1754" autoAdjust="0"/>
  </p:normalViewPr>
  <p:slideViewPr>
    <p:cSldViewPr snapToGrid="0">
      <p:cViewPr varScale="1">
        <p:scale>
          <a:sx n="67" d="100"/>
          <a:sy n="67" d="100"/>
        </p:scale>
        <p:origin x="60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notesViewPr>
    <p:cSldViewPr snapToGrid="0">
      <p:cViewPr>
        <p:scale>
          <a:sx n="110" d="100"/>
          <a:sy n="110" d="100"/>
        </p:scale>
        <p:origin x="3360" y="-17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7319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77319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820714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098" y="6069012"/>
            <a:ext cx="793714" cy="808277"/>
          </a:xfrm>
          <a:prstGeom prst="rect">
            <a:avLst/>
          </a:prstGeom>
        </p:spPr>
      </p:pic>
      <p:sp>
        <p:nvSpPr>
          <p:cNvPr id="11" name="Footer Placeholder 8"/>
          <p:cNvSpPr txBox="1">
            <a:spLocks/>
          </p:cNvSpPr>
          <p:nvPr userDrawn="1"/>
        </p:nvSpPr>
        <p:spPr>
          <a:xfrm>
            <a:off x="8021213" y="6271896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South</a:t>
            </a:r>
            <a:r>
              <a:rPr lang="de-DE" baseline="0" dirty="0">
                <a:solidFill>
                  <a:schemeClr val="tx1"/>
                </a:solidFill>
              </a:rPr>
              <a:t> West Pacific </a:t>
            </a:r>
            <a:r>
              <a:rPr lang="de-DE" dirty="0">
                <a:solidFill>
                  <a:schemeClr val="tx1"/>
                </a:solidFill>
              </a:rPr>
              <a:t>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  <p:sp>
        <p:nvSpPr>
          <p:cNvPr id="10" name="Footer Placeholder 8"/>
          <p:cNvSpPr txBox="1">
            <a:spLocks/>
          </p:cNvSpPr>
          <p:nvPr userDrawn="1"/>
        </p:nvSpPr>
        <p:spPr>
          <a:xfrm>
            <a:off x="7867467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South West Pacific 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914" y="6031690"/>
            <a:ext cx="813938" cy="8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2/13/2019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49902"/>
            <a:ext cx="9144000" cy="390232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  <a:cs typeface="Arial" panose="020B0604020202020204" pitchFamily="34" charset="0"/>
              </a:rPr>
              <a:t>Worldwide ENC Database Working Group </a:t>
            </a:r>
            <a:br>
              <a:rPr lang="en-US" b="1" dirty="0">
                <a:latin typeface="+mn-lt"/>
                <a:cs typeface="Arial" panose="020B0604020202020204" pitchFamily="34" charset="0"/>
              </a:rPr>
            </a:br>
            <a:r>
              <a:rPr lang="en-US" b="1" dirty="0">
                <a:latin typeface="+mn-lt"/>
                <a:cs typeface="Arial" panose="020B0604020202020204" pitchFamily="34" charset="0"/>
              </a:rPr>
              <a:t>(WENDWG)</a:t>
            </a:r>
            <a:br>
              <a:rPr lang="en-US" dirty="0"/>
            </a:br>
            <a:br>
              <a:rPr lang="en-US" dirty="0"/>
            </a:br>
            <a:r>
              <a:rPr lang="en-US" sz="4400" dirty="0"/>
              <a:t>SWPHC16 Update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399480"/>
            <a:ext cx="9144000" cy="534027"/>
          </a:xfrm>
        </p:spPr>
        <p:txBody>
          <a:bodyPr/>
          <a:lstStyle/>
          <a:p>
            <a:r>
              <a:rPr lang="en-AU" dirty="0"/>
              <a:t>Submitted by Jamie McMichael-Phillips, WENDWG Chair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528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50DE9-1A3B-4C21-824A-362E61654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+mn-lt"/>
              </a:rPr>
              <a:t>Next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5BC4C-2EFF-48C7-9947-129040FFD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047479" cy="4006215"/>
          </a:xfrm>
        </p:spPr>
        <p:txBody>
          <a:bodyPr/>
          <a:lstStyle/>
          <a:p>
            <a:r>
              <a:rPr lang="en-GB" dirty="0"/>
              <a:t>Brest 26-28 February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D84ED4-7819-4027-B581-B101626E1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68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ADE7E-E71D-4D67-8120-653363247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altLang="de-DE" b="1" dirty="0">
                <a:solidFill>
                  <a:schemeClr val="tx1"/>
                </a:solidFill>
                <a:latin typeface="+mn-lt"/>
              </a:rPr>
              <a:t>WENDWG Purpose</a:t>
            </a:r>
            <a:endParaRPr lang="en-GB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38C21-7672-46B5-87DA-FFB60BE13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86439" cy="3711575"/>
          </a:xfrm>
        </p:spPr>
        <p:txBody>
          <a:bodyPr>
            <a:normAutofit fontScale="92500"/>
          </a:bodyPr>
          <a:lstStyle/>
          <a:p>
            <a:r>
              <a:rPr lang="en-US" dirty="0"/>
              <a:t>To  advise IRCC to enable highest societal value of Member State effort by: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US" dirty="0"/>
              <a:t>Facilitating  a  world-wide  consistent  level  of  high-quality,  updated  official  ENCs through  integrated  services  that  support  chart  carriage  requirements  of  SOLAS  Chapter V, and the  requirements  of the  IMO Performance  Standards for ECDIS </a:t>
            </a:r>
          </a:p>
          <a:p>
            <a:pPr marL="457200" lvl="1" indent="0">
              <a:buNone/>
            </a:pPr>
            <a:r>
              <a:rPr lang="en-US" i="1" dirty="0"/>
              <a:t>and</a:t>
            </a:r>
            <a:endParaRPr lang="en-GB" i="1" dirty="0"/>
          </a:p>
          <a:p>
            <a:pPr lvl="1"/>
            <a:r>
              <a:rPr lang="en-US" dirty="0"/>
              <a:t>Reviewing  options, and  recommending  actions,  that  expand  the  value  of  the Worldwide ENC Database  to  all marine data users applying data management principles.  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35E570-7A73-4830-AADC-4C1FBB938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442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49902"/>
            <a:ext cx="9144000" cy="1233625"/>
          </a:xfrm>
        </p:spPr>
        <p:txBody>
          <a:bodyPr>
            <a:normAutofit fontScale="90000"/>
          </a:bodyPr>
          <a:lstStyle/>
          <a:p>
            <a:r>
              <a:rPr lang="en-GB" altLang="de-DE" sz="4400" b="1" dirty="0">
                <a:latin typeface="+mn-lt"/>
              </a:rPr>
              <a:t>8th WENDWG meeting </a:t>
            </a:r>
            <a:br>
              <a:rPr lang="en-GB" altLang="de-DE" sz="4400" b="1" dirty="0">
                <a:latin typeface="+mn-lt"/>
              </a:rPr>
            </a:br>
            <a:r>
              <a:rPr lang="en-GB" altLang="de-DE" sz="4400" b="1" dirty="0">
                <a:latin typeface="+mn-lt"/>
              </a:rPr>
              <a:t>Buenos Aires - Mar 18</a:t>
            </a:r>
            <a:endParaRPr lang="en-AU" sz="44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1852654"/>
            <a:ext cx="9144000" cy="3080853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WG </a:t>
            </a:r>
            <a:r>
              <a:rPr lang="en-GB" dirty="0" err="1">
                <a:ea typeface="Calibri" panose="020F0502020204030204" pitchFamily="34" charset="0"/>
                <a:cs typeface="Times New Roman" panose="02020603050405020304" pitchFamily="18" charset="0"/>
              </a:rPr>
              <a:t>ToRs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Elimination of Overlapping ENCs</a:t>
            </a:r>
          </a:p>
          <a:p>
            <a:pPr marL="342900" indent="-342900" algn="l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IHO ENC Catalogue &amp; Performance Indicators </a:t>
            </a:r>
          </a:p>
          <a:p>
            <a:pPr marL="342900" indent="-342900" algn="l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RENC Harmonisation &amp; Distribution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GB" dirty="0"/>
              <a:t>Full Implementation of the WEND Principles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GB" dirty="0"/>
              <a:t>Industry &amp; Stakeholders Session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GB" dirty="0"/>
              <a:t>Review and Update of the WENDWG Work Programme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693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EE549-C199-4154-AF9A-9E07B7C85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de-DE" b="1" dirty="0">
                <a:solidFill>
                  <a:schemeClr val="tx1"/>
                </a:solidFill>
                <a:latin typeface="+mn-lt"/>
              </a:rPr>
              <a:t>Report/Work Programme/Outputs</a:t>
            </a:r>
            <a:endParaRPr lang="en-GB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83CC6-314F-4791-B8D6-3399149B8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297159" cy="3193415"/>
          </a:xfrm>
        </p:spPr>
        <p:txBody>
          <a:bodyPr/>
          <a:lstStyle/>
          <a:p>
            <a:pPr marL="0" indent="0">
              <a:buNone/>
            </a:pPr>
            <a:r>
              <a:rPr lang="en-US" altLang="de-DE" dirty="0"/>
              <a:t>Details on IRCC and WENDWG pages at:</a:t>
            </a:r>
          </a:p>
          <a:p>
            <a:endParaRPr lang="en-US" altLang="de-DE" dirty="0"/>
          </a:p>
          <a:p>
            <a:pPr marL="0" indent="0">
              <a:buNone/>
            </a:pPr>
            <a:r>
              <a:rPr lang="en-GB" dirty="0"/>
              <a:t>http://iho.int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32160B-8526-4DFF-B5A4-6F1BAA4BD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288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E1E1D-B7DA-4B76-9824-9CF431DB9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AU" altLang="de-DE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Overlapping ENCs</a:t>
            </a:r>
            <a:endParaRPr lang="en-GB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4C606-6FE8-4F5E-83E6-BDB9716FF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73079" cy="3731895"/>
          </a:xfrm>
        </p:spPr>
        <p:txBody>
          <a:bodyPr/>
          <a:lstStyle/>
          <a:p>
            <a:r>
              <a:rPr lang="en-GB" altLang="de-DE" dirty="0"/>
              <a:t>IHO community needs to do much more to manage, and wherever possible eliminate, overlapping data. </a:t>
            </a:r>
          </a:p>
          <a:p>
            <a:r>
              <a:rPr lang="en-GB" altLang="de-DE" dirty="0"/>
              <a:t>IHO Resolution on elimination of overlapping ENC Data in areas of demonstrable risk to safety of navigation. (Approved Feb 18)</a:t>
            </a:r>
          </a:p>
          <a:p>
            <a:pPr lvl="1"/>
            <a:endParaRPr lang="en-GB" altLang="de-DE" dirty="0">
              <a:latin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E83B44-D835-452D-BA3A-371C723E9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322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85D94-022E-473C-9CF8-3E5864FBE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AU" altLang="de-DE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Overlapping ENCs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C9580-CBA4-4468-9C48-6A9758FA0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0001"/>
            <a:ext cx="10988039" cy="4389120"/>
          </a:xfrm>
        </p:spPr>
        <p:txBody>
          <a:bodyPr>
            <a:normAutofit/>
          </a:bodyPr>
          <a:lstStyle/>
          <a:p>
            <a:endParaRPr lang="en-GB" altLang="de-DE" dirty="0">
              <a:latin typeface="Arial" panose="020B0604020202020204" pitchFamily="34" charset="0"/>
            </a:endParaRPr>
          </a:p>
          <a:p>
            <a:r>
              <a:rPr lang="en-GB" altLang="de-DE" dirty="0"/>
              <a:t>One-year “clock” to resolve overlaps should begin once overlapping issues, starting with the potential highest risk cases, have been reported to ENC producers. </a:t>
            </a:r>
          </a:p>
          <a:p>
            <a:r>
              <a:rPr lang="en-GB" altLang="de-DE" dirty="0"/>
              <a:t>Management of overlap cases should be implemented by RHCs, reporting to IRCC and keeping WENDWG informed. </a:t>
            </a:r>
          </a:p>
          <a:p>
            <a:r>
              <a:rPr lang="en-GB" altLang="de-DE" dirty="0"/>
              <a:t>RHCs should make own assessment of level of navigational risk for ENC overlaps using IC ENC Policy on Risk Assessment as a first step where applicable.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C37736-F423-437D-98F9-E64D87FE6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574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296A6-BC99-44FA-B081-B72DFCE48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de-DE" b="1" dirty="0">
                <a:solidFill>
                  <a:schemeClr val="tx1"/>
                </a:solidFill>
                <a:latin typeface="+mn-lt"/>
              </a:rPr>
              <a:t>IHO ENC Catalogue</a:t>
            </a:r>
            <a:endParaRPr lang="en-GB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624C6-AF38-4480-BE17-1A129F2C5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67719" cy="3914775"/>
          </a:xfrm>
        </p:spPr>
        <p:txBody>
          <a:bodyPr>
            <a:normAutofit/>
          </a:bodyPr>
          <a:lstStyle/>
          <a:p>
            <a:r>
              <a:rPr lang="en-GB" altLang="de-DE" dirty="0"/>
              <a:t>Catalogue now well publicised by IMO.</a:t>
            </a:r>
          </a:p>
          <a:p>
            <a:pPr lvl="1"/>
            <a:r>
              <a:rPr lang="en-GB" altLang="de-DE" dirty="0"/>
              <a:t>ECDIS Guidance for Good Practice (MSC.1/Circ1503/Rev1 dated June 2017) </a:t>
            </a:r>
          </a:p>
          <a:p>
            <a:pPr lvl="1"/>
            <a:r>
              <a:rPr lang="en-GB" altLang="de-DE" dirty="0"/>
              <a:t>More user-friendly version next.</a:t>
            </a:r>
          </a:p>
          <a:p>
            <a:pPr lvl="1"/>
            <a:r>
              <a:rPr lang="en-GB" altLang="de-DE" dirty="0"/>
              <a:t>Ongoing work to link to INT Chart Web Catalogue and AIS traffic density database.  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E3BA0E-9353-4EC1-9CD7-AD7982AC2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64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EE7BE-4269-40DC-9879-0240FFD0A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altLang="en-US" b="1" dirty="0">
                <a:solidFill>
                  <a:schemeClr val="tx1"/>
                </a:solidFill>
                <a:latin typeface="+mn-lt"/>
              </a:rPr>
              <a:t>Implementation of WEND Principles</a:t>
            </a:r>
            <a:endParaRPr lang="en-GB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D78BD-71FE-4FCE-B0F1-FB34C30AB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12119" cy="3518535"/>
          </a:xfrm>
        </p:spPr>
        <p:txBody>
          <a:bodyPr/>
          <a:lstStyle/>
          <a:p>
            <a:r>
              <a:rPr lang="en-GB" altLang="de-DE" dirty="0"/>
              <a:t>At IHO level, need to better understand,, coverage &amp; overlaps issues across regions  </a:t>
            </a:r>
          </a:p>
          <a:p>
            <a:r>
              <a:rPr lang="en-GB" altLang="de-DE" dirty="0"/>
              <a:t>RHCs reports on implementation of ENC Schemes are a crucial management information</a:t>
            </a:r>
          </a:p>
          <a:p>
            <a:r>
              <a:rPr lang="en-GB" altLang="de-DE" dirty="0"/>
              <a:t>Existing IHO ENC Coverage catalogue used as initial mechanism to build ENC Schemes database within </a:t>
            </a:r>
            <a:r>
              <a:rPr lang="en-GB" altLang="de-DE" dirty="0" err="1"/>
              <a:t>INToGIS</a:t>
            </a:r>
            <a:r>
              <a:rPr lang="en-GB" altLang="de-DE" dirty="0"/>
              <a:t> II.  </a:t>
            </a:r>
          </a:p>
          <a:p>
            <a:pPr lvl="1"/>
            <a:r>
              <a:rPr lang="en-GB" altLang="de-DE" dirty="0"/>
              <a:t>Once system commissioned, RHCs should define and adopt ENC schemes for submission. 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E37392-B95F-49C6-A055-4FA75F87B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107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B17CD-85AA-4E21-845C-8A932B5C6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+mn-lt"/>
              </a:rPr>
              <a:t>Breakout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7E7F6-F084-426C-9AB3-4E1C6B6E0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738359" cy="4026535"/>
          </a:xfrm>
        </p:spPr>
        <p:txBody>
          <a:bodyPr>
            <a:normAutofit/>
          </a:bodyPr>
          <a:lstStyle/>
          <a:p>
            <a:r>
              <a:rPr lang="en-AU" altLang="en-US" dirty="0"/>
              <a:t>RENCs might consider offering S-57 licence management service to support safety of navigation for all classes of vessels. </a:t>
            </a:r>
          </a:p>
          <a:p>
            <a:r>
              <a:rPr lang="en-AU" altLang="en-US" dirty="0"/>
              <a:t>Explore options to support GEBCO Seabed 2030. initiative.  </a:t>
            </a:r>
          </a:p>
          <a:p>
            <a:pPr lvl="1"/>
            <a:r>
              <a:rPr lang="en-AU" altLang="en-US" dirty="0"/>
              <a:t>US and NO to resubmit their paper to IRCC, seeking guidance on the possible expansion of the WENDWG scope. 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B6DB2-3AE7-4A42-85FC-1DEF6DB0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406899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National Hydrographer IHO Document" ma:contentTypeID="0x010100AF82AC212BE65442A8724FE7C83737C70A0D007BC0E63CBEC98C439AFFAFDA6CEB4928" ma:contentTypeVersion="918" ma:contentTypeDescription="" ma:contentTypeScope="" ma:versionID="2b9380898f8b680d35da76577f6b5c80">
  <xsd:schema xmlns:xsd="http://www.w3.org/2001/XMLSchema" xmlns:xs="http://www.w3.org/2001/XMLSchema" xmlns:p="http://schemas.microsoft.com/office/2006/metadata/properties" xmlns:ns1="http://schemas.microsoft.com/sharepoint/v3" xmlns:ns2="4e7e82ff-130c-471f-a9b5-f315683a1046" xmlns:ns3="82613836-27ac-49c9-9cc8-4feab98ff9e5" xmlns:ns4="6d372bfe-c7ca-42cb-8535-f0f7f282e551" xmlns:ns5="6bf2f2b7-851c-4175-bf0f-af04c4e94027" targetNamespace="http://schemas.microsoft.com/office/2006/metadata/properties" ma:root="true" ma:fieldsID="8530c82e959a8bb7f09a68454a078f45" ns1:_="" ns2:_="" ns3:_="" ns4:_="" ns5:_="">
    <xsd:import namespace="http://schemas.microsoft.com/sharepoint/v3"/>
    <xsd:import namespace="4e7e82ff-130c-471f-a9b5-f315683a1046"/>
    <xsd:import namespace="82613836-27ac-49c9-9cc8-4feab98ff9e5"/>
    <xsd:import namespace="6d372bfe-c7ca-42cb-8535-f0f7f282e551"/>
    <xsd:import namespace="6bf2f2b7-851c-4175-bf0f-af04c4e94027"/>
    <xsd:element name="properties">
      <xsd:complexType>
        <xsd:sequence>
          <xsd:element name="documentManagement">
            <xsd:complexType>
              <xsd:all>
                <xsd:element ref="ns2:c5c87486329e4be39bab181b036c310a" minOccurs="0"/>
                <xsd:element ref="ns2:TaxCatchAll" minOccurs="0"/>
                <xsd:element ref="ns2:TaxCatchAllLabel" minOccurs="0"/>
                <xsd:element ref="ns2:d0411bf1067d45cd8f19cfb38ec84467" minOccurs="0"/>
                <xsd:element ref="ns2:ed3e8be2d07446728d3dbbf5c7aa8ac2" minOccurs="0"/>
                <xsd:element ref="ns1:National_x0020_Hydrographer_x0020_IHO_x0020_CL_x0020_No." minOccurs="0"/>
                <xsd:element ref="ns1:PII" minOccurs="0"/>
                <xsd:element ref="ns2:m49136c7a9a84fa3b109976f6b03c931" minOccurs="0"/>
                <xsd:element ref="ns2:pd75e69d3404407397a7eb0d5479894d" minOccurs="0"/>
                <xsd:element ref="ns1:Year" minOccurs="0"/>
                <xsd:element ref="ns2:kb4ef000c8eb493f8d4aaf2178e05487" minOccurs="0"/>
                <xsd:element ref="ns3:Meeting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5:_dlc_DocId" minOccurs="0"/>
                <xsd:element ref="ns5:_dlc_DocIdUrl" minOccurs="0"/>
                <xsd:element ref="ns5:_dlc_DocIdPersistId" minOccurs="0"/>
                <xsd:element ref="ns5:SharedWithUsers" minOccurs="0"/>
                <xsd:element ref="ns5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ational_x0020_Hydrographer_x0020_IHO_x0020_CL_x0020_No." ma:index="16" nillable="true" ma:displayName="National Hydrographer IHO CL No." ma:internalName="National_x0020_Hydrographer_x0020_IHO_x0020_CL_x0020_No_x002e_" ma:readOnly="false">
      <xsd:simpleType>
        <xsd:restriction base="dms:Text">
          <xsd:maxLength value="255"/>
        </xsd:restriction>
      </xsd:simpleType>
    </xsd:element>
    <xsd:element name="PII" ma:index="17" nillable="true" ma:displayName="PII" ma:default="0" ma:description="Does this document contain Personally Identifiable Information?" ma:internalName="PII" ma:readOnly="false">
      <xsd:simpleType>
        <xsd:restriction base="dms:Boolean"/>
      </xsd:simpleType>
    </xsd:element>
    <xsd:element name="Year" ma:index="22" nillable="true" ma:displayName="Year" ma:indexed="true" ma:internalName="Year" ma:readOnly="false">
      <xsd:simpleType>
        <xsd:restriction base="dms:Text">
          <xsd:maxLength value="4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7e82ff-130c-471f-a9b5-f315683a1046" elementFormDefault="qualified">
    <xsd:import namespace="http://schemas.microsoft.com/office/2006/documentManagement/types"/>
    <xsd:import namespace="http://schemas.microsoft.com/office/infopath/2007/PartnerControls"/>
    <xsd:element name="c5c87486329e4be39bab181b036c310a" ma:index="8" nillable="true" ma:taxonomy="true" ma:internalName="c5c87486329e4be39bab181b036c310a" ma:taxonomyFieldName="UKHO_SecurityClassification" ma:displayName="Security Classification" ma:readOnly="false" ma:default="1;#OFFICIAL|77777b58-be7e-4cc7-a0da-30387eb98d66" ma:fieldId="{c5c87486-329e-4be3-9bab-181b036c310a}" ma:sspId="2d88c65c-3d18-4304-bf56-a445aaa65aff" ma:termSetId="c2a44200-7cd3-4e9d-979f-77b69cbbd6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442570a1-7e33-49b8-96b0-21ce31c5b5ac}" ma:internalName="TaxCatchAll" ma:readOnly="false" ma:showField="CatchAllData" ma:web="6bf2f2b7-851c-4175-bf0f-af04c4e940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442570a1-7e33-49b8-96b0-21ce31c5b5ac}" ma:internalName="TaxCatchAllLabel" ma:readOnly="false" ma:showField="CatchAllDataLabel" ma:web="6bf2f2b7-851c-4175-bf0f-af04c4e940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0411bf1067d45cd8f19cfb38ec84467" ma:index="12" nillable="true" ma:taxonomy="true" ma:internalName="d0411bf1067d45cd8f19cfb38ec84467" ma:taxonomyFieldName="UKHO_OrganisationStructure" ma:displayName="Organisation Structure" ma:readOnly="false" ma:default="" ma:fieldId="{d0411bf1-067d-45cd-8f19-cfb38ec84467}" ma:taxonomyMulti="true" ma:sspId="2d88c65c-3d18-4304-bf56-a445aaa65aff" ma:termSetId="14b94231-5548-460f-8567-7585b48b6db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3e8be2d07446728d3dbbf5c7aa8ac2" ma:index="14" nillable="true" ma:taxonomy="true" ma:internalName="ed3e8be2d07446728d3dbbf5c7aa8ac2" ma:taxonomyFieldName="National_x0020_Hydrographer_x0020_IHO_x0020_Document_x0020_Type" ma:displayName="National Hydrographer IHO Document Type" ma:readOnly="false" ma:fieldId="{ed3e8be2-d074-4672-8d3d-bbf5c7aa8ac2}" ma:taxonomyMulti="true" ma:sspId="2d88c65c-3d18-4304-bf56-a445aaa65aff" ma:termSetId="0994d431-c3de-4816-b7d2-91bc1186602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49136c7a9a84fa3b109976f6b03c931" ma:index="18" nillable="true" ma:taxonomy="true" ma:internalName="m49136c7a9a84fa3b109976f6b03c931" ma:taxonomyFieldName="Country" ma:displayName="Country" ma:readOnly="false" ma:fieldId="{649136c7-a9a8-4fa3-b109-976f6b03c931}" ma:sspId="2d88c65c-3d18-4304-bf56-a445aaa65aff" ma:termSetId="feb40e58-155f-412a-b4ef-afbe204dece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d75e69d3404407397a7eb0d5479894d" ma:index="20" nillable="true" ma:taxonomy="true" ma:internalName="pd75e69d3404407397a7eb0d5479894d" ma:taxonomyFieldName="Committees_x0020_and_x0020_WG" ma:displayName="Committees and WG" ma:indexed="true" ma:readOnly="false" ma:fieldId="{9d75e69d-3404-4073-97a7-eb0d5479894d}" ma:sspId="2d88c65c-3d18-4304-bf56-a445aaa65aff" ma:termSetId="a25979c6-736c-42cb-806f-37eacf539c14" ma:anchorId="f1ca98fb-3b32-445a-9da7-04da63a0b02e" ma:open="false" ma:isKeyword="false">
      <xsd:complexType>
        <xsd:sequence>
          <xsd:element ref="pc:Terms" minOccurs="0" maxOccurs="1"/>
        </xsd:sequence>
      </xsd:complexType>
    </xsd:element>
    <xsd:element name="kb4ef000c8eb493f8d4aaf2178e05487" ma:index="23" nillable="true" ma:taxonomy="true" ma:internalName="kb4ef000c8eb493f8d4aaf2178e05487" ma:taxonomyFieldName="IP_x0020_HIP_x0020_Area" ma:displayName="IP HIP Region" ma:readOnly="false" ma:fieldId="{4b4ef000-c8eb-493f-8d4a-af2178e05487}" ma:sspId="2d88c65c-3d18-4304-bf56-a445aaa65aff" ma:termSetId="a25979c6-736c-42cb-806f-37eacf539c14" ma:anchorId="e130e950-2437-42ab-b67e-834030cfdea8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13836-27ac-49c9-9cc8-4feab98ff9e5" elementFormDefault="qualified">
    <xsd:import namespace="http://schemas.microsoft.com/office/2006/documentManagement/types"/>
    <xsd:import namespace="http://schemas.microsoft.com/office/infopath/2007/PartnerControls"/>
    <xsd:element name="Meeting" ma:index="25" nillable="true" ma:displayName="Meeting" ma:indexed="true" ma:internalName="Meeting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372bfe-c7ca-42cb-8535-f0f7f282e5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f2f2b7-851c-4175-bf0f-af04c4e94027" elementFormDefault="qualified">
    <xsd:import namespace="http://schemas.microsoft.com/office/2006/documentManagement/types"/>
    <xsd:import namespace="http://schemas.microsoft.com/office/infopath/2007/PartnerControls"/>
    <xsd:element name="_dlc_DocId" ma:index="3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3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http://schemas.microsoft.com/sharepoint/v3">2019</Year>
    <TaxCatchAllLabel xmlns="4e7e82ff-130c-471f-a9b5-f315683a1046"/>
    <kb4ef000c8eb493f8d4aaf2178e05487 xmlns="4e7e82ff-130c-471f-a9b5-f315683a10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HIP-AP</TermName>
          <TermId xmlns="http://schemas.microsoft.com/office/infopath/2007/PartnerControls">6b084d8b-e018-49ea-b694-7d813d7d4e8f</TermId>
        </TermInfo>
      </Terms>
    </kb4ef000c8eb493f8d4aaf2178e05487>
    <PII xmlns="http://schemas.microsoft.com/sharepoint/v3">false</PII>
    <National_x0020_Hydrographer_x0020_IHO_x0020_CL_x0020_No. xmlns="http://schemas.microsoft.com/sharepoint/v3" xsi:nil="true"/>
    <c5c87486329e4be39bab181b036c310a xmlns="4e7e82ff-130c-471f-a9b5-f315683a10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77777b58-be7e-4cc7-a0da-30387eb98d66</TermId>
        </TermInfo>
      </Terms>
    </c5c87486329e4be39bab181b036c310a>
    <d0411bf1067d45cd8f19cfb38ec84467 xmlns="4e7e82ff-130c-471f-a9b5-f315683a10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IHO</TermName>
          <TermId xmlns="http://schemas.microsoft.com/office/infopath/2007/PartnerControls">271ee81f-1326-4ebe-8da4-55310f124c04</TermId>
        </TermInfo>
      </Terms>
    </d0411bf1067d45cd8f19cfb38ec84467>
    <m49136c7a9a84fa3b109976f6b03c931 xmlns="4e7e82ff-130c-471f-a9b5-f315683a10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Niue (NZ)</TermName>
          <TermId xmlns="http://schemas.microsoft.com/office/infopath/2007/PartnerControls">aca0d5ec-00d0-4c1a-9f82-cc957d21ca6f</TermId>
        </TermInfo>
      </Terms>
    </m49136c7a9a84fa3b109976f6b03c931>
    <TaxCatchAll xmlns="4e7e82ff-130c-471f-a9b5-f315683a1046">
      <Value>179</Value>
      <Value>178</Value>
      <Value>9</Value>
      <Value>1</Value>
      <Value>532</Value>
    </TaxCatchAll>
    <pd75e69d3404407397a7eb0d5479894d xmlns="4e7e82ff-130c-471f-a9b5-f315683a10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SWPHC</TermName>
          <TermId xmlns="http://schemas.microsoft.com/office/infopath/2007/PartnerControls">39371c26-3e84-43b0-80e4-ca03d15590e7</TermId>
        </TermInfo>
      </Terms>
    </pd75e69d3404407397a7eb0d5479894d>
    <ed3e8be2d07446728d3dbbf5c7aa8ac2 xmlns="4e7e82ff-130c-471f-a9b5-f315683a1046">
      <Terms xmlns="http://schemas.microsoft.com/office/infopath/2007/PartnerControls"/>
    </ed3e8be2d07446728d3dbbf5c7aa8ac2>
    <_dlc_DocId xmlns="6bf2f2b7-851c-4175-bf0f-af04c4e94027">PX7Q2S6N7TTT-1550357203-3610</_dlc_DocId>
    <_dlc_DocIdUrl xmlns="6bf2f2b7-851c-4175-bf0f-af04c4e94027">
      <Url>https://ukho.sharepoint.com/sites/DataAcquisition/IHO/_layouts/15/DocIdRedir.aspx?ID=PX7Q2S6N7TTT-1550357203-3610</Url>
      <Description>PX7Q2S6N7TTT-1550357203-3610</Description>
    </_dlc_DocIdUrl>
    <Meeting xmlns="82613836-27ac-49c9-9cc8-4feab98ff9e5">16th Meeting</Meeting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104DBB6-49C8-49F2-821B-EA76CB3FDB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7e82ff-130c-471f-a9b5-f315683a1046"/>
    <ds:schemaRef ds:uri="82613836-27ac-49c9-9cc8-4feab98ff9e5"/>
    <ds:schemaRef ds:uri="6d372bfe-c7ca-42cb-8535-f0f7f282e551"/>
    <ds:schemaRef ds:uri="6bf2f2b7-851c-4175-bf0f-af04c4e940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986E88-C934-4FFD-9D8D-FAC0E63A46E5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microsoft.com/sharepoint/v3"/>
    <ds:schemaRef ds:uri="http://schemas.openxmlformats.org/package/2006/metadata/core-properties"/>
    <ds:schemaRef ds:uri="http://purl.org/dc/terms/"/>
    <ds:schemaRef ds:uri="6bf2f2b7-851c-4175-bf0f-af04c4e94027"/>
    <ds:schemaRef ds:uri="6d372bfe-c7ca-42cb-8535-f0f7f282e551"/>
    <ds:schemaRef ds:uri="http://purl.org/dc/dcmitype/"/>
    <ds:schemaRef ds:uri="82613836-27ac-49c9-9cc8-4feab98ff9e5"/>
    <ds:schemaRef ds:uri="4e7e82ff-130c-471f-a9b5-f315683a104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87C8BD3-B600-4EDB-83D0-0B1E46C49DE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AD4D2E4-DE7B-43E4-942F-6646EA535F7E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2222</TotalTime>
  <Words>439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IHO_Presentations_template-Blank</vt:lpstr>
      <vt:lpstr>Worldwide ENC Database Working Group  (WENDWG)  SWPHC16 Update</vt:lpstr>
      <vt:lpstr>WENDWG Purpose</vt:lpstr>
      <vt:lpstr>8th WENDWG meeting  Buenos Aires - Mar 18</vt:lpstr>
      <vt:lpstr>Report/Work Programme/Outputs</vt:lpstr>
      <vt:lpstr>Overlapping ENCs</vt:lpstr>
      <vt:lpstr>Overlapping ENCs</vt:lpstr>
      <vt:lpstr>IHO ENC Catalogue</vt:lpstr>
      <vt:lpstr>Implementation of WEND Principles</vt:lpstr>
      <vt:lpstr>Breakout Sessions</vt:lpstr>
      <vt:lpstr>Next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SWPHC16-07_08xx-National_Report-Template-Presentation</dc:title>
  <dc:creator>Owner</dc:creator>
  <cp:lastModifiedBy>Jamie Phillips</cp:lastModifiedBy>
  <cp:revision>83</cp:revision>
  <cp:lastPrinted>2019-02-06T12:11:43Z</cp:lastPrinted>
  <dcterms:created xsi:type="dcterms:W3CDTF">2017-10-26T13:07:26Z</dcterms:created>
  <dcterms:modified xsi:type="dcterms:W3CDTF">2019-02-13T21:11:03Z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0x010100AF82AC212BE65442A8724FE7C83737C70A0D007BC0E63CBEC98C439AFFAFDA6CEB4928</vt:lpwstr>
  </property>
  <property fmtid="{D5CDD505-2E9C-101B-9397-08002B2CF9AE}" pid="3" name="_dlc_DocIdItemGuid">
    <vt:lpwstr>6c3a2ffc-612e-49b0-a286-508cb0f2f391</vt:lpwstr>
  </property>
  <property fmtid="{D5CDD505-2E9C-101B-9397-08002B2CF9AE}" pid="4" name="e67d8e2fe5874f33b9c970a84d227915">
    <vt:lpwstr/>
  </property>
  <property fmtid="{D5CDD505-2E9C-101B-9397-08002B2CF9AE}" pid="5" name="Committees and WG">
    <vt:lpwstr>178;#SWPHC|39371c26-3e84-43b0-80e4-ca03d15590e7</vt:lpwstr>
  </property>
  <property fmtid="{D5CDD505-2E9C-101B-9397-08002B2CF9AE}" pid="6" name="UKHO_SecurityClassification">
    <vt:lpwstr>1;#OFFICIAL|77777b58-be7e-4cc7-a0da-30387eb98d66</vt:lpwstr>
  </property>
  <property fmtid="{D5CDD505-2E9C-101B-9397-08002B2CF9AE}" pid="7" name="Country">
    <vt:lpwstr>532;#Niue (NZ)|aca0d5ec-00d0-4c1a-9f82-cc957d21ca6f</vt:lpwstr>
  </property>
  <property fmtid="{D5CDD505-2E9C-101B-9397-08002B2CF9AE}" pid="8" name="UKHO_OrganisationStructure">
    <vt:lpwstr>9;#IHO|271ee81f-1326-4ebe-8da4-55310f124c04</vt:lpwstr>
  </property>
  <property fmtid="{D5CDD505-2E9C-101B-9397-08002B2CF9AE}" pid="9" name="IP HIP Area">
    <vt:lpwstr>179;#HIP-AP|6b084d8b-e018-49ea-b694-7d813d7d4e8f</vt:lpwstr>
  </property>
  <property fmtid="{D5CDD505-2E9C-101B-9397-08002B2CF9AE}" pid="10" name="National Hydrographer IHO Document Type">
    <vt:lpwstr/>
  </property>
  <property fmtid="{D5CDD505-2E9C-101B-9397-08002B2CF9AE}" pid="11" name="ProductsAndServices">
    <vt:lpwstr/>
  </property>
  <property fmtid="{D5CDD505-2E9C-101B-9397-08002B2CF9AE}" pid="12" name="Record">
    <vt:lpwstr/>
  </property>
  <property fmtid="{D5CDD505-2E9C-101B-9397-08002B2CF9AE}" pid="13" name="OriginalPath">
    <vt:lpwstr/>
  </property>
  <property fmtid="{D5CDD505-2E9C-101B-9397-08002B2CF9AE}" pid="14" name="Retention Action">
    <vt:lpwstr/>
  </property>
</Properties>
</file>