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9" r:id="rId3"/>
    <p:sldId id="305" r:id="rId4"/>
    <p:sldId id="317" r:id="rId5"/>
    <p:sldId id="270" r:id="rId6"/>
    <p:sldId id="304" r:id="rId7"/>
    <p:sldId id="275" r:id="rId8"/>
    <p:sldId id="309" r:id="rId9"/>
    <p:sldId id="271" r:id="rId10"/>
    <p:sldId id="287" r:id="rId11"/>
    <p:sldId id="288" r:id="rId12"/>
    <p:sldId id="318" r:id="rId13"/>
    <p:sldId id="310" r:id="rId14"/>
    <p:sldId id="280" r:id="rId15"/>
    <p:sldId id="285" r:id="rId16"/>
    <p:sldId id="277" r:id="rId17"/>
    <p:sldId id="281" r:id="rId18"/>
    <p:sldId id="282" r:id="rId19"/>
    <p:sldId id="269" r:id="rId20"/>
    <p:sldId id="322" r:id="rId21"/>
    <p:sldId id="321" r:id="rId22"/>
    <p:sldId id="320" r:id="rId23"/>
    <p:sldId id="323" r:id="rId24"/>
    <p:sldId id="324" r:id="rId25"/>
    <p:sldId id="31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Peter Weiss Hartmann" initials="JEPHA" lastIdx="0" clrIdx="0">
    <p:extLst>
      <p:ext uri="{19B8F6BF-5375-455C-9EA6-DF929625EA0E}">
        <p15:presenceInfo xmlns:p15="http://schemas.microsoft.com/office/powerpoint/2012/main" userId="Jens Peter Weiss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4416" autoAdjust="0"/>
  </p:normalViewPr>
  <p:slideViewPr>
    <p:cSldViewPr snapToGrid="0">
      <p:cViewPr varScale="1">
        <p:scale>
          <a:sx n="52" d="100"/>
          <a:sy n="52" d="100"/>
        </p:scale>
        <p:origin x="1164"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b="1" dirty="0" smtClean="0">
                <a:ea typeface="Times New Roman" panose="02020603050405020304" pitchFamily="18" charset="0"/>
              </a:rPr>
              <a:t>MSDI Open Forum </a:t>
            </a:r>
          </a:p>
          <a:p>
            <a:pPr>
              <a:spcAft>
                <a:spcPts val="0"/>
              </a:spcAft>
            </a:pPr>
            <a:r>
              <a:rPr lang="en-AU" dirty="0" smtClean="0">
                <a:ea typeface="Times New Roman" panose="02020603050405020304" pitchFamily="18" charset="0"/>
              </a:rPr>
              <a:t>The IHO/MSDIWG will continue to facilitate a MSDI Open Forum which would allow non-MSDIWG stakeholders (e.g. </a:t>
            </a:r>
            <a:r>
              <a:rPr lang="en-AU" b="1" dirty="0" smtClean="0">
                <a:ea typeface="Times New Roman" panose="02020603050405020304" pitchFamily="18" charset="0"/>
              </a:rPr>
              <a:t>RHC</a:t>
            </a:r>
            <a:r>
              <a:rPr lang="en-AU" dirty="0" smtClean="0">
                <a:ea typeface="Times New Roman" panose="02020603050405020304" pitchFamily="18" charset="0"/>
              </a:rPr>
              <a:t> MS, government, academia, industry, funding bodies and NGOs) to attend to see what the MSDIWG and the commercial partners can offer. Attendees at the Open Forum would then be encouraged to stay on for the MSDIWG10 meeting. This approach is being developed in consultation with the hosts. </a:t>
            </a:r>
          </a:p>
          <a:p>
            <a:pPr>
              <a:spcAft>
                <a:spcPts val="0"/>
              </a:spcAft>
            </a:pPr>
            <a:r>
              <a:rPr lang="en-AU" sz="1400" b="1" dirty="0" smtClean="0">
                <a:ea typeface="Times New Roman" panose="02020603050405020304" pitchFamily="18" charset="0"/>
              </a:rPr>
              <a:t>OGC Marine DWG</a:t>
            </a:r>
          </a:p>
          <a:p>
            <a:pPr>
              <a:spcAft>
                <a:spcPts val="0"/>
              </a:spcAft>
            </a:pPr>
            <a:r>
              <a:rPr lang="en-AU" sz="1400" b="0" dirty="0" smtClean="0">
                <a:ea typeface="Times New Roman" panose="02020603050405020304" pitchFamily="18" charset="0"/>
              </a:rPr>
              <a:t>A joint meeting with OGC</a:t>
            </a:r>
            <a:r>
              <a:rPr lang="en-AU" sz="1400" b="0" baseline="0" dirty="0" smtClean="0">
                <a:ea typeface="Times New Roman" panose="02020603050405020304" pitchFamily="18" charset="0"/>
              </a:rPr>
              <a:t> as the Co-Chairs of the Marine DWG are MSDIWG Members.</a:t>
            </a:r>
            <a:endParaRPr lang="da-DK" sz="1400" b="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223996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part of the next generation C-17, an online live publication</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161546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access the page “Body of knowledge” that</a:t>
            </a:r>
            <a:r>
              <a:rPr lang="en-US" baseline="0" dirty="0" smtClean="0"/>
              <a:t> contains interesting references and MSDI material</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75210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Treaty Limit</a:t>
            </a:r>
          </a:p>
          <a:p>
            <a:r>
              <a:rPr lang="en-AU" dirty="0"/>
              <a:t>Red is treaty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C7E48-296D-4679-84CC-C47872E6F2A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92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Treaty Limit</a:t>
            </a:r>
          </a:p>
          <a:p>
            <a:r>
              <a:rPr lang="en-AU" dirty="0"/>
              <a:t>Red is treaty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C7E48-296D-4679-84CC-C47872E6F2A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79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 Members</a:t>
            </a:r>
            <a:r>
              <a:rPr lang="en-US" baseline="0" dirty="0" smtClean="0"/>
              <a:t> of this WG are from Hydrographic Offices, including the Vice-Chair (John Nyberg, from USA).</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13</a:t>
            </a:fld>
            <a:endParaRPr lang="en-US"/>
          </a:p>
        </p:txBody>
      </p:sp>
    </p:spTree>
    <p:extLst>
      <p:ext uri="{BB962C8B-B14F-4D97-AF65-F5344CB8AC3E}">
        <p14:creationId xmlns:p14="http://schemas.microsoft.com/office/powerpoint/2010/main" val="355916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17</a:t>
            </a:fld>
            <a:endParaRPr lang="en-US"/>
          </a:p>
        </p:txBody>
      </p:sp>
    </p:spTree>
    <p:extLst>
      <p:ext uri="{BB962C8B-B14F-4D97-AF65-F5344CB8AC3E}">
        <p14:creationId xmlns:p14="http://schemas.microsoft.com/office/powerpoint/2010/main" val="413300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18</a:t>
            </a:fld>
            <a:endParaRPr lang="en-US"/>
          </a:p>
        </p:txBody>
      </p:sp>
    </p:spTree>
    <p:extLst>
      <p:ext uri="{BB962C8B-B14F-4D97-AF65-F5344CB8AC3E}">
        <p14:creationId xmlns:p14="http://schemas.microsoft.com/office/powerpoint/2010/main" val="2045322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ggim.un.org/UNGGIM-wg8/"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ho.int/gis/msdi.gi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ho.int/msdiw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ho.int/msdiw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youtube.com/watch?reload=9&amp;v=5m15KBhd9v0"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399" y="745067"/>
            <a:ext cx="10651067" cy="4978399"/>
          </a:xfrm>
        </p:spPr>
        <p:txBody>
          <a:bodyPr>
            <a:normAutofit/>
          </a:bodyPr>
          <a:lstStyle/>
          <a:p>
            <a:r>
              <a:rPr lang="en-US" sz="5300" dirty="0">
                <a:latin typeface="Arial" panose="020B0604020202020204" pitchFamily="34" charset="0"/>
                <a:cs typeface="Arial" panose="020B0604020202020204" pitchFamily="34" charset="0"/>
              </a:rPr>
              <a:t/>
            </a:r>
            <a:br>
              <a:rPr lang="en-US" sz="5300" dirty="0">
                <a:latin typeface="Arial" panose="020B0604020202020204" pitchFamily="34" charset="0"/>
                <a:cs typeface="Arial" panose="020B0604020202020204" pitchFamily="34" charset="0"/>
              </a:rPr>
            </a:br>
            <a:r>
              <a:rPr lang="en-US" sz="5300" dirty="0">
                <a:latin typeface="Arial" panose="020B0604020202020204" pitchFamily="34" charset="0"/>
                <a:cs typeface="Arial" panose="020B0604020202020204" pitchFamily="34" charset="0"/>
              </a:rPr>
              <a:t>Report </a:t>
            </a:r>
            <a:r>
              <a:rPr lang="en-US" sz="5300" dirty="0" smtClean="0">
                <a:latin typeface="Arial" panose="020B0604020202020204" pitchFamily="34" charset="0"/>
                <a:cs typeface="Arial" panose="020B0604020202020204" pitchFamily="34" charset="0"/>
              </a:rPr>
              <a:t>on </a:t>
            </a:r>
            <a:r>
              <a:rPr lang="en-US" sz="5300" dirty="0">
                <a:latin typeface="Arial" panose="020B0604020202020204" pitchFamily="34" charset="0"/>
                <a:cs typeface="Arial" panose="020B0604020202020204" pitchFamily="34" charset="0"/>
              </a:rPr>
              <a:t>the Marine </a:t>
            </a:r>
            <a:r>
              <a:rPr lang="en-US" sz="5300" dirty="0" smtClean="0">
                <a:latin typeface="Arial" panose="020B0604020202020204" pitchFamily="34" charset="0"/>
                <a:cs typeface="Arial" panose="020B0604020202020204" pitchFamily="34" charset="0"/>
              </a:rPr>
              <a:t>Spatial Data Infrastructures (MSDI)</a:t>
            </a:r>
            <a:br>
              <a:rPr lang="en-US" sz="5300" dirty="0" smtClean="0">
                <a:latin typeface="Arial" panose="020B0604020202020204" pitchFamily="34" charset="0"/>
                <a:cs typeface="Arial" panose="020B0604020202020204" pitchFamily="34" charset="0"/>
              </a:rPr>
            </a:br>
            <a:r>
              <a:rPr lang="en-US" sz="5300" dirty="0" smtClean="0">
                <a:latin typeface="Arial" panose="020B0604020202020204" pitchFamily="34" charset="0"/>
                <a:cs typeface="Arial" panose="020B0604020202020204" pitchFamily="34" charset="0"/>
              </a:rPr>
              <a:t/>
            </a:r>
            <a:br>
              <a:rPr lang="en-US" sz="53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(Adapted from the presentation made by the MSDIWG Chair to IRCC10)</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de-DE" dirty="0" smtClean="0">
                <a:latin typeface="Arial" panose="020B0604020202020204" pitchFamily="34" charset="0"/>
                <a:cs typeface="Arial" panose="020B0604020202020204" pitchFamily="34" charset="0"/>
              </a:rPr>
              <a:t>SAIHC15</a:t>
            </a: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61517E-3667-479D-9FB9-4351A060AF7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Security and Integrity</a:t>
            </a:r>
          </a:p>
        </p:txBody>
      </p:sp>
      <p:sp>
        <p:nvSpPr>
          <p:cNvPr id="3" name="Content Placeholder 2">
            <a:extLst>
              <a:ext uri="{FF2B5EF4-FFF2-40B4-BE49-F238E27FC236}">
                <a16:creationId xmlns="" xmlns:a16="http://schemas.microsoft.com/office/drawing/2014/main" id="{19B695AD-A8A4-4BC6-B31C-78FF99B0C28C}"/>
              </a:ext>
            </a:extLst>
          </p:cNvPr>
          <p:cNvSpPr>
            <a:spLocks noGrp="1"/>
          </p:cNvSpPr>
          <p:nvPr>
            <p:ph idx="1"/>
          </p:nvPr>
        </p:nvSpPr>
        <p:spPr>
          <a:xfrm>
            <a:off x="539932" y="998311"/>
            <a:ext cx="11547565" cy="4905777"/>
          </a:xfrm>
        </p:spPr>
        <p:txBody>
          <a:bodyPr>
            <a:noAutofit/>
          </a:bodyPr>
          <a:lstStyle/>
          <a:p>
            <a:r>
              <a:rPr lang="en-GB" sz="2000" dirty="0">
                <a:latin typeface="Arial" panose="020B0604020202020204" pitchFamily="34" charset="0"/>
                <a:cs typeface="Arial" panose="020B0604020202020204" pitchFamily="34" charset="0"/>
              </a:rPr>
              <a:t>Security</a:t>
            </a:r>
          </a:p>
          <a:p>
            <a:pPr lvl="1"/>
            <a:r>
              <a:rPr lang="en-GB" sz="2000" dirty="0">
                <a:latin typeface="Arial" panose="020B0604020202020204" pitchFamily="34" charset="0"/>
                <a:cs typeface="Arial" panose="020B0604020202020204" pitchFamily="34" charset="0"/>
              </a:rPr>
              <a:t>Unauthorised use (</a:t>
            </a:r>
            <a:r>
              <a:rPr lang="en-GB" sz="2000" dirty="0" err="1">
                <a:latin typeface="Arial" panose="020B0604020202020204" pitchFamily="34" charset="0"/>
                <a:cs typeface="Arial" panose="020B0604020202020204" pitchFamily="34" charset="0"/>
              </a:rPr>
              <a:t>e.g</a:t>
            </a:r>
            <a:r>
              <a:rPr lang="en-GB" sz="2000" dirty="0">
                <a:latin typeface="Arial" panose="020B0604020202020204" pitchFamily="34" charset="0"/>
                <a:cs typeface="Arial" panose="020B0604020202020204" pitchFamily="34" charset="0"/>
              </a:rPr>
              <a:t> stealing a car, downloading a pirate movie)</a:t>
            </a:r>
          </a:p>
          <a:p>
            <a:pPr lvl="1"/>
            <a:r>
              <a:rPr lang="en-GB" sz="2000" dirty="0">
                <a:latin typeface="Arial" panose="020B0604020202020204" pitchFamily="34" charset="0"/>
                <a:cs typeface="Arial" panose="020B0604020202020204" pitchFamily="34" charset="0"/>
              </a:rPr>
              <a:t>To demonstrate “authorised use” some form of “permission” is required</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Integrity</a:t>
            </a:r>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Who sent me this? Is it complete? </a:t>
            </a:r>
          </a:p>
          <a:p>
            <a:pPr lvl="1"/>
            <a:r>
              <a:rPr lang="en-GB" sz="2000" dirty="0">
                <a:latin typeface="Arial" panose="020B0604020202020204" pitchFamily="34" charset="0"/>
                <a:cs typeface="Arial" panose="020B0604020202020204" pitchFamily="34" charset="0"/>
              </a:rPr>
              <a:t>Different from “is it correct</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Different </a:t>
            </a:r>
            <a:r>
              <a:rPr lang="en-GB" sz="2000" dirty="0">
                <a:latin typeface="Arial" panose="020B0604020202020204" pitchFamily="34" charset="0"/>
                <a:cs typeface="Arial" panose="020B0604020202020204" pitchFamily="34" charset="0"/>
              </a:rPr>
              <a:t>concepts</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In </a:t>
            </a:r>
            <a:r>
              <a:rPr lang="en-GB" sz="2000" dirty="0">
                <a:latin typeface="Arial" panose="020B0604020202020204" pitchFamily="34" charset="0"/>
                <a:cs typeface="Arial" panose="020B0604020202020204" pitchFamily="34" charset="0"/>
              </a:rPr>
              <a:t>MSDI often integrity has a higher priority than security</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Why</a:t>
            </a:r>
            <a:r>
              <a:rPr lang="en-GB" sz="2000" dirty="0">
                <a:latin typeface="Arial" panose="020B0604020202020204" pitchFamily="34" charset="0"/>
                <a:cs typeface="Arial" panose="020B0604020202020204" pitchFamily="34" charset="0"/>
              </a:rPr>
              <a:t>? Because often MSDI is built with the express purpose of promulgating data so most (not all) use is “authorised</a:t>
            </a:r>
            <a:r>
              <a:rPr lang="en-GB"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conclusion we came to was the issue is “integrity” which relies on two things, knowing who a piece of data came from and the knowledge that it has not changed in its journey to the end user. This is also dealt with by IHO S-63 in the form of its digital signatures.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56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6C80585-49B2-4265-AE7F-9908DC7E321B}"/>
              </a:ext>
            </a:extLst>
          </p:cNvPr>
          <p:cNvSpPr txBox="1"/>
          <p:nvPr/>
        </p:nvSpPr>
        <p:spPr>
          <a:xfrm>
            <a:off x="349166" y="1028343"/>
            <a:ext cx="11210655" cy="5262979"/>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Where are the risks?</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Much </a:t>
            </a:r>
            <a:r>
              <a:rPr lang="en-GB" sz="2800" dirty="0">
                <a:latin typeface="Arial" panose="020B0604020202020204" pitchFamily="34" charset="0"/>
                <a:cs typeface="Arial" panose="020B0604020202020204" pitchFamily="34" charset="0"/>
              </a:rPr>
              <a:t>MSDI data relates to boundaries, administrative, legal, cadastral etc.</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Impact of incorrect reproduction or attribution can be very large.</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Is there a ready-made solution?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Ongoing need to consider this issue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Consider existing mechanisms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Stream based may not be suitable for “data centric” models</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IHO S-63 relies on a specific end user system</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Other standards exist but may  need adaptation</a:t>
            </a:r>
          </a:p>
          <a:p>
            <a:pPr marL="742950" lvl="1"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All require a “trust network” to define </a:t>
            </a:r>
            <a:r>
              <a:rPr lang="en-GB" sz="2800" dirty="0" err="1">
                <a:latin typeface="Arial" panose="020B0604020202020204" pitchFamily="34" charset="0"/>
                <a:cs typeface="Arial" panose="020B0604020202020204" pitchFamily="34" charset="0"/>
              </a:rPr>
              <a:t>identitiy</a:t>
            </a:r>
            <a:r>
              <a:rPr lang="en-GB" sz="2800" dirty="0">
                <a:latin typeface="Arial" panose="020B0604020202020204" pitchFamily="34" charset="0"/>
                <a:cs typeface="Arial" panose="020B0604020202020204" pitchFamily="34" charset="0"/>
              </a:rPr>
              <a:t>.</a:t>
            </a:r>
          </a:p>
        </p:txBody>
      </p:sp>
      <p:sp>
        <p:nvSpPr>
          <p:cNvPr id="6" name="Title 1">
            <a:extLst>
              <a:ext uri="{FF2B5EF4-FFF2-40B4-BE49-F238E27FC236}">
                <a16:creationId xmlns="" xmlns:a16="http://schemas.microsoft.com/office/drawing/2014/main" id="{FC36DE19-E231-4B24-808C-0E0B193377F8}"/>
              </a:ext>
            </a:extLst>
          </p:cNvPr>
          <p:cNvSpPr>
            <a:spLocks noGrp="1"/>
          </p:cNvSpPr>
          <p:nvPr>
            <p:ph type="title"/>
          </p:nvPr>
        </p:nvSpPr>
        <p:spPr>
          <a:xfrm>
            <a:off x="349167" y="268122"/>
            <a:ext cx="11738329" cy="540511"/>
          </a:xfrm>
        </p:spPr>
        <p:txBody>
          <a:bodyPr>
            <a:noAutofit/>
          </a:bodyPr>
          <a:lstStyle/>
          <a:p>
            <a:r>
              <a:rPr lang="en-GB" sz="2800" dirty="0">
                <a:latin typeface="Arial" panose="020B0604020202020204" pitchFamily="34" charset="0"/>
                <a:cs typeface="Arial" panose="020B0604020202020204" pitchFamily="34" charset="0"/>
              </a:rPr>
              <a:t>Security and </a:t>
            </a:r>
            <a:r>
              <a:rPr lang="en-GB" sz="2800" dirty="0" smtClean="0">
                <a:latin typeface="Arial" panose="020B0604020202020204" pitchFamily="34" charset="0"/>
                <a:cs typeface="Arial" panose="020B0604020202020204" pitchFamily="34" charset="0"/>
              </a:rPr>
              <a:t>Integrity - The </a:t>
            </a:r>
            <a:r>
              <a:rPr lang="en-GB" sz="2800" dirty="0">
                <a:latin typeface="Arial" panose="020B0604020202020204" pitchFamily="34" charset="0"/>
                <a:cs typeface="Arial" panose="020B0604020202020204" pitchFamily="34" charset="0"/>
              </a:rPr>
              <a:t>issue within the MSDI community</a:t>
            </a:r>
          </a:p>
        </p:txBody>
      </p:sp>
    </p:spTree>
    <p:extLst>
      <p:ext uri="{BB962C8B-B14F-4D97-AF65-F5344CB8AC3E}">
        <p14:creationId xmlns:p14="http://schemas.microsoft.com/office/powerpoint/2010/main" val="3169671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994" y="1028343"/>
            <a:ext cx="5266162" cy="346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 xmlns:a16="http://schemas.microsoft.com/office/drawing/2014/main" id="{26C80585-49B2-4265-AE7F-9908DC7E321B}"/>
              </a:ext>
            </a:extLst>
          </p:cNvPr>
          <p:cNvSpPr txBox="1"/>
          <p:nvPr/>
        </p:nvSpPr>
        <p:spPr>
          <a:xfrm>
            <a:off x="349167" y="1028343"/>
            <a:ext cx="5453322" cy="37319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Where are the risks?</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Consider that one of the fundamental </a:t>
            </a:r>
            <a:r>
              <a:rPr lang="en-GB" dirty="0" smtClean="0">
                <a:latin typeface="Arial" panose="020B0604020202020204" pitchFamily="34" charset="0"/>
                <a:ea typeface="Calibri" panose="020F0502020204030204" pitchFamily="34" charset="0"/>
                <a:cs typeface="Arial" panose="020B0604020202020204" pitchFamily="34" charset="0"/>
              </a:rPr>
              <a:t>datasets recently </a:t>
            </a:r>
            <a:r>
              <a:rPr lang="en-GB" dirty="0">
                <a:latin typeface="Arial" panose="020B0604020202020204" pitchFamily="34" charset="0"/>
                <a:ea typeface="Calibri" panose="020F0502020204030204" pitchFamily="34" charset="0"/>
                <a:cs typeface="Arial" panose="020B0604020202020204" pitchFamily="34" charset="0"/>
              </a:rPr>
              <a:t>under consideration are UNCLOS maritime limits and boundaries. These datasets are simple, by comparison with the complex geospatial data which make up ENC but their economic and political weight are enormous and the impact of their incorrect reproduction through an MSDI environment is of concern</a:t>
            </a:r>
            <a:r>
              <a:rPr lang="en-GB" dirty="0" smtClean="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UNCLOS official limits and boundaries are often promulgated alongside other official boundaries such as marine protected areas</a:t>
            </a:r>
            <a:r>
              <a:rPr lang="en-GB" dirty="0" smtClean="0">
                <a:latin typeface="Arial" panose="020B0604020202020204" pitchFamily="34" charset="0"/>
                <a:ea typeface="Calibri" panose="020F0502020204030204" pitchFamily="34" charset="0"/>
                <a:cs typeface="Arial" panose="020B0604020202020204" pitchFamily="34" charset="0"/>
              </a:rPr>
              <a:t>, fishing zones and</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FC36DE19-E231-4B24-808C-0E0B193377F8}"/>
              </a:ext>
            </a:extLst>
          </p:cNvPr>
          <p:cNvSpPr>
            <a:spLocks noGrp="1"/>
          </p:cNvSpPr>
          <p:nvPr>
            <p:ph type="title"/>
          </p:nvPr>
        </p:nvSpPr>
        <p:spPr>
          <a:xfrm>
            <a:off x="349167" y="268122"/>
            <a:ext cx="11738329" cy="540511"/>
          </a:xfrm>
        </p:spPr>
        <p:txBody>
          <a:bodyPr>
            <a:noAutofit/>
          </a:bodyPr>
          <a:lstStyle/>
          <a:p>
            <a:r>
              <a:rPr lang="en-GB" sz="2800" dirty="0">
                <a:latin typeface="Arial" panose="020B0604020202020204" pitchFamily="34" charset="0"/>
                <a:cs typeface="Arial" panose="020B0604020202020204" pitchFamily="34" charset="0"/>
              </a:rPr>
              <a:t>Security and </a:t>
            </a:r>
            <a:r>
              <a:rPr lang="en-GB" sz="2800" dirty="0" smtClean="0">
                <a:latin typeface="Arial" panose="020B0604020202020204" pitchFamily="34" charset="0"/>
                <a:cs typeface="Arial" panose="020B0604020202020204" pitchFamily="34" charset="0"/>
              </a:rPr>
              <a:t>Integrity - The </a:t>
            </a:r>
            <a:r>
              <a:rPr lang="en-GB" sz="2800" dirty="0">
                <a:latin typeface="Arial" panose="020B0604020202020204" pitchFamily="34" charset="0"/>
                <a:cs typeface="Arial" panose="020B0604020202020204" pitchFamily="34" charset="0"/>
              </a:rPr>
              <a:t>issue within the MSDI community</a:t>
            </a:r>
          </a:p>
        </p:txBody>
      </p:sp>
      <p:sp>
        <p:nvSpPr>
          <p:cNvPr id="7" name="TextBox 6">
            <a:extLst>
              <a:ext uri="{FF2B5EF4-FFF2-40B4-BE49-F238E27FC236}">
                <a16:creationId xmlns="" xmlns:a16="http://schemas.microsoft.com/office/drawing/2014/main" id="{26C80585-49B2-4265-AE7F-9908DC7E321B}"/>
              </a:ext>
            </a:extLst>
          </p:cNvPr>
          <p:cNvSpPr txBox="1"/>
          <p:nvPr/>
        </p:nvSpPr>
        <p:spPr>
          <a:xfrm>
            <a:off x="349166" y="4653335"/>
            <a:ext cx="11075189" cy="1463606"/>
          </a:xfrm>
          <a:prstGeom prst="rect">
            <a:avLst/>
          </a:prstGeom>
          <a:noFill/>
        </p:spPr>
        <p:txBody>
          <a:bodyPr wrap="square" rtlCol="0">
            <a:spAutoFit/>
          </a:bodyPr>
          <a:lstStyle/>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many </a:t>
            </a:r>
            <a:r>
              <a:rPr lang="en-GB" dirty="0">
                <a:latin typeface="Arial" panose="020B0604020202020204" pitchFamily="34" charset="0"/>
                <a:ea typeface="Calibri" panose="020F0502020204030204" pitchFamily="34" charset="0"/>
                <a:cs typeface="Arial" panose="020B0604020202020204" pitchFamily="34" charset="0"/>
              </a:rPr>
              <a:t>others which define rights and responsibilities as part of a harmonised marine cadastral system.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The challenge, technically, is to provide means and mechanisms to protect the data integrity and assure the end user of the provenance of the data they are receiving. </a:t>
            </a:r>
            <a:endParaRPr lang="da-DK"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088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EC878826-814C-4FD2-96B3-D147818A5C89}" type="slidenum">
              <a:rPr lang="en-US" smtClean="0"/>
              <a:t>13</a:t>
            </a:fld>
            <a:endParaRPr lang="en-US" dirty="0"/>
          </a:p>
        </p:txBody>
      </p:sp>
      <p:sp>
        <p:nvSpPr>
          <p:cNvPr id="6" name="Title 1"/>
          <p:cNvSpPr>
            <a:spLocks noGrp="1"/>
          </p:cNvSpPr>
          <p:nvPr>
            <p:ph type="title"/>
          </p:nvPr>
        </p:nvSpPr>
        <p:spPr>
          <a:xfrm>
            <a:off x="669080" y="259414"/>
            <a:ext cx="10684720" cy="540511"/>
          </a:xfrm>
        </p:spPr>
        <p:txBody>
          <a:bodyPr>
            <a:normAutofit fontScale="90000"/>
          </a:bodyPr>
          <a:lstStyle/>
          <a:p>
            <a:r>
              <a:rPr lang="en-US" sz="3100" dirty="0">
                <a:latin typeface="Arial" panose="020B0604020202020204" pitchFamily="34" charset="0"/>
                <a:cs typeface="Arial" panose="020B0604020202020204" pitchFamily="34" charset="0"/>
              </a:rPr>
              <a:t>UN-GGIM - Working Group on Marine Geospatial Information</a:t>
            </a:r>
            <a:r>
              <a:rPr lang="en-US" dirty="0">
                <a:latin typeface="Arial" panose="020B0604020202020204" pitchFamily="34" charset="0"/>
                <a:cs typeface="Arial" panose="020B0604020202020204" pitchFamily="34" charset="0"/>
              </a:rPr>
              <a:t> </a:t>
            </a:r>
          </a:p>
        </p:txBody>
      </p:sp>
      <p:pic>
        <p:nvPicPr>
          <p:cNvPr id="7" name="Bille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97" y="1367244"/>
            <a:ext cx="6663235" cy="3630331"/>
          </a:xfrm>
          <a:prstGeom prst="rect">
            <a:avLst/>
          </a:prstGeom>
        </p:spPr>
      </p:pic>
      <p:pic>
        <p:nvPicPr>
          <p:cNvPr id="8" name="Billed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5065" y="1367244"/>
            <a:ext cx="5037598" cy="3739248"/>
          </a:xfrm>
          <a:prstGeom prst="rect">
            <a:avLst/>
          </a:prstGeom>
          <a:ln>
            <a:solidFill>
              <a:schemeClr val="tx1"/>
            </a:solidFill>
          </a:ln>
        </p:spPr>
      </p:pic>
      <p:sp>
        <p:nvSpPr>
          <p:cNvPr id="2" name="Rektangel 1"/>
          <p:cNvSpPr/>
          <p:nvPr/>
        </p:nvSpPr>
        <p:spPr>
          <a:xfrm>
            <a:off x="669081" y="5452182"/>
            <a:ext cx="9775706" cy="738664"/>
          </a:xfrm>
          <a:prstGeom prst="rect">
            <a:avLst/>
          </a:prstGeom>
        </p:spPr>
        <p:txBody>
          <a:bodyPr wrap="square">
            <a:spAutoFit/>
          </a:bodyPr>
          <a:lstStyle/>
          <a:p>
            <a:r>
              <a:rPr lang="da-DK" sz="2400" dirty="0">
                <a:hlinkClick r:id="rId5"/>
              </a:rPr>
              <a:t>http://ggim.un.org/UNGGIM-wg8</a:t>
            </a:r>
            <a:r>
              <a:rPr lang="da-DK" sz="2400" dirty="0" smtClean="0">
                <a:hlinkClick r:id="rId5"/>
              </a:rPr>
              <a:t>/</a:t>
            </a:r>
            <a:r>
              <a:rPr lang="da-DK" sz="2400" dirty="0" smtClean="0"/>
              <a:t>  -  Reference: IHO Circular Letter 47/2017</a:t>
            </a:r>
          </a:p>
          <a:p>
            <a:endParaRPr lang="da-DK" dirty="0"/>
          </a:p>
        </p:txBody>
      </p:sp>
    </p:spTree>
    <p:extLst>
      <p:ext uri="{BB962C8B-B14F-4D97-AF65-F5344CB8AC3E}">
        <p14:creationId xmlns:p14="http://schemas.microsoft.com/office/powerpoint/2010/main" val="3962501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863" y="611260"/>
            <a:ext cx="10515600" cy="540511"/>
          </a:xfrm>
        </p:spPr>
        <p:txBody>
          <a:bodyPr>
            <a:normAutofit fontScale="90000"/>
          </a:bodyPr>
          <a:lstStyle/>
          <a:p>
            <a:r>
              <a:rPr lang="en-US" sz="3100" dirty="0">
                <a:latin typeface="Arial" panose="020B0604020202020204" pitchFamily="34" charset="0"/>
                <a:cs typeface="Arial" panose="020B0604020202020204" pitchFamily="34" charset="0"/>
              </a:rPr>
              <a:t>Cooperation with the International Cable Protection Committee</a:t>
            </a:r>
            <a:r>
              <a:rPr lang="en-US" dirty="0">
                <a:solidFill>
                  <a:srgbClr val="002060"/>
                </a:solidFill>
                <a:latin typeface="Arial" panose="020B0604020202020204" pitchFamily="34" charset="0"/>
                <a:cs typeface="Arial" panose="020B0604020202020204" pitchFamily="34" charset="0"/>
              </a:rPr>
              <a:t/>
            </a:r>
            <a:br>
              <a:rPr lang="en-US" dirty="0">
                <a:solidFill>
                  <a:srgbClr val="002060"/>
                </a:solidFill>
                <a:latin typeface="Arial" panose="020B0604020202020204" pitchFamily="34" charset="0"/>
                <a:cs typeface="Arial" panose="020B0604020202020204" pitchFamily="34" charset="0"/>
              </a:rPr>
            </a:br>
            <a:endParaRPr lang="da-DK" dirty="0"/>
          </a:p>
        </p:txBody>
      </p:sp>
      <p:sp>
        <p:nvSpPr>
          <p:cNvPr id="5" name="Pladsholder til slidenummer 4"/>
          <p:cNvSpPr>
            <a:spLocks noGrp="1"/>
          </p:cNvSpPr>
          <p:nvPr>
            <p:ph type="sldNum" sz="quarter" idx="12"/>
          </p:nvPr>
        </p:nvSpPr>
        <p:spPr/>
        <p:txBody>
          <a:bodyPr/>
          <a:lstStyle/>
          <a:p>
            <a:fld id="{EC878826-814C-4FD2-96B3-D147818A5C89}" type="slidenum">
              <a:rPr lang="en-US" smtClean="0"/>
              <a:t>14</a:t>
            </a:fld>
            <a:endParaRPr lang="en-US" dirty="0"/>
          </a:p>
        </p:txBody>
      </p:sp>
      <p:pic>
        <p:nvPicPr>
          <p:cNvPr id="7" name="Billed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5121" y="977006"/>
            <a:ext cx="4164467" cy="2333897"/>
          </a:xfrm>
          <a:prstGeom prst="rect">
            <a:avLst/>
          </a:prstGeom>
          <a:ln>
            <a:solidFill>
              <a:schemeClr val="tx1"/>
            </a:solidFill>
          </a:ln>
        </p:spPr>
      </p:pic>
      <p:pic>
        <p:nvPicPr>
          <p:cNvPr id="8" name="Billed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87315" y="3437735"/>
            <a:ext cx="4696222" cy="2647406"/>
          </a:xfrm>
          <a:prstGeom prst="rect">
            <a:avLst/>
          </a:prstGeom>
          <a:ln>
            <a:solidFill>
              <a:schemeClr val="tx1"/>
            </a:solidFill>
          </a:ln>
        </p:spPr>
      </p:pic>
      <p:pic>
        <p:nvPicPr>
          <p:cNvPr id="10" name="Billed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5121" y="3437735"/>
            <a:ext cx="4170497" cy="2647406"/>
          </a:xfrm>
          <a:prstGeom prst="rect">
            <a:avLst/>
          </a:prstGeom>
          <a:ln>
            <a:solidFill>
              <a:schemeClr val="tx1"/>
            </a:solidFill>
          </a:ln>
        </p:spPr>
      </p:pic>
      <p:pic>
        <p:nvPicPr>
          <p:cNvPr id="11" name="Billed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7315" y="982879"/>
            <a:ext cx="4084462" cy="2359365"/>
          </a:xfrm>
          <a:prstGeom prst="rect">
            <a:avLst/>
          </a:prstGeom>
          <a:ln>
            <a:solidFill>
              <a:schemeClr val="tx1"/>
            </a:solidFill>
          </a:ln>
        </p:spPr>
      </p:pic>
    </p:spTree>
    <p:extLst>
      <p:ext uri="{BB962C8B-B14F-4D97-AF65-F5344CB8AC3E}">
        <p14:creationId xmlns:p14="http://schemas.microsoft.com/office/powerpoint/2010/main" val="1765730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EC878826-814C-4FD2-96B3-D147818A5C89}" type="slidenum">
              <a:rPr lang="en-US" smtClean="0"/>
              <a:t>15</a:t>
            </a:fld>
            <a:endParaRPr lang="en-US" dirty="0"/>
          </a:p>
        </p:txBody>
      </p:sp>
      <p:pic>
        <p:nvPicPr>
          <p:cNvPr id="7" name="Billed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1418" y="1030015"/>
            <a:ext cx="6634467" cy="4982181"/>
          </a:xfrm>
          <a:prstGeom prst="rect">
            <a:avLst/>
          </a:prstGeom>
        </p:spPr>
      </p:pic>
      <p:sp>
        <p:nvSpPr>
          <p:cNvPr id="6" name="Titel 1"/>
          <p:cNvSpPr>
            <a:spLocks noGrp="1"/>
          </p:cNvSpPr>
          <p:nvPr>
            <p:ph type="title"/>
          </p:nvPr>
        </p:nvSpPr>
        <p:spPr>
          <a:xfrm>
            <a:off x="759823" y="497657"/>
            <a:ext cx="10515600" cy="540511"/>
          </a:xfrm>
        </p:spPr>
        <p:txBody>
          <a:bodyPr>
            <a:normAutofit fontScale="90000"/>
          </a:bodyPr>
          <a:lstStyle/>
          <a:p>
            <a:r>
              <a:rPr lang="en-US" sz="3100" dirty="0">
                <a:latin typeface="Arial" panose="020B0604020202020204" pitchFamily="34" charset="0"/>
                <a:cs typeface="Arial" panose="020B0604020202020204" pitchFamily="34" charset="0"/>
              </a:rPr>
              <a:t>Cooperation with the International Cable Protection Committee</a:t>
            </a:r>
            <a:r>
              <a:rPr lang="en-US" dirty="0">
                <a:solidFill>
                  <a:srgbClr val="002060"/>
                </a:solidFill>
                <a:latin typeface="Arial" panose="020B0604020202020204" pitchFamily="34" charset="0"/>
                <a:cs typeface="Arial" panose="020B0604020202020204" pitchFamily="34" charset="0"/>
              </a:rPr>
              <a:t/>
            </a:r>
            <a:br>
              <a:rPr lang="en-US" dirty="0">
                <a:solidFill>
                  <a:srgbClr val="002060"/>
                </a:solidFill>
                <a:latin typeface="Arial" panose="020B0604020202020204" pitchFamily="34" charset="0"/>
                <a:cs typeface="Arial" panose="020B0604020202020204" pitchFamily="34" charset="0"/>
              </a:rPr>
            </a:br>
            <a:endParaRPr lang="da-DK" dirty="0"/>
          </a:p>
        </p:txBody>
      </p:sp>
    </p:spTree>
    <p:extLst>
      <p:ext uri="{BB962C8B-B14F-4D97-AF65-F5344CB8AC3E}">
        <p14:creationId xmlns:p14="http://schemas.microsoft.com/office/powerpoint/2010/main" val="1816243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9847ED-7CD8-49E2-9B3F-559F5A620D43}"/>
              </a:ext>
            </a:extLst>
          </p:cNvPr>
          <p:cNvSpPr>
            <a:spLocks noGrp="1"/>
          </p:cNvSpPr>
          <p:nvPr>
            <p:ph type="title"/>
          </p:nvPr>
        </p:nvSpPr>
        <p:spPr/>
        <p:txBody>
          <a:bodyPr>
            <a:normAutofit fontScale="90000"/>
          </a:bodyPr>
          <a:lstStyle/>
          <a:p>
            <a:r>
              <a:rPr lang="en-US" dirty="0"/>
              <a:t>IHO MSDIWG Vision Statement (DRAFT)</a:t>
            </a:r>
          </a:p>
        </p:txBody>
      </p:sp>
      <p:sp>
        <p:nvSpPr>
          <p:cNvPr id="3" name="Content Placeholder 2">
            <a:extLst>
              <a:ext uri="{FF2B5EF4-FFF2-40B4-BE49-F238E27FC236}">
                <a16:creationId xmlns="" xmlns:a16="http://schemas.microsoft.com/office/drawing/2014/main" id="{8B9B226D-6A1A-4010-976F-B59357ACFC78}"/>
              </a:ext>
            </a:extLst>
          </p:cNvPr>
          <p:cNvSpPr>
            <a:spLocks noGrp="1"/>
          </p:cNvSpPr>
          <p:nvPr>
            <p:ph idx="1"/>
          </p:nvPr>
        </p:nvSpPr>
        <p:spPr>
          <a:xfrm>
            <a:off x="508382" y="1183771"/>
            <a:ext cx="11558412" cy="4351338"/>
          </a:xfrm>
        </p:spPr>
        <p:txBody>
          <a:bodyPr>
            <a:normAutofit/>
          </a:bodyPr>
          <a:lstStyle/>
          <a:p>
            <a:pPr marL="0" indent="0">
              <a:buNone/>
            </a:pPr>
            <a:r>
              <a:rPr lang="en-US" dirty="0"/>
              <a:t>The </a:t>
            </a:r>
            <a:r>
              <a:rPr lang="en-US" b="1" dirty="0"/>
              <a:t>IHO MSDIWG vision </a:t>
            </a:r>
            <a:r>
              <a:rPr lang="en-US" dirty="0"/>
              <a:t>is to enable </a:t>
            </a:r>
            <a:r>
              <a:rPr lang="en-US" b="1" dirty="0"/>
              <a:t>open</a:t>
            </a:r>
            <a:r>
              <a:rPr lang="en-US" dirty="0"/>
              <a:t>, </a:t>
            </a:r>
            <a:r>
              <a:rPr lang="en-US" b="1" dirty="0"/>
              <a:t>accessible</a:t>
            </a:r>
            <a:r>
              <a:rPr lang="en-US" dirty="0"/>
              <a:t>, and </a:t>
            </a:r>
            <a:r>
              <a:rPr lang="en-US" b="1" dirty="0"/>
              <a:t>interoperable Marine Spatial data</a:t>
            </a:r>
            <a:r>
              <a:rPr lang="en-US" dirty="0"/>
              <a:t> and </a:t>
            </a:r>
            <a:r>
              <a:rPr lang="en-US" b="1" dirty="0"/>
              <a:t>information</a:t>
            </a:r>
            <a:r>
              <a:rPr lang="en-US" dirty="0"/>
              <a:t>.</a:t>
            </a:r>
          </a:p>
          <a:p>
            <a:pPr marL="0" indent="0">
              <a:buNone/>
            </a:pPr>
            <a:endParaRPr lang="en-US" dirty="0"/>
          </a:p>
          <a:p>
            <a:pPr marL="0" indent="0">
              <a:buNone/>
            </a:pPr>
            <a:r>
              <a:rPr lang="en-US" dirty="0"/>
              <a:t>The </a:t>
            </a:r>
            <a:r>
              <a:rPr lang="en-US" b="1" dirty="0"/>
              <a:t>broader use</a:t>
            </a:r>
            <a:r>
              <a:rPr lang="en-US" dirty="0"/>
              <a:t> of </a:t>
            </a:r>
            <a:r>
              <a:rPr lang="en-US" b="1" dirty="0"/>
              <a:t>MSDI</a:t>
            </a:r>
            <a:r>
              <a:rPr lang="en-US" dirty="0"/>
              <a:t> will be able to </a:t>
            </a:r>
            <a:r>
              <a:rPr lang="en-US" b="1" dirty="0"/>
              <a:t>connect people</a:t>
            </a:r>
            <a:r>
              <a:rPr lang="en-US" dirty="0"/>
              <a:t> and </a:t>
            </a:r>
            <a:r>
              <a:rPr lang="en-US" b="1" dirty="0"/>
              <a:t>systems</a:t>
            </a:r>
            <a:r>
              <a:rPr lang="en-US" dirty="0"/>
              <a:t>.</a:t>
            </a:r>
          </a:p>
          <a:p>
            <a:pPr marL="0" indent="0">
              <a:buNone/>
            </a:pPr>
            <a:endParaRPr lang="en-US" dirty="0"/>
          </a:p>
          <a:p>
            <a:pPr marL="0" indent="0">
              <a:buNone/>
            </a:pPr>
            <a:r>
              <a:rPr lang="en-US" dirty="0"/>
              <a:t>This will </a:t>
            </a:r>
            <a:r>
              <a:rPr lang="en-US" b="1" dirty="0"/>
              <a:t>create value</a:t>
            </a:r>
            <a:r>
              <a:rPr lang="en-US" dirty="0"/>
              <a:t>, </a:t>
            </a:r>
            <a:r>
              <a:rPr lang="en-US" b="1" dirty="0"/>
              <a:t>marine knowledge</a:t>
            </a:r>
            <a:r>
              <a:rPr lang="en-US" dirty="0"/>
              <a:t>, and </a:t>
            </a:r>
            <a:r>
              <a:rPr lang="en-US" b="1" dirty="0"/>
              <a:t>enhance decisions</a:t>
            </a:r>
            <a:r>
              <a:rPr lang="en-US" dirty="0"/>
              <a:t> for the </a:t>
            </a:r>
            <a:r>
              <a:rPr lang="en-US" b="1" dirty="0"/>
              <a:t>benefit of society</a:t>
            </a:r>
            <a:r>
              <a:rPr lang="en-US" dirty="0"/>
              <a:t>, at </a:t>
            </a:r>
            <a:r>
              <a:rPr lang="en-US" b="1" dirty="0"/>
              <a:t>any level</a:t>
            </a:r>
            <a:r>
              <a:rPr lang="en-US" dirty="0"/>
              <a:t> of development, and </a:t>
            </a:r>
            <a:r>
              <a:rPr lang="en-US" b="1" dirty="0"/>
              <a:t>sustain the environment</a:t>
            </a:r>
            <a:r>
              <a:rPr lang="en-US" dirty="0"/>
              <a:t>.</a:t>
            </a:r>
          </a:p>
        </p:txBody>
      </p:sp>
    </p:spTree>
    <p:extLst>
      <p:ext uri="{BB962C8B-B14F-4D97-AF65-F5344CB8AC3E}">
        <p14:creationId xmlns:p14="http://schemas.microsoft.com/office/powerpoint/2010/main" val="220159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85" y="2930202"/>
            <a:ext cx="3094653" cy="2077955"/>
          </a:xfrm>
          <a:prstGeom prst="rect">
            <a:avLst/>
          </a:prstGeom>
        </p:spPr>
      </p:pic>
      <p:sp>
        <p:nvSpPr>
          <p:cNvPr id="9"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Future work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pic>
        <p:nvPicPr>
          <p:cNvPr id="7" name="Billed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038" y="2042164"/>
            <a:ext cx="3884527" cy="2185046"/>
          </a:xfrm>
          <a:prstGeom prst="rect">
            <a:avLst/>
          </a:prstGeom>
        </p:spPr>
      </p:pic>
      <p:sp>
        <p:nvSpPr>
          <p:cNvPr id="2" name="Rektangel 1"/>
          <p:cNvSpPr/>
          <p:nvPr/>
        </p:nvSpPr>
        <p:spPr>
          <a:xfrm>
            <a:off x="345141" y="952560"/>
            <a:ext cx="4182059" cy="1569660"/>
          </a:xfrm>
          <a:prstGeom prst="rect">
            <a:avLst/>
          </a:prstGeom>
        </p:spPr>
        <p:txBody>
          <a:bodyPr wrap="square">
            <a:spAutoFit/>
          </a:bodyPr>
          <a:lstStyle/>
          <a:p>
            <a:r>
              <a:rPr lang="en-US" sz="2400" dirty="0">
                <a:solidFill>
                  <a:schemeClr val="bg2">
                    <a:lumMod val="50000"/>
                  </a:schemeClr>
                </a:solidFill>
                <a:latin typeface="Arial" panose="020B0604020202020204" pitchFamily="34" charset="0"/>
                <a:ea typeface="+mj-ea"/>
                <a:cs typeface="Arial" panose="020B0604020202020204" pitchFamily="34" charset="0"/>
              </a:rPr>
              <a:t>Investigate the possibilities to establish an IHO </a:t>
            </a:r>
            <a:r>
              <a:rPr lang="en-US" sz="2400" dirty="0" smtClean="0">
                <a:solidFill>
                  <a:schemeClr val="bg2">
                    <a:lumMod val="50000"/>
                  </a:schemeClr>
                </a:solidFill>
                <a:latin typeface="Arial" panose="020B0604020202020204" pitchFamily="34" charset="0"/>
                <a:ea typeface="+mj-ea"/>
                <a:cs typeface="Arial" panose="020B0604020202020204" pitchFamily="34" charset="0"/>
              </a:rPr>
              <a:t>Metadata </a:t>
            </a:r>
            <a:r>
              <a:rPr lang="en-US" sz="2400" dirty="0">
                <a:solidFill>
                  <a:schemeClr val="bg2">
                    <a:lumMod val="50000"/>
                  </a:schemeClr>
                </a:solidFill>
                <a:latin typeface="Arial" panose="020B0604020202020204" pitchFamily="34" charset="0"/>
                <a:ea typeface="+mj-ea"/>
                <a:cs typeface="Arial" panose="020B0604020202020204" pitchFamily="34" charset="0"/>
              </a:rPr>
              <a:t>platform for Hydrographic data?</a:t>
            </a:r>
            <a:endParaRPr lang="da-DK" sz="2400" dirty="0">
              <a:solidFill>
                <a:schemeClr val="bg2">
                  <a:lumMod val="50000"/>
                </a:schemeClr>
              </a:solidFill>
              <a:latin typeface="Arial" panose="020B0604020202020204" pitchFamily="34" charset="0"/>
              <a:ea typeface="+mj-ea"/>
              <a:cs typeface="Arial" panose="020B0604020202020204" pitchFamily="34" charset="0"/>
            </a:endParaRPr>
          </a:p>
        </p:txBody>
      </p:sp>
      <p:sp>
        <p:nvSpPr>
          <p:cNvPr id="3" name="Rektangel 2"/>
          <p:cNvSpPr/>
          <p:nvPr/>
        </p:nvSpPr>
        <p:spPr>
          <a:xfrm>
            <a:off x="5230010" y="1231374"/>
            <a:ext cx="3970556" cy="830997"/>
          </a:xfrm>
          <a:prstGeom prst="rect">
            <a:avLst/>
          </a:prstGeom>
        </p:spPr>
        <p:txBody>
          <a:bodyPr wrap="square">
            <a:spAutoFit/>
          </a:bodyPr>
          <a:lstStyle/>
          <a:p>
            <a:r>
              <a:rPr lang="en-US" sz="2400" dirty="0">
                <a:solidFill>
                  <a:schemeClr val="bg2">
                    <a:lumMod val="50000"/>
                  </a:schemeClr>
                </a:solidFill>
                <a:latin typeface="Arial" panose="020B0604020202020204" pitchFamily="34" charset="0"/>
                <a:ea typeface="+mj-ea"/>
                <a:cs typeface="Arial" panose="020B0604020202020204" pitchFamily="34" charset="0"/>
              </a:rPr>
              <a:t>Establish a MSDI e-learning platform</a:t>
            </a:r>
            <a:endParaRPr lang="da-DK" sz="2400" dirty="0">
              <a:solidFill>
                <a:schemeClr val="bg2">
                  <a:lumMod val="50000"/>
                </a:schemeClr>
              </a:solidFill>
              <a:latin typeface="Arial" panose="020B0604020202020204" pitchFamily="34" charset="0"/>
              <a:ea typeface="+mj-ea"/>
              <a:cs typeface="Arial" panose="020B0604020202020204" pitchFamily="34" charset="0"/>
            </a:endParaRPr>
          </a:p>
        </p:txBody>
      </p:sp>
      <p:sp>
        <p:nvSpPr>
          <p:cNvPr id="10" name="Rektangel 9"/>
          <p:cNvSpPr/>
          <p:nvPr/>
        </p:nvSpPr>
        <p:spPr>
          <a:xfrm>
            <a:off x="6078074" y="5249701"/>
            <a:ext cx="4018909" cy="830997"/>
          </a:xfrm>
          <a:prstGeom prst="rect">
            <a:avLst/>
          </a:prstGeom>
        </p:spPr>
        <p:txBody>
          <a:bodyPr wrap="square">
            <a:spAutoFit/>
          </a:bodyPr>
          <a:lstStyle/>
          <a:p>
            <a:pPr eaLnBrk="0" hangingPunct="0">
              <a:spcBef>
                <a:spcPts val="600"/>
              </a:spcBef>
              <a:spcAft>
                <a:spcPts val="600"/>
              </a:spcAft>
              <a:buClr>
                <a:srgbClr val="FFFF00"/>
              </a:buClr>
              <a:buSzPct val="60000"/>
              <a:defRPr/>
            </a:pPr>
            <a:r>
              <a:rPr lang="en-AU" sz="2400" dirty="0" smtClean="0">
                <a:solidFill>
                  <a:schemeClr val="bg2">
                    <a:lumMod val="50000"/>
                  </a:schemeClr>
                </a:solidFill>
                <a:latin typeface="Arial" panose="020B0604020202020204" pitchFamily="34" charset="0"/>
                <a:ea typeface="+mj-ea"/>
                <a:cs typeface="Arial" panose="020B0604020202020204" pitchFamily="34" charset="0"/>
              </a:rPr>
              <a:t>IHO OGC MSDI </a:t>
            </a:r>
            <a:r>
              <a:rPr lang="en-US" sz="2400" dirty="0" smtClean="0">
                <a:solidFill>
                  <a:schemeClr val="bg2">
                    <a:lumMod val="50000"/>
                  </a:schemeClr>
                </a:solidFill>
                <a:latin typeface="Arial" panose="020B0604020202020204" pitchFamily="34" charset="0"/>
                <a:ea typeface="+mj-ea"/>
                <a:cs typeface="Arial" panose="020B0604020202020204" pitchFamily="34" charset="0"/>
              </a:rPr>
              <a:t>Concept </a:t>
            </a:r>
            <a:br>
              <a:rPr lang="en-US" sz="2400" dirty="0" smtClean="0">
                <a:solidFill>
                  <a:schemeClr val="bg2">
                    <a:lumMod val="50000"/>
                  </a:schemeClr>
                </a:solidFill>
                <a:latin typeface="Arial" panose="020B0604020202020204" pitchFamily="34" charset="0"/>
                <a:ea typeface="+mj-ea"/>
                <a:cs typeface="Arial" panose="020B0604020202020204" pitchFamily="34" charset="0"/>
              </a:rPr>
            </a:br>
            <a:r>
              <a:rPr lang="en-US" sz="2400" dirty="0" smtClean="0">
                <a:solidFill>
                  <a:schemeClr val="bg2">
                    <a:lumMod val="50000"/>
                  </a:schemeClr>
                </a:solidFill>
                <a:latin typeface="Arial" panose="020B0604020202020204" pitchFamily="34" charset="0"/>
                <a:ea typeface="+mj-ea"/>
                <a:cs typeface="Arial" panose="020B0604020202020204" pitchFamily="34" charset="0"/>
              </a:rPr>
              <a:t>Development </a:t>
            </a:r>
            <a:r>
              <a:rPr lang="en-US" sz="2400" dirty="0">
                <a:solidFill>
                  <a:schemeClr val="bg2">
                    <a:lumMod val="50000"/>
                  </a:schemeClr>
                </a:solidFill>
                <a:latin typeface="Arial" panose="020B0604020202020204" pitchFamily="34" charset="0"/>
                <a:ea typeface="+mj-ea"/>
                <a:cs typeface="Arial" panose="020B0604020202020204" pitchFamily="34" charset="0"/>
              </a:rPr>
              <a:t>Study (CDS) </a:t>
            </a:r>
            <a:endParaRPr lang="en-AU" sz="2800" dirty="0">
              <a:solidFill>
                <a:srgbClr val="FFFF00"/>
              </a:solidFill>
            </a:endParaRPr>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89403" y="2678486"/>
            <a:ext cx="2127474" cy="337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54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141" y="1689970"/>
            <a:ext cx="5695821" cy="4023360"/>
          </a:xfrm>
          <a:prstGeom prst="rect">
            <a:avLst/>
          </a:prstGeom>
          <a:ln>
            <a:solidFill>
              <a:schemeClr val="tx1"/>
            </a:solidFill>
          </a:ln>
        </p:spPr>
      </p:pic>
      <p:sp>
        <p:nvSpPr>
          <p:cNvPr id="7"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Future work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pic>
        <p:nvPicPr>
          <p:cNvPr id="8" name="Billede 7"/>
          <p:cNvPicPr>
            <a:picLocks noChangeAspect="1"/>
          </p:cNvPicPr>
          <p:nvPr/>
        </p:nvPicPr>
        <p:blipFill>
          <a:blip r:embed="rId4"/>
          <a:stretch>
            <a:fillRect/>
          </a:stretch>
        </p:blipFill>
        <p:spPr>
          <a:xfrm>
            <a:off x="6304536" y="1660447"/>
            <a:ext cx="5364481" cy="4106674"/>
          </a:xfrm>
          <a:prstGeom prst="rect">
            <a:avLst/>
          </a:prstGeom>
          <a:ln>
            <a:solidFill>
              <a:schemeClr val="tx1"/>
            </a:solidFill>
          </a:ln>
        </p:spPr>
      </p:pic>
      <p:sp>
        <p:nvSpPr>
          <p:cNvPr id="9" name="Rektangel 8"/>
          <p:cNvSpPr/>
          <p:nvPr/>
        </p:nvSpPr>
        <p:spPr>
          <a:xfrm>
            <a:off x="345141" y="952560"/>
            <a:ext cx="5213287" cy="707886"/>
          </a:xfrm>
          <a:prstGeom prst="rect">
            <a:avLst/>
          </a:prstGeom>
        </p:spPr>
        <p:txBody>
          <a:bodyPr wrap="none">
            <a:spAutoFit/>
          </a:bodyPr>
          <a:lstStyle/>
          <a:p>
            <a:r>
              <a:rPr lang="en-US" sz="2000" dirty="0">
                <a:solidFill>
                  <a:schemeClr val="bg2">
                    <a:lumMod val="50000"/>
                  </a:schemeClr>
                </a:solidFill>
                <a:latin typeface="Arial" panose="020B0604020202020204" pitchFamily="34" charset="0"/>
                <a:ea typeface="+mj-ea"/>
                <a:cs typeface="Arial" panose="020B0604020202020204" pitchFamily="34" charset="0"/>
              </a:rPr>
              <a:t>Investigate the </a:t>
            </a:r>
            <a:r>
              <a:rPr lang="en-US" sz="2000" dirty="0" smtClean="0">
                <a:solidFill>
                  <a:schemeClr val="bg2">
                    <a:lumMod val="50000"/>
                  </a:schemeClr>
                </a:solidFill>
                <a:latin typeface="Arial" panose="020B0604020202020204" pitchFamily="34" charset="0"/>
                <a:ea typeface="+mj-ea"/>
                <a:cs typeface="Arial" panose="020B0604020202020204" pitchFamily="34" charset="0"/>
              </a:rPr>
              <a:t>need and possibilities </a:t>
            </a:r>
            <a:r>
              <a:rPr lang="en-US" sz="2000" dirty="0">
                <a:solidFill>
                  <a:schemeClr val="bg2">
                    <a:lumMod val="50000"/>
                  </a:schemeClr>
                </a:solidFill>
                <a:latin typeface="Arial" panose="020B0604020202020204" pitchFamily="34" charset="0"/>
                <a:ea typeface="+mj-ea"/>
                <a:cs typeface="Arial" panose="020B0604020202020204" pitchFamily="34" charset="0"/>
              </a:rPr>
              <a:t>to </a:t>
            </a:r>
            <a:r>
              <a:rPr lang="en-US" sz="2000" dirty="0" smtClean="0">
                <a:solidFill>
                  <a:schemeClr val="bg2">
                    <a:lumMod val="50000"/>
                  </a:schemeClr>
                </a:solidFill>
                <a:latin typeface="Arial" panose="020B0604020202020204" pitchFamily="34" charset="0"/>
                <a:ea typeface="+mj-ea"/>
                <a:cs typeface="Arial" panose="020B0604020202020204" pitchFamily="34" charset="0"/>
              </a:rPr>
              <a:t>use </a:t>
            </a:r>
          </a:p>
          <a:p>
            <a:r>
              <a:rPr lang="en-US" sz="2000" dirty="0" smtClean="0">
                <a:solidFill>
                  <a:schemeClr val="bg2">
                    <a:lumMod val="50000"/>
                  </a:schemeClr>
                </a:solidFill>
                <a:latin typeface="Arial" panose="020B0604020202020204" pitchFamily="34" charset="0"/>
                <a:ea typeface="+mj-ea"/>
                <a:cs typeface="Arial" panose="020B0604020202020204" pitchFamily="34" charset="0"/>
              </a:rPr>
              <a:t>S-58 and S-64 from a MSDI approach.</a:t>
            </a:r>
            <a:endParaRPr lang="da-DK" sz="2000" dirty="0">
              <a:solidFill>
                <a:schemeClr val="bg2">
                  <a:lumMod val="50000"/>
                </a:schemeClr>
              </a:solidFill>
              <a:latin typeface="Arial" panose="020B0604020202020204" pitchFamily="34" charset="0"/>
              <a:ea typeface="+mj-ea"/>
              <a:cs typeface="Arial" panose="020B0604020202020204" pitchFamily="34" charset="0"/>
            </a:endParaRPr>
          </a:p>
        </p:txBody>
      </p:sp>
      <p:sp>
        <p:nvSpPr>
          <p:cNvPr id="10" name="Rektangel 9"/>
          <p:cNvSpPr/>
          <p:nvPr/>
        </p:nvSpPr>
        <p:spPr>
          <a:xfrm>
            <a:off x="6220288" y="952560"/>
            <a:ext cx="5448729" cy="707886"/>
          </a:xfrm>
          <a:prstGeom prst="rect">
            <a:avLst/>
          </a:prstGeom>
        </p:spPr>
        <p:txBody>
          <a:bodyPr wrap="square">
            <a:spAutoFit/>
          </a:bodyPr>
          <a:lstStyle/>
          <a:p>
            <a:r>
              <a:rPr lang="en-US" sz="2000" dirty="0" smtClean="0">
                <a:solidFill>
                  <a:schemeClr val="bg2">
                    <a:lumMod val="50000"/>
                  </a:schemeClr>
                </a:solidFill>
                <a:latin typeface="Arial" panose="020B0604020202020204" pitchFamily="34" charset="0"/>
                <a:ea typeface="+mj-ea"/>
                <a:cs typeface="Arial" panose="020B0604020202020204" pitchFamily="34" charset="0"/>
              </a:rPr>
              <a:t>Establish a Train-the-Trainer workshop/training.</a:t>
            </a:r>
            <a:endParaRPr lang="da-DK" sz="2000" dirty="0">
              <a:solidFill>
                <a:schemeClr val="bg2">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2663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Decisions, actions and recommendations from IRCC10</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19</a:t>
            </a:fld>
            <a:endParaRPr lang="en-US" dirty="0"/>
          </a:p>
        </p:txBody>
      </p:sp>
      <p:sp>
        <p:nvSpPr>
          <p:cNvPr id="7" name="Content Placeholder 6"/>
          <p:cNvSpPr>
            <a:spLocks noGrp="1"/>
          </p:cNvSpPr>
          <p:nvPr>
            <p:ph idx="1"/>
          </p:nvPr>
        </p:nvSpPr>
        <p:spPr>
          <a:xfrm>
            <a:off x="838200" y="2624866"/>
            <a:ext cx="10515599" cy="1359520"/>
          </a:xfrm>
        </p:spPr>
        <p:txBody>
          <a:bodyPr>
            <a:normAutofit/>
          </a:bodyPr>
          <a:lstStyle/>
          <a:p>
            <a:pPr marL="0" indent="0" algn="ctr">
              <a:buNone/>
            </a:pPr>
            <a:r>
              <a:rPr lang="en-US" sz="7200" dirty="0" smtClean="0"/>
              <a:t>OUTCOME OF IRCC10</a:t>
            </a:r>
            <a:endParaRPr lang="en-US" sz="7200" dirty="0"/>
          </a:p>
        </p:txBody>
      </p:sp>
    </p:spTree>
    <p:extLst>
      <p:ext uri="{BB962C8B-B14F-4D97-AF65-F5344CB8AC3E}">
        <p14:creationId xmlns:p14="http://schemas.microsoft.com/office/powerpoint/2010/main" val="166820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7228114" y="4232018"/>
            <a:ext cx="4354285" cy="1802632"/>
          </a:xfrm>
          <a:prstGeom prst="rect">
            <a:avLst/>
          </a:prstGeom>
          <a:noFill/>
        </p:spPr>
      </p:pic>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9" name="Rektangel 8"/>
          <p:cNvSpPr/>
          <p:nvPr/>
        </p:nvSpPr>
        <p:spPr>
          <a:xfrm>
            <a:off x="478971" y="952699"/>
            <a:ext cx="11634651"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a:t>
            </a:r>
            <a:r>
              <a:rPr lang="en-US" sz="1600" u="sng" dirty="0">
                <a:latin typeface="Arial" panose="020B0604020202020204" pitchFamily="34" charset="0"/>
                <a:cs typeface="Arial" panose="020B0604020202020204" pitchFamily="34" charset="0"/>
              </a:rPr>
              <a:t>MSDIWG9</a:t>
            </a:r>
            <a:r>
              <a:rPr lang="en-US" sz="1600" dirty="0">
                <a:latin typeface="Arial" panose="020B0604020202020204" pitchFamily="34" charset="0"/>
                <a:cs typeface="Arial" panose="020B0604020202020204" pitchFamily="34" charset="0"/>
              </a:rPr>
              <a:t> meeting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took place in Niteroi (Rio de Janeiro), 30 January – 1 February 2018.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MSDIWG meeting was preceded firstly on 29 January by a </a:t>
            </a:r>
            <a:r>
              <a:rPr lang="en-US" sz="1600" u="sng" dirty="0">
                <a:latin typeface="Arial" panose="020B0604020202020204" pitchFamily="34" charset="0"/>
                <a:cs typeface="Arial" panose="020B0604020202020204" pitchFamily="34" charset="0"/>
              </a:rPr>
              <a:t>MSDI Open Forum </a:t>
            </a:r>
            <a:r>
              <a:rPr lang="en-US" sz="1600" dirty="0">
                <a:latin typeface="Arial" panose="020B0604020202020204" pitchFamily="34" charset="0"/>
                <a:cs typeface="Arial" panose="020B0604020202020204" pitchFamily="34" charset="0"/>
              </a:rPr>
              <a:t>and after the MSDIWG9 meeting on the 2 February 2018 an </a:t>
            </a:r>
            <a:r>
              <a:rPr lang="en-US" sz="1600" u="sng" dirty="0">
                <a:latin typeface="Arial" panose="020B0604020202020204" pitchFamily="34" charset="0"/>
                <a:cs typeface="Arial" panose="020B0604020202020204" pitchFamily="34" charset="0"/>
              </a:rPr>
              <a:t>OGC Marine Domain WG</a:t>
            </a:r>
            <a:r>
              <a:rPr lang="en-US" sz="1600" dirty="0">
                <a:latin typeface="Arial" panose="020B0604020202020204" pitchFamily="34" charset="0"/>
                <a:cs typeface="Arial" panose="020B0604020202020204" pitchFamily="34" charset="0"/>
              </a:rPr>
              <a:t> was arranged. </a:t>
            </a:r>
          </a:p>
        </p:txBody>
      </p:sp>
      <p:pic>
        <p:nvPicPr>
          <p:cNvPr id="11" name="Billede 10"/>
          <p:cNvPicPr/>
          <p:nvPr/>
        </p:nvPicPr>
        <p:blipFill rotWithShape="1">
          <a:blip r:embed="rId3" cstate="email">
            <a:extLst>
              <a:ext uri="{28A0092B-C50C-407E-A947-70E740481C1C}">
                <a14:useLocalDpi xmlns:a14="http://schemas.microsoft.com/office/drawing/2010/main"/>
              </a:ext>
            </a:extLst>
          </a:blip>
          <a:srcRect t="22038" b="7653"/>
          <a:stretch/>
        </p:blipFill>
        <p:spPr bwMode="auto">
          <a:xfrm>
            <a:off x="707389" y="4232018"/>
            <a:ext cx="6433640" cy="1776549"/>
          </a:xfrm>
          <a:prstGeom prst="rect">
            <a:avLst/>
          </a:prstGeom>
          <a:noFill/>
          <a:ln>
            <a:noFill/>
          </a:ln>
        </p:spPr>
      </p:pic>
      <p:pic>
        <p:nvPicPr>
          <p:cNvPr id="12" name="Billede 1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8049" y="1656369"/>
            <a:ext cx="6120130" cy="2481580"/>
          </a:xfrm>
          <a:prstGeom prst="rect">
            <a:avLst/>
          </a:prstGeom>
          <a:noFill/>
          <a:ln>
            <a:noFill/>
          </a:ln>
        </p:spPr>
      </p:pic>
    </p:spTree>
    <p:extLst>
      <p:ext uri="{BB962C8B-B14F-4D97-AF65-F5344CB8AC3E}">
        <p14:creationId xmlns:p14="http://schemas.microsoft.com/office/powerpoint/2010/main" val="3705893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Decisions, actions and recommendations from IRCC10</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6024"/>
            <a:ext cx="11205754" cy="4743711"/>
          </a:xfrm>
        </p:spPr>
        <p:txBody>
          <a:bodyPr>
            <a:normAutofit fontScale="92500" lnSpcReduction="20000"/>
          </a:bodyPr>
          <a:lstStyle/>
          <a:p>
            <a:pPr marL="0" lvl="0" indent="0">
              <a:buNone/>
            </a:pPr>
            <a:r>
              <a:rPr lang="en-US" dirty="0" smtClean="0"/>
              <a:t>Decision </a:t>
            </a:r>
            <a:r>
              <a:rPr lang="en-US" dirty="0"/>
              <a:t>17: </a:t>
            </a:r>
            <a:r>
              <a:rPr lang="en-US" dirty="0" smtClean="0"/>
              <a:t>to </a:t>
            </a:r>
            <a:r>
              <a:rPr lang="en-US" dirty="0"/>
              <a:t>task the MSDIWG to:</a:t>
            </a:r>
          </a:p>
          <a:p>
            <a:pPr marL="0" lvl="0" indent="0">
              <a:buNone/>
            </a:pPr>
            <a:r>
              <a:rPr lang="en-US" dirty="0"/>
              <a:t>•	follow the development in MSP implementation worldwide,</a:t>
            </a:r>
          </a:p>
          <a:p>
            <a:pPr marL="0" lvl="0" indent="0">
              <a:buNone/>
            </a:pPr>
            <a:r>
              <a:rPr lang="en-US" dirty="0"/>
              <a:t>•	establish a list of relevant MS National MSP Data Contact Points and contact persons,</a:t>
            </a:r>
          </a:p>
          <a:p>
            <a:pPr marL="0" lvl="0" indent="0">
              <a:buNone/>
            </a:pPr>
            <a:r>
              <a:rPr lang="en-US" dirty="0"/>
              <a:t>•	establish a list of additional relevant institutions, contact person/data experts,</a:t>
            </a:r>
          </a:p>
          <a:p>
            <a:pPr marL="0" lvl="0" indent="0">
              <a:buNone/>
            </a:pPr>
            <a:r>
              <a:rPr lang="en-US" dirty="0"/>
              <a:t>•	study the most relevant MSP issues in a cross-border / trans-boundary context in relation to data and information seen from a MS perspective,</a:t>
            </a:r>
          </a:p>
          <a:p>
            <a:pPr marL="0" lvl="0" indent="0">
              <a:buNone/>
            </a:pPr>
            <a:r>
              <a:rPr lang="en-US" dirty="0"/>
              <a:t>•	compile minimum requirements for Hydrographic data for Maritime Spatial Plan Data and recommendations of distribution/sharing of this data,</a:t>
            </a:r>
          </a:p>
          <a:p>
            <a:pPr marL="0" lvl="0" indent="0">
              <a:buNone/>
            </a:pPr>
            <a:r>
              <a:rPr lang="en-US" dirty="0"/>
              <a:t>•	provide an overview on (national / regional) MSP best practice,</a:t>
            </a:r>
          </a:p>
          <a:p>
            <a:pPr marL="0" lvl="0" indent="0">
              <a:buNone/>
            </a:pPr>
            <a:r>
              <a:rPr lang="en-US" dirty="0"/>
              <a:t>•	establish MSP page on the IHO website under the MSDIWG body of knowledge.</a:t>
            </a:r>
          </a:p>
          <a:p>
            <a:pPr marL="0" lv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20</a:t>
            </a:fld>
            <a:endParaRPr lang="en-US" dirty="0"/>
          </a:p>
        </p:txBody>
      </p:sp>
    </p:spTree>
    <p:extLst>
      <p:ext uri="{BB962C8B-B14F-4D97-AF65-F5344CB8AC3E}">
        <p14:creationId xmlns:p14="http://schemas.microsoft.com/office/powerpoint/2010/main" val="24645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Decisions, actions and recommendations from IRCC10</a:t>
            </a:r>
          </a:p>
        </p:txBody>
      </p:sp>
      <p:sp>
        <p:nvSpPr>
          <p:cNvPr id="3" name="Content Placeholder 2"/>
          <p:cNvSpPr>
            <a:spLocks noGrp="1"/>
          </p:cNvSpPr>
          <p:nvPr>
            <p:ph idx="1"/>
          </p:nvPr>
        </p:nvSpPr>
        <p:spPr>
          <a:xfrm>
            <a:off x="838200" y="1216024"/>
            <a:ext cx="11205754" cy="4711439"/>
          </a:xfrm>
        </p:spPr>
        <p:txBody>
          <a:bodyPr>
            <a:normAutofit/>
          </a:bodyPr>
          <a:lstStyle/>
          <a:p>
            <a:pPr marL="0" lvl="0" indent="0">
              <a:buNone/>
            </a:pPr>
            <a:r>
              <a:rPr lang="en-US" dirty="0"/>
              <a:t>Decision 18: </a:t>
            </a:r>
            <a:r>
              <a:rPr lang="en-US" dirty="0" smtClean="0"/>
              <a:t>to </a:t>
            </a:r>
            <a:r>
              <a:rPr lang="en-US" dirty="0"/>
              <a:t>establish the IHO Project Team on the implementation of the UN-GGIM Shared Guiding Principles for Geospatial Information Management (PPT) under the </a:t>
            </a:r>
            <a:r>
              <a:rPr lang="en-US" dirty="0" err="1"/>
              <a:t>ToR</a:t>
            </a:r>
            <a:r>
              <a:rPr lang="en-US" dirty="0"/>
              <a:t> and </a:t>
            </a:r>
            <a:r>
              <a:rPr lang="en-US" dirty="0" err="1"/>
              <a:t>RoP</a:t>
            </a:r>
            <a:r>
              <a:rPr lang="en-US" dirty="0"/>
              <a:t> in doc. IRCC10-07E1.</a:t>
            </a:r>
          </a:p>
          <a:p>
            <a:pPr marL="0" lvl="0" indent="0">
              <a:buNone/>
            </a:pPr>
            <a:r>
              <a:rPr lang="en-US" dirty="0"/>
              <a:t>Action 13: </a:t>
            </a:r>
            <a:r>
              <a:rPr lang="en-US" dirty="0" smtClean="0"/>
              <a:t>task </a:t>
            </a:r>
            <a:r>
              <a:rPr lang="en-US" dirty="0"/>
              <a:t>the IHO Project Team on the implementation of the UN-GGIM Shared Guiding Principles for Geospatial Information Management (PPT) work under its </a:t>
            </a:r>
            <a:r>
              <a:rPr lang="en-US" dirty="0" err="1"/>
              <a:t>ToR</a:t>
            </a:r>
            <a:r>
              <a:rPr lang="en-US" dirty="0"/>
              <a:t> and </a:t>
            </a:r>
            <a:r>
              <a:rPr lang="en-US" dirty="0" err="1"/>
              <a:t>RoP</a:t>
            </a:r>
            <a:r>
              <a:rPr lang="en-US" dirty="0"/>
              <a:t> and to report back to IRCC (deadline: IRCC11).</a:t>
            </a:r>
          </a:p>
          <a:p>
            <a:pPr marL="0" lvl="0" indent="0">
              <a:buNone/>
            </a:pPr>
            <a:r>
              <a:rPr lang="en-US" dirty="0"/>
              <a:t>Action 14: </a:t>
            </a:r>
            <a:r>
              <a:rPr lang="en-US" dirty="0" smtClean="0"/>
              <a:t>Secretariat </a:t>
            </a:r>
            <a:r>
              <a:rPr lang="en-US" dirty="0"/>
              <a:t>to create a web page to present the work of the IHO Project Team on the implementation of the UN-GGIM Shared Guiding Principles for Geospatial Information Management (PPT) (deadline: July 2018</a:t>
            </a:r>
            <a:r>
              <a:rPr lang="en-US" dirty="0" smtClean="0"/>
              <a:t>).</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21</a:t>
            </a:fld>
            <a:endParaRPr lang="en-US" dirty="0"/>
          </a:p>
        </p:txBody>
      </p:sp>
    </p:spTree>
    <p:extLst>
      <p:ext uri="{BB962C8B-B14F-4D97-AF65-F5344CB8AC3E}">
        <p14:creationId xmlns:p14="http://schemas.microsoft.com/office/powerpoint/2010/main" val="2114860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Decisions, actions and recommendations from IRCC10</a:t>
            </a:r>
          </a:p>
        </p:txBody>
      </p:sp>
      <p:sp>
        <p:nvSpPr>
          <p:cNvPr id="3" name="Content Placeholder 2"/>
          <p:cNvSpPr>
            <a:spLocks noGrp="1"/>
          </p:cNvSpPr>
          <p:nvPr>
            <p:ph idx="1"/>
          </p:nvPr>
        </p:nvSpPr>
        <p:spPr>
          <a:xfrm>
            <a:off x="838200" y="1216025"/>
            <a:ext cx="11205754" cy="4351338"/>
          </a:xfrm>
        </p:spPr>
        <p:txBody>
          <a:bodyPr>
            <a:normAutofit/>
          </a:bodyPr>
          <a:lstStyle/>
          <a:p>
            <a:pPr marL="0" lvl="0" indent="0">
              <a:buNone/>
            </a:pPr>
            <a:r>
              <a:rPr lang="en-US" dirty="0" smtClean="0"/>
              <a:t>Action </a:t>
            </a:r>
            <a:r>
              <a:rPr lang="en-US" dirty="0"/>
              <a:t>10: 	MSDIWG to develop basic MSDI training material in order to allow RHCs to deliver trainings with their own personnel (</a:t>
            </a:r>
            <a:r>
              <a:rPr lang="en-US" dirty="0" smtClean="0"/>
              <a:t>deadline: </a:t>
            </a:r>
            <a:r>
              <a:rPr lang="en-US" dirty="0"/>
              <a:t>IRCC11</a:t>
            </a:r>
            <a:r>
              <a:rPr lang="en-US" dirty="0" smtClean="0"/>
              <a:t>).</a:t>
            </a:r>
          </a:p>
          <a:p>
            <a:pPr marL="0" lv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22</a:t>
            </a:fld>
            <a:endParaRPr lang="en-US" dirty="0"/>
          </a:p>
        </p:txBody>
      </p:sp>
    </p:spTree>
    <p:extLst>
      <p:ext uri="{BB962C8B-B14F-4D97-AF65-F5344CB8AC3E}">
        <p14:creationId xmlns:p14="http://schemas.microsoft.com/office/powerpoint/2010/main" val="262479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Decisions, actions and recommendations from IRCC10</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23</a:t>
            </a:fld>
            <a:endParaRPr lang="en-US" dirty="0"/>
          </a:p>
        </p:txBody>
      </p:sp>
      <p:sp>
        <p:nvSpPr>
          <p:cNvPr id="7" name="Content Placeholder 6"/>
          <p:cNvSpPr>
            <a:spLocks noGrp="1"/>
          </p:cNvSpPr>
          <p:nvPr>
            <p:ph idx="1"/>
          </p:nvPr>
        </p:nvSpPr>
        <p:spPr>
          <a:xfrm>
            <a:off x="838200" y="2624866"/>
            <a:ext cx="10515599" cy="1359520"/>
          </a:xfrm>
        </p:spPr>
        <p:txBody>
          <a:bodyPr>
            <a:normAutofit/>
          </a:bodyPr>
          <a:lstStyle/>
          <a:p>
            <a:pPr marL="0" indent="0" algn="ctr">
              <a:buNone/>
            </a:pPr>
            <a:r>
              <a:rPr lang="en-US" sz="7200" dirty="0" smtClean="0"/>
              <a:t>Examples from other RHCs</a:t>
            </a:r>
            <a:endParaRPr lang="en-US" sz="7200" dirty="0"/>
          </a:p>
        </p:txBody>
      </p:sp>
    </p:spTree>
    <p:extLst>
      <p:ext uri="{BB962C8B-B14F-4D97-AF65-F5344CB8AC3E}">
        <p14:creationId xmlns:p14="http://schemas.microsoft.com/office/powerpoint/2010/main" val="724941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Decisions, actions and recommendations from IRCC10</a:t>
            </a:r>
          </a:p>
        </p:txBody>
      </p:sp>
      <p:sp>
        <p:nvSpPr>
          <p:cNvPr id="3" name="Content Placeholder 2"/>
          <p:cNvSpPr>
            <a:spLocks noGrp="1"/>
          </p:cNvSpPr>
          <p:nvPr>
            <p:ph idx="1"/>
          </p:nvPr>
        </p:nvSpPr>
        <p:spPr>
          <a:xfrm>
            <a:off x="838200" y="1065417"/>
            <a:ext cx="11205754" cy="4711439"/>
          </a:xfrm>
        </p:spPr>
        <p:txBody>
          <a:bodyPr>
            <a:noAutofit/>
          </a:bodyPr>
          <a:lstStyle/>
          <a:p>
            <a:pPr marL="0" lvl="0" indent="0">
              <a:buNone/>
            </a:pPr>
            <a:r>
              <a:rPr lang="en-US" sz="3200" dirty="0" smtClean="0"/>
              <a:t>BSHC and NSHC:</a:t>
            </a:r>
          </a:p>
          <a:p>
            <a:pPr marL="457200" lvl="1" indent="0">
              <a:buNone/>
            </a:pPr>
            <a:r>
              <a:rPr lang="en-US" sz="2800" dirty="0"/>
              <a:t>Baltic Sea North Sea Marine Spatial Data Infrastructure Working Group</a:t>
            </a:r>
          </a:p>
          <a:p>
            <a:pPr marL="0" lvl="0" indent="0">
              <a:buNone/>
            </a:pPr>
            <a:r>
              <a:rPr lang="en-US" sz="3200" dirty="0" smtClean="0"/>
              <a:t>ARHC:</a:t>
            </a:r>
          </a:p>
          <a:p>
            <a:pPr marL="457200" lvl="1" indent="0">
              <a:buNone/>
            </a:pPr>
            <a:r>
              <a:rPr lang="en-US" sz="2800" dirty="0"/>
              <a:t>Arctic Regional Marine Spatial Data Infrastructures Working </a:t>
            </a:r>
            <a:r>
              <a:rPr lang="en-US" sz="2800" dirty="0" smtClean="0"/>
              <a:t>Group</a:t>
            </a:r>
          </a:p>
          <a:p>
            <a:pPr marL="457200" lvl="1" indent="0">
              <a:buNone/>
            </a:pPr>
            <a:r>
              <a:rPr lang="en-US" sz="2800" dirty="0" smtClean="0"/>
              <a:t>Arctic SDI</a:t>
            </a:r>
            <a:endParaRPr lang="en-US" sz="2800" dirty="0"/>
          </a:p>
          <a:p>
            <a:pPr marL="0" lvl="0" indent="0">
              <a:buNone/>
            </a:pPr>
            <a:r>
              <a:rPr lang="en-US" sz="3200" dirty="0" smtClean="0"/>
              <a:t>MACHC:</a:t>
            </a:r>
          </a:p>
          <a:p>
            <a:pPr marL="457200" lvl="1" indent="0">
              <a:buNone/>
            </a:pPr>
            <a:r>
              <a:rPr lang="en-US" sz="2800" dirty="0" smtClean="0"/>
              <a:t>Marine Economic Infrastructure Program (MEIP)</a:t>
            </a:r>
          </a:p>
          <a:p>
            <a:pPr marL="457200" lvl="1" indent="0">
              <a:buNone/>
            </a:pPr>
            <a:r>
              <a:rPr lang="en-US" sz="2800" dirty="0" smtClean="0"/>
              <a:t>Portal for GIS data</a:t>
            </a:r>
            <a:endParaRPr lang="en-US" sz="2800" dirty="0"/>
          </a:p>
          <a:p>
            <a:pPr marL="0" indent="0">
              <a:buNone/>
            </a:pPr>
            <a:r>
              <a:rPr lang="en-US" sz="3200"/>
              <a:t>SDI/MSDI Portals: </a:t>
            </a:r>
            <a:r>
              <a:rPr lang="en-US" sz="3200">
                <a:hlinkClick r:id="rId2"/>
              </a:rPr>
              <a:t>https://</a:t>
            </a:r>
            <a:r>
              <a:rPr lang="en-US" sz="3200" smtClean="0">
                <a:hlinkClick r:id="rId2"/>
              </a:rPr>
              <a:t>www.iho.int/gis/msdi.gis.html</a:t>
            </a:r>
            <a:r>
              <a:rPr lang="en-US" sz="3200" smtClean="0"/>
              <a:t> </a:t>
            </a:r>
            <a:endParaRPr lang="en-US" sz="3200"/>
          </a:p>
        </p:txBody>
      </p:sp>
      <p:sp>
        <p:nvSpPr>
          <p:cNvPr id="5" name="Slide Number Placeholder 4"/>
          <p:cNvSpPr>
            <a:spLocks noGrp="1"/>
          </p:cNvSpPr>
          <p:nvPr>
            <p:ph type="sldNum" sz="quarter" idx="12"/>
          </p:nvPr>
        </p:nvSpPr>
        <p:spPr/>
        <p:txBody>
          <a:bodyPr/>
          <a:lstStyle/>
          <a:p>
            <a:fld id="{EC878826-814C-4FD2-96B3-D147818A5C89}" type="slidenum">
              <a:rPr lang="en-US" smtClean="0"/>
              <a:t>24</a:t>
            </a:fld>
            <a:endParaRPr lang="en-US" dirty="0"/>
          </a:p>
        </p:txBody>
      </p:sp>
    </p:spTree>
    <p:extLst>
      <p:ext uri="{BB962C8B-B14F-4D97-AF65-F5344CB8AC3E}">
        <p14:creationId xmlns:p14="http://schemas.microsoft.com/office/powerpoint/2010/main" val="215503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Action requested of </a:t>
            </a:r>
            <a:r>
              <a:rPr lang="en-US" dirty="0" smtClean="0">
                <a:latin typeface="Arial" panose="020B0604020202020204" pitchFamily="34" charset="0"/>
                <a:cs typeface="Arial" panose="020B0604020202020204" pitchFamily="34" charset="0"/>
              </a:rPr>
              <a:t>SWPHC16</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16025"/>
            <a:ext cx="11205754" cy="4351338"/>
          </a:xfrm>
        </p:spPr>
        <p:txBody>
          <a:bodyPr>
            <a:normAutofit/>
          </a:bodyPr>
          <a:lstStyle/>
          <a:p>
            <a:pPr marL="0" lvl="0" indent="0">
              <a:buNone/>
            </a:pPr>
            <a:r>
              <a:rPr lang="en-US" b="1" dirty="0" smtClean="0"/>
              <a:t>The </a:t>
            </a:r>
            <a:r>
              <a:rPr lang="en-US" b="1" dirty="0" smtClean="0"/>
              <a:t>SWPHC16 </a:t>
            </a:r>
            <a:r>
              <a:rPr lang="en-US" b="1" dirty="0"/>
              <a:t>is invited to:</a:t>
            </a:r>
          </a:p>
          <a:p>
            <a:pPr lvl="0"/>
            <a:r>
              <a:rPr lang="en-US" dirty="0" smtClean="0"/>
              <a:t>note </a:t>
            </a:r>
            <a:r>
              <a:rPr lang="en-US" dirty="0"/>
              <a:t>the </a:t>
            </a:r>
            <a:r>
              <a:rPr lang="en-US" dirty="0" smtClean="0"/>
              <a:t>importance of MSDI to support the objectives of the IHO</a:t>
            </a:r>
            <a:endParaRPr lang="en-US" dirty="0"/>
          </a:p>
          <a:p>
            <a:pPr lvl="0"/>
            <a:r>
              <a:rPr lang="en-US" dirty="0" smtClean="0"/>
              <a:t>assign a MSDI Ambassador in the region (Action IRCC9/18)</a:t>
            </a:r>
          </a:p>
          <a:p>
            <a:pPr lvl="0"/>
            <a:r>
              <a:rPr lang="en-US" dirty="0" smtClean="0"/>
              <a:t>to participate in the MSDIWG meetings and engage with its work</a:t>
            </a:r>
          </a:p>
          <a:p>
            <a:pPr lvl="0"/>
            <a:r>
              <a:rPr lang="en-US" dirty="0" smtClean="0"/>
              <a:t>to note the examples of other RHCs on MSDI</a:t>
            </a:r>
            <a:endParaRPr lang="en-US" dirty="0"/>
          </a:p>
          <a:p>
            <a:pPr lvl="0"/>
            <a:r>
              <a:rPr lang="en-US" dirty="0" smtClean="0"/>
              <a:t>discuss </a:t>
            </a:r>
            <a:r>
              <a:rPr lang="en-US" dirty="0"/>
              <a:t>any item with relevance to SDI/MSDI </a:t>
            </a:r>
            <a:r>
              <a:rPr lang="en-US" dirty="0" smtClean="0"/>
              <a:t>and take </a:t>
            </a:r>
            <a:r>
              <a:rPr lang="en-US" dirty="0"/>
              <a:t>appropriate </a:t>
            </a:r>
            <a:r>
              <a:rPr lang="en-US" dirty="0" smtClean="0"/>
              <a:t>actions</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25</a:t>
            </a:fld>
            <a:endParaRPr lang="en-US" dirty="0"/>
          </a:p>
        </p:txBody>
      </p:sp>
    </p:spTree>
    <p:extLst>
      <p:ext uri="{BB962C8B-B14F-4D97-AF65-F5344CB8AC3E}">
        <p14:creationId xmlns:p14="http://schemas.microsoft.com/office/powerpoint/2010/main" val="276472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10" name="Tekstboks 3"/>
          <p:cNvSpPr txBox="1"/>
          <p:nvPr/>
        </p:nvSpPr>
        <p:spPr>
          <a:xfrm>
            <a:off x="575638" y="1039143"/>
            <a:ext cx="6711940" cy="4439677"/>
          </a:xfrm>
          <a:prstGeom prst="rect">
            <a:avLst/>
          </a:prstGeom>
          <a:noFill/>
        </p:spPr>
        <p:txBody>
          <a:bodyPr wrap="square" rtlCol="0">
            <a:spAutoFit/>
          </a:bodyPr>
          <a:lstStyle/>
          <a:p>
            <a:r>
              <a:rPr lang="en-GB" sz="2000" b="1" dirty="0" smtClean="0">
                <a:solidFill>
                  <a:srgbClr val="002060"/>
                </a:solidFill>
                <a:latin typeface="Arial" panose="020B0604020202020204" pitchFamily="34" charset="0"/>
                <a:cs typeface="Arial" panose="020B0604020202020204" pitchFamily="34" charset="0"/>
              </a:rPr>
              <a:t>MSDIWG9 topics:</a:t>
            </a:r>
            <a:endParaRPr lang="en-GB" sz="2000" b="1" dirty="0">
              <a:solidFill>
                <a:srgbClr val="002060"/>
              </a:solidFill>
              <a:latin typeface="Arial" panose="020B0604020202020204" pitchFamily="34" charset="0"/>
              <a:cs typeface="Arial" panose="020B0604020202020204" pitchFamily="34" charset="0"/>
            </a:endParaRPr>
          </a:p>
          <a:p>
            <a:endParaRPr lang="en-GB" sz="105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Information on MSDI implementation from MSDIWG members </a:t>
            </a:r>
          </a:p>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IHO strategic plan and establishing a draft </a:t>
            </a:r>
            <a:r>
              <a:rPr lang="en-GB" sz="2800" dirty="0" smtClean="0">
                <a:solidFill>
                  <a:srgbClr val="002060"/>
                </a:solidFill>
                <a:latin typeface="Arial" panose="020B0604020202020204" pitchFamily="34" charset="0"/>
                <a:cs typeface="Arial" panose="020B0604020202020204" pitchFamily="34" charset="0"/>
              </a:rPr>
              <a:t>IHO </a:t>
            </a:r>
            <a:r>
              <a:rPr lang="en-GB" sz="2800" dirty="0">
                <a:solidFill>
                  <a:srgbClr val="002060"/>
                </a:solidFill>
                <a:latin typeface="Arial" panose="020B0604020202020204" pitchFamily="34" charset="0"/>
                <a:cs typeface="Arial" panose="020B0604020202020204" pitchFamily="34" charset="0"/>
              </a:rPr>
              <a:t>MSDI vision 2025/2030</a:t>
            </a:r>
          </a:p>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MSDI e-learning</a:t>
            </a:r>
          </a:p>
          <a:p>
            <a:pPr marL="285750" indent="-285750">
              <a:buFont typeface="Arial" panose="020B0604020202020204" pitchFamily="34" charset="0"/>
              <a:buChar char="•"/>
            </a:pPr>
            <a:r>
              <a:rPr lang="en-GB" sz="2800" dirty="0">
                <a:solidFill>
                  <a:srgbClr val="002060"/>
                </a:solidFill>
                <a:latin typeface="Arial" panose="020B0604020202020204" pitchFamily="34" charset="0"/>
                <a:cs typeface="Arial" panose="020B0604020202020204" pitchFamily="34" charset="0"/>
              </a:rPr>
              <a:t>Improving the availability of bathymetric data Worldwide </a:t>
            </a:r>
          </a:p>
          <a:p>
            <a:pPr marL="285750" indent="-285750">
              <a:buFont typeface="Arial" panose="020B0604020202020204" pitchFamily="34" charset="0"/>
              <a:buChar char="•"/>
            </a:pPr>
            <a:r>
              <a:rPr lang="en-GB" sz="2800" dirty="0" smtClean="0">
                <a:solidFill>
                  <a:srgbClr val="002060"/>
                </a:solidFill>
                <a:latin typeface="Arial" panose="020B0604020202020204" pitchFamily="34" charset="0"/>
                <a:cs typeface="Arial" panose="020B0604020202020204" pitchFamily="34" charset="0"/>
              </a:rPr>
              <a:t>UN-GGIM and the marine domain</a:t>
            </a:r>
            <a:endParaRPr lang="en-GB"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Security and integrity of data</a:t>
            </a:r>
            <a:endParaRPr lang="en-US" sz="2800" dirty="0">
              <a:solidFill>
                <a:srgbClr val="002060"/>
              </a:solidFill>
              <a:latin typeface="Arial" panose="020B0604020202020204" pitchFamily="34" charset="0"/>
              <a:cs typeface="Arial" panose="020B0604020202020204" pitchFamily="34" charset="0"/>
            </a:endParaRPr>
          </a:p>
        </p:txBody>
      </p:sp>
      <p:sp>
        <p:nvSpPr>
          <p:cNvPr id="3" name="Rektangel 2"/>
          <p:cNvSpPr/>
          <p:nvPr/>
        </p:nvSpPr>
        <p:spPr>
          <a:xfrm>
            <a:off x="8628576" y="5674900"/>
            <a:ext cx="3459601" cy="338554"/>
          </a:xfrm>
          <a:prstGeom prst="rect">
            <a:avLst/>
          </a:prstGeom>
        </p:spPr>
        <p:txBody>
          <a:bodyPr wrap="none">
            <a:spAutoFit/>
          </a:bodyPr>
          <a:lstStyle/>
          <a:p>
            <a:r>
              <a:rPr lang="en-GB" sz="1600" dirty="0" smtClean="0">
                <a:solidFill>
                  <a:srgbClr val="002060"/>
                </a:solidFill>
                <a:latin typeface="Arial" panose="020B0604020202020204" pitchFamily="34" charset="0"/>
                <a:cs typeface="Arial" panose="020B0604020202020204" pitchFamily="34" charset="0"/>
              </a:rPr>
              <a:t>The four basic components of MSDI</a:t>
            </a:r>
            <a:endParaRPr lang="da-DK" sz="1600" dirty="0"/>
          </a:p>
        </p:txBody>
      </p:sp>
      <p:pic>
        <p:nvPicPr>
          <p:cNvPr id="7" name="Picture 6"/>
          <p:cNvPicPr>
            <a:picLocks noChangeAspect="1"/>
          </p:cNvPicPr>
          <p:nvPr/>
        </p:nvPicPr>
        <p:blipFill>
          <a:blip r:embed="rId2"/>
          <a:stretch>
            <a:fillRect/>
          </a:stretch>
        </p:blipFill>
        <p:spPr>
          <a:xfrm>
            <a:off x="7287577" y="1039143"/>
            <a:ext cx="4800600" cy="4629150"/>
          </a:xfrm>
          <a:prstGeom prst="rect">
            <a:avLst/>
          </a:prstGeom>
        </p:spPr>
      </p:pic>
    </p:spTree>
    <p:extLst>
      <p:ext uri="{BB962C8B-B14F-4D97-AF65-F5344CB8AC3E}">
        <p14:creationId xmlns:p14="http://schemas.microsoft.com/office/powerpoint/2010/main" val="313027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10" name="Tekstboks 3"/>
          <p:cNvSpPr txBox="1"/>
          <p:nvPr/>
        </p:nvSpPr>
        <p:spPr>
          <a:xfrm>
            <a:off x="575638" y="1039143"/>
            <a:ext cx="6711940" cy="4439677"/>
          </a:xfrm>
          <a:prstGeom prst="rect">
            <a:avLst/>
          </a:prstGeom>
          <a:noFill/>
        </p:spPr>
        <p:txBody>
          <a:bodyPr wrap="square" rtlCol="0">
            <a:spAutoFit/>
          </a:bodyPr>
          <a:lstStyle/>
          <a:p>
            <a:r>
              <a:rPr lang="en-GB" sz="2000" b="1" dirty="0" smtClean="0">
                <a:solidFill>
                  <a:srgbClr val="002060"/>
                </a:solidFill>
                <a:latin typeface="Arial" panose="020B0604020202020204" pitchFamily="34" charset="0"/>
                <a:cs typeface="Arial" panose="020B0604020202020204" pitchFamily="34" charset="0"/>
              </a:rPr>
              <a:t>MSDIWG9 topics:</a:t>
            </a:r>
            <a:endParaRPr lang="en-GB" sz="2000" b="1" dirty="0">
              <a:solidFill>
                <a:srgbClr val="002060"/>
              </a:solidFill>
              <a:latin typeface="Arial" panose="020B0604020202020204" pitchFamily="34" charset="0"/>
              <a:cs typeface="Arial" panose="020B0604020202020204" pitchFamily="34" charset="0"/>
            </a:endParaRPr>
          </a:p>
          <a:p>
            <a:endParaRPr lang="en-GB" sz="105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Update </a:t>
            </a:r>
            <a:r>
              <a:rPr lang="en-US" sz="2800" dirty="0">
                <a:solidFill>
                  <a:srgbClr val="002060"/>
                </a:solidFill>
                <a:latin typeface="Arial" panose="020B0604020202020204" pitchFamily="34" charset="0"/>
                <a:cs typeface="Arial" panose="020B0604020202020204" pitchFamily="34" charset="0"/>
              </a:rPr>
              <a:t>of </a:t>
            </a:r>
            <a:r>
              <a:rPr lang="en-US" sz="2800" dirty="0" smtClean="0">
                <a:solidFill>
                  <a:srgbClr val="002060"/>
                </a:solidFill>
                <a:latin typeface="Arial" panose="020B0604020202020204" pitchFamily="34" charset="0"/>
                <a:cs typeface="Arial" panose="020B0604020202020204" pitchFamily="34" charset="0"/>
              </a:rPr>
              <a:t>C-17 (Edition 2)</a:t>
            </a: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The IHO/OGC conceptual </a:t>
            </a:r>
            <a:r>
              <a:rPr lang="en-US" sz="2800" dirty="0" smtClean="0">
                <a:solidFill>
                  <a:srgbClr val="002060"/>
                </a:solidFill>
                <a:latin typeface="Arial" panose="020B0604020202020204" pitchFamily="34" charset="0"/>
                <a:cs typeface="Arial" panose="020B0604020202020204" pitchFamily="34" charset="0"/>
              </a:rPr>
              <a:t>study for a MSDI</a:t>
            </a: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Spatial Data Quality </a:t>
            </a:r>
          </a:p>
          <a:p>
            <a:pPr marL="285750" indent="-285750">
              <a:buFont typeface="Arial" panose="020B0604020202020204" pitchFamily="34" charset="0"/>
              <a:buChar char="•"/>
            </a:pPr>
            <a:r>
              <a:rPr lang="en-US" sz="2800" dirty="0" smtClean="0">
                <a:solidFill>
                  <a:srgbClr val="002060"/>
                </a:solidFill>
                <a:latin typeface="Arial" panose="020B0604020202020204" pitchFamily="34" charset="0"/>
                <a:cs typeface="Arial" panose="020B0604020202020204" pitchFamily="34" charset="0"/>
              </a:rPr>
              <a:t>Connection of S-100 with MSDI</a:t>
            </a: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Cooperation with the International Cable Protection Committee</a:t>
            </a:r>
          </a:p>
          <a:p>
            <a:pPr marL="285750" indent="-28575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Cooperation with OGC</a:t>
            </a:r>
          </a:p>
          <a:p>
            <a:pPr marL="285750" indent="-28575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Revision of the MSDIWG Work Plan </a:t>
            </a:r>
            <a:endParaRPr lang="en-GB" sz="3200" dirty="0">
              <a:solidFill>
                <a:srgbClr val="002060"/>
              </a:solidFill>
              <a:latin typeface="Arial" panose="020B0604020202020204" pitchFamily="34" charset="0"/>
              <a:cs typeface="Arial" panose="020B0604020202020204" pitchFamily="34" charset="0"/>
            </a:endParaRPr>
          </a:p>
        </p:txBody>
      </p:sp>
      <p:sp>
        <p:nvSpPr>
          <p:cNvPr id="3" name="Rektangel 2"/>
          <p:cNvSpPr/>
          <p:nvPr/>
        </p:nvSpPr>
        <p:spPr>
          <a:xfrm>
            <a:off x="8628576" y="5674900"/>
            <a:ext cx="3459601" cy="338554"/>
          </a:xfrm>
          <a:prstGeom prst="rect">
            <a:avLst/>
          </a:prstGeom>
        </p:spPr>
        <p:txBody>
          <a:bodyPr wrap="none">
            <a:spAutoFit/>
          </a:bodyPr>
          <a:lstStyle/>
          <a:p>
            <a:r>
              <a:rPr lang="en-GB" sz="1600" dirty="0" smtClean="0">
                <a:solidFill>
                  <a:srgbClr val="002060"/>
                </a:solidFill>
                <a:latin typeface="Arial" panose="020B0604020202020204" pitchFamily="34" charset="0"/>
                <a:cs typeface="Arial" panose="020B0604020202020204" pitchFamily="34" charset="0"/>
              </a:rPr>
              <a:t>The four basic components of MSDI</a:t>
            </a:r>
            <a:endParaRPr lang="da-DK" sz="1600" dirty="0"/>
          </a:p>
        </p:txBody>
      </p:sp>
      <p:pic>
        <p:nvPicPr>
          <p:cNvPr id="7" name="Picture 6"/>
          <p:cNvPicPr>
            <a:picLocks noChangeAspect="1"/>
          </p:cNvPicPr>
          <p:nvPr/>
        </p:nvPicPr>
        <p:blipFill>
          <a:blip r:embed="rId2"/>
          <a:stretch>
            <a:fillRect/>
          </a:stretch>
        </p:blipFill>
        <p:spPr>
          <a:xfrm>
            <a:off x="7287577" y="1039143"/>
            <a:ext cx="4800600" cy="4629150"/>
          </a:xfrm>
          <a:prstGeom prst="rect">
            <a:avLst/>
          </a:prstGeom>
        </p:spPr>
      </p:pic>
    </p:spTree>
    <p:extLst>
      <p:ext uri="{BB962C8B-B14F-4D97-AF65-F5344CB8AC3E}">
        <p14:creationId xmlns:p14="http://schemas.microsoft.com/office/powerpoint/2010/main" val="4121259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3" name="Rektangel 2"/>
          <p:cNvSpPr/>
          <p:nvPr/>
        </p:nvSpPr>
        <p:spPr>
          <a:xfrm>
            <a:off x="209005" y="860367"/>
            <a:ext cx="12131040" cy="5909310"/>
          </a:xfrm>
          <a:prstGeom prst="rect">
            <a:avLst/>
          </a:prstGeom>
        </p:spPr>
        <p:txBody>
          <a:bodyPr wrap="square">
            <a:spAutoFit/>
          </a:bodyPr>
          <a:lstStyle/>
          <a:p>
            <a:pPr>
              <a:spcAft>
                <a:spcPts val="0"/>
              </a:spcAft>
            </a:pPr>
            <a:endParaRPr lang="en-AU" b="1" dirty="0" smtClean="0">
              <a:ea typeface="Times New Roman" panose="02020603050405020304" pitchFamily="18" charset="0"/>
            </a:endParaRPr>
          </a:p>
          <a:p>
            <a:pPr>
              <a:spcAft>
                <a:spcPts val="0"/>
              </a:spcAft>
            </a:pPr>
            <a:r>
              <a:rPr lang="en-AU" sz="3200" b="1" dirty="0" smtClean="0">
                <a:ea typeface="Times New Roman" panose="02020603050405020304" pitchFamily="18" charset="0"/>
              </a:rPr>
              <a:t>Next </a:t>
            </a:r>
            <a:r>
              <a:rPr lang="en-AU" sz="3200" b="1" dirty="0">
                <a:ea typeface="Times New Roman" panose="02020603050405020304" pitchFamily="18" charset="0"/>
              </a:rPr>
              <a:t>Planned Meeting: </a:t>
            </a:r>
            <a:endParaRPr lang="en-AU" sz="3200" b="1" dirty="0" smtClean="0">
              <a:ea typeface="Times New Roman" panose="02020603050405020304" pitchFamily="18" charset="0"/>
            </a:endParaRPr>
          </a:p>
          <a:p>
            <a:pPr>
              <a:spcAft>
                <a:spcPts val="0"/>
              </a:spcAft>
            </a:pPr>
            <a:endParaRPr lang="da-DK" sz="3200" b="1" dirty="0">
              <a:ea typeface="Times New Roman" panose="02020603050405020304" pitchFamily="18" charset="0"/>
            </a:endParaRPr>
          </a:p>
          <a:p>
            <a:pPr>
              <a:spcAft>
                <a:spcPts val="0"/>
              </a:spcAft>
            </a:pPr>
            <a:r>
              <a:rPr lang="en-AU" sz="3200" b="1" dirty="0">
                <a:ea typeface="Times New Roman" panose="02020603050405020304" pitchFamily="18" charset="0"/>
              </a:rPr>
              <a:t>MSDIWG10</a:t>
            </a:r>
          </a:p>
          <a:p>
            <a:pPr>
              <a:spcAft>
                <a:spcPts val="0"/>
              </a:spcAft>
            </a:pPr>
            <a:r>
              <a:rPr lang="en-AU" sz="3200" dirty="0" smtClean="0">
                <a:ea typeface="Times New Roman" panose="02020603050405020304" pitchFamily="18" charset="0"/>
              </a:rPr>
              <a:t>The </a:t>
            </a:r>
            <a:r>
              <a:rPr lang="en-AU" sz="3200" dirty="0">
                <a:ea typeface="Times New Roman" panose="02020603050405020304" pitchFamily="18" charset="0"/>
              </a:rPr>
              <a:t>IHO/MSDIWG will </a:t>
            </a:r>
            <a:r>
              <a:rPr lang="en-AU" sz="3200" dirty="0" smtClean="0">
                <a:ea typeface="Times New Roman" panose="02020603050405020304" pitchFamily="18" charset="0"/>
              </a:rPr>
              <a:t>hold:</a:t>
            </a:r>
          </a:p>
          <a:p>
            <a:pPr marL="457200" indent="-457200">
              <a:spcAft>
                <a:spcPts val="0"/>
              </a:spcAft>
              <a:buFontTx/>
              <a:buChar char="-"/>
            </a:pPr>
            <a:r>
              <a:rPr lang="en-AU" sz="3200" dirty="0" smtClean="0">
                <a:ea typeface="Times New Roman" panose="02020603050405020304" pitchFamily="18" charset="0"/>
              </a:rPr>
              <a:t>a </a:t>
            </a:r>
            <a:r>
              <a:rPr lang="en-AU" sz="3200" dirty="0">
                <a:ea typeface="Times New Roman" panose="02020603050405020304" pitchFamily="18" charset="0"/>
              </a:rPr>
              <a:t>three day-long </a:t>
            </a:r>
            <a:r>
              <a:rPr lang="en-AU" sz="3200" u="sng" dirty="0">
                <a:ea typeface="Times New Roman" panose="02020603050405020304" pitchFamily="18" charset="0"/>
              </a:rPr>
              <a:t>MSDIWG10</a:t>
            </a:r>
            <a:r>
              <a:rPr lang="en-AU" sz="3200" dirty="0">
                <a:ea typeface="Times New Roman" panose="02020603050405020304" pitchFamily="18" charset="0"/>
              </a:rPr>
              <a:t> </a:t>
            </a:r>
            <a:r>
              <a:rPr lang="en-AU" sz="3200" dirty="0" smtClean="0">
                <a:ea typeface="Times New Roman" panose="02020603050405020304" pitchFamily="18" charset="0"/>
              </a:rPr>
              <a:t>meeting, </a:t>
            </a:r>
          </a:p>
          <a:p>
            <a:pPr marL="457200" indent="-457200">
              <a:spcAft>
                <a:spcPts val="0"/>
              </a:spcAft>
              <a:buFontTx/>
              <a:buChar char="-"/>
            </a:pPr>
            <a:r>
              <a:rPr lang="en-AU" sz="3200" dirty="0" smtClean="0">
                <a:ea typeface="Times New Roman" panose="02020603050405020304" pitchFamily="18" charset="0"/>
              </a:rPr>
              <a:t>a one-day </a:t>
            </a:r>
            <a:r>
              <a:rPr lang="en-AU" sz="3200" u="sng" dirty="0" smtClean="0">
                <a:ea typeface="Times New Roman" panose="02020603050405020304" pitchFamily="18" charset="0"/>
              </a:rPr>
              <a:t>MSDI </a:t>
            </a:r>
            <a:r>
              <a:rPr lang="en-AU" sz="3200" u="sng" dirty="0">
                <a:ea typeface="Times New Roman" panose="02020603050405020304" pitchFamily="18" charset="0"/>
              </a:rPr>
              <a:t>Open </a:t>
            </a:r>
            <a:r>
              <a:rPr lang="en-AU" sz="3200" u="sng" dirty="0" smtClean="0">
                <a:ea typeface="Times New Roman" panose="02020603050405020304" pitchFamily="18" charset="0"/>
              </a:rPr>
              <a:t>Forum</a:t>
            </a:r>
            <a:r>
              <a:rPr lang="en-AU" sz="3200" dirty="0" smtClean="0">
                <a:ea typeface="Times New Roman" panose="02020603050405020304" pitchFamily="18" charset="0"/>
              </a:rPr>
              <a:t>, and</a:t>
            </a:r>
          </a:p>
          <a:p>
            <a:pPr marL="457200" indent="-457200">
              <a:spcAft>
                <a:spcPts val="0"/>
              </a:spcAft>
              <a:buFontTx/>
              <a:buChar char="-"/>
            </a:pPr>
            <a:r>
              <a:rPr lang="en-AU" sz="3200" dirty="0" smtClean="0">
                <a:ea typeface="Times New Roman" panose="02020603050405020304" pitchFamily="18" charset="0"/>
              </a:rPr>
              <a:t>a one-day </a:t>
            </a:r>
            <a:r>
              <a:rPr lang="en-AU" sz="3200" u="sng" dirty="0">
                <a:ea typeface="Times New Roman" panose="02020603050405020304" pitchFamily="18" charset="0"/>
              </a:rPr>
              <a:t>OGC Marine Domain </a:t>
            </a:r>
            <a:r>
              <a:rPr lang="en-AU" sz="3200" u="sng" dirty="0" smtClean="0">
                <a:ea typeface="Times New Roman" panose="02020603050405020304" pitchFamily="18" charset="0"/>
              </a:rPr>
              <a:t>WG</a:t>
            </a:r>
            <a:r>
              <a:rPr lang="en-AU" sz="3200" dirty="0" smtClean="0">
                <a:ea typeface="Times New Roman" panose="02020603050405020304" pitchFamily="18" charset="0"/>
              </a:rPr>
              <a:t> meeting</a:t>
            </a:r>
          </a:p>
          <a:p>
            <a:pPr>
              <a:spcAft>
                <a:spcPts val="0"/>
              </a:spcAft>
            </a:pPr>
            <a:r>
              <a:rPr lang="en-AU" sz="3200" dirty="0">
                <a:ea typeface="Times New Roman" panose="02020603050405020304" pitchFamily="18" charset="0"/>
              </a:rPr>
              <a:t>i</a:t>
            </a:r>
            <a:r>
              <a:rPr lang="en-AU" sz="3200" dirty="0" smtClean="0">
                <a:ea typeface="Times New Roman" panose="02020603050405020304" pitchFamily="18" charset="0"/>
              </a:rPr>
              <a:t>n Busan</a:t>
            </a:r>
            <a:r>
              <a:rPr lang="en-AU" sz="3200" dirty="0">
                <a:ea typeface="Times New Roman" panose="02020603050405020304" pitchFamily="18" charset="0"/>
              </a:rPr>
              <a:t>, Republic of Korea, </a:t>
            </a:r>
            <a:r>
              <a:rPr lang="en-AU" sz="3200" dirty="0" smtClean="0">
                <a:ea typeface="Times New Roman" panose="02020603050405020304" pitchFamily="18" charset="0"/>
              </a:rPr>
              <a:t>from 4 </a:t>
            </a:r>
            <a:r>
              <a:rPr lang="en-AU" sz="3200" dirty="0">
                <a:ea typeface="Times New Roman" panose="02020603050405020304" pitchFamily="18" charset="0"/>
              </a:rPr>
              <a:t>to 8 March 2019. </a:t>
            </a:r>
            <a:endParaRPr lang="en-AU" sz="3200" dirty="0" smtClean="0">
              <a:ea typeface="Times New Roman" panose="02020603050405020304" pitchFamily="18" charset="0"/>
            </a:endParaRPr>
          </a:p>
          <a:p>
            <a:pPr>
              <a:spcAft>
                <a:spcPts val="0"/>
              </a:spcAft>
            </a:pPr>
            <a:endParaRPr lang="da-DK" sz="3200" dirty="0">
              <a:ea typeface="Times New Roman" panose="02020603050405020304" pitchFamily="18" charset="0"/>
            </a:endParaRPr>
          </a:p>
          <a:p>
            <a:pPr>
              <a:spcAft>
                <a:spcPts val="0"/>
              </a:spcAft>
            </a:pPr>
            <a:r>
              <a:rPr lang="en-AU" sz="3200" dirty="0" smtClean="0">
                <a:ea typeface="Times New Roman" panose="02020603050405020304" pitchFamily="18" charset="0"/>
              </a:rPr>
              <a:t>Logistics </a:t>
            </a:r>
            <a:r>
              <a:rPr lang="en-AU" sz="3200" dirty="0">
                <a:ea typeface="Times New Roman" panose="02020603050405020304" pitchFamily="18" charset="0"/>
              </a:rPr>
              <a:t>and meeting details will be available at: </a:t>
            </a:r>
            <a:r>
              <a:rPr lang="en-AU" sz="3200" u="sng" dirty="0" smtClean="0">
                <a:solidFill>
                  <a:srgbClr val="0000FF"/>
                </a:solidFill>
                <a:ea typeface="Times New Roman" panose="02020603050405020304" pitchFamily="18" charset="0"/>
                <a:hlinkClick r:id="rId3"/>
              </a:rPr>
              <a:t>www.iho.int/msdiwg</a:t>
            </a:r>
            <a:endParaRPr lang="da-DK" sz="3200" dirty="0">
              <a:ea typeface="Times New Roman" panose="02020603050405020304" pitchFamily="18" charset="0"/>
            </a:endParaRPr>
          </a:p>
          <a:p>
            <a:pPr>
              <a:spcAft>
                <a:spcPts val="0"/>
              </a:spcAft>
            </a:pPr>
            <a:r>
              <a:rPr lang="en-AU" sz="2000" dirty="0">
                <a:ea typeface="Times New Roman" panose="02020603050405020304" pitchFamily="18" charset="0"/>
              </a:rPr>
              <a:t> </a:t>
            </a:r>
            <a:endParaRPr lang="da-DK" sz="2400" dirty="0">
              <a:ea typeface="Times New Roman" panose="02020603050405020304" pitchFamily="18" charset="0"/>
            </a:endParaRPr>
          </a:p>
          <a:p>
            <a:pPr>
              <a:spcAft>
                <a:spcPts val="0"/>
              </a:spcAft>
            </a:pPr>
            <a:endParaRPr lang="da-DK" sz="2000" dirty="0">
              <a:effectLst/>
              <a:ea typeface="Times New Roman" panose="02020603050405020304" pitchFamily="18" charset="0"/>
            </a:endParaRPr>
          </a:p>
        </p:txBody>
      </p:sp>
    </p:spTree>
    <p:extLst>
      <p:ext uri="{BB962C8B-B14F-4D97-AF65-F5344CB8AC3E}">
        <p14:creationId xmlns:p14="http://schemas.microsoft.com/office/powerpoint/2010/main" val="86273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t>
            </a:r>
            <a:r>
              <a:rPr lang="en-US" dirty="0" smtClean="0">
                <a:latin typeface="Arial" panose="020B0604020202020204" pitchFamily="34" charset="0"/>
                <a:cs typeface="Arial" panose="020B0604020202020204" pitchFamily="34" charset="0"/>
              </a:rPr>
              <a:t>of the Work Plan</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graphicFrame>
        <p:nvGraphicFramePr>
          <p:cNvPr id="6" name="Tabel 5"/>
          <p:cNvGraphicFramePr>
            <a:graphicFrameLocks noGrp="1"/>
          </p:cNvGraphicFramePr>
          <p:nvPr>
            <p:extLst>
              <p:ext uri="{D42A27DB-BD31-4B8C-83A1-F6EECF244321}">
                <p14:modId xmlns:p14="http://schemas.microsoft.com/office/powerpoint/2010/main" val="2800943819"/>
              </p:ext>
            </p:extLst>
          </p:nvPr>
        </p:nvGraphicFramePr>
        <p:xfrm>
          <a:off x="263352" y="1146464"/>
          <a:ext cx="11665296" cy="4953817"/>
        </p:xfrm>
        <a:graphic>
          <a:graphicData uri="http://schemas.openxmlformats.org/drawingml/2006/table">
            <a:tbl>
              <a:tblPr firstRow="1" firstCol="1" bandRow="1">
                <a:tableStyleId>{5C22544A-7EE6-4342-B048-85BDC9FD1C3A}</a:tableStyleId>
              </a:tblPr>
              <a:tblGrid>
                <a:gridCol w="599336">
                  <a:extLst>
                    <a:ext uri="{9D8B030D-6E8A-4147-A177-3AD203B41FA5}">
                      <a16:colId xmlns="" xmlns:a16="http://schemas.microsoft.com/office/drawing/2014/main" val="20000"/>
                    </a:ext>
                  </a:extLst>
                </a:gridCol>
                <a:gridCol w="11065960">
                  <a:extLst>
                    <a:ext uri="{9D8B030D-6E8A-4147-A177-3AD203B41FA5}">
                      <a16:colId xmlns="" xmlns:a16="http://schemas.microsoft.com/office/drawing/2014/main" val="20001"/>
                    </a:ext>
                  </a:extLst>
                </a:gridCol>
              </a:tblGrid>
              <a:tr h="308053">
                <a:tc>
                  <a:txBody>
                    <a:bodyPr/>
                    <a:lstStyle/>
                    <a:p>
                      <a:pPr marL="228600" indent="-228600">
                        <a:lnSpc>
                          <a:spcPct val="107000"/>
                        </a:lnSpc>
                        <a:spcAft>
                          <a:spcPts val="0"/>
                        </a:spcAft>
                        <a:tabLst>
                          <a:tab pos="228600" algn="l"/>
                          <a:tab pos="828040" algn="l"/>
                        </a:tabLst>
                      </a:pPr>
                      <a:r>
                        <a:rPr lang="en-US" sz="2000" dirty="0">
                          <a:solidFill>
                            <a:srgbClr val="000066"/>
                          </a:solidFill>
                          <a:effectLst/>
                          <a:latin typeface="Arial" panose="020B0604020202020204" pitchFamily="34" charset="0"/>
                          <a:cs typeface="Arial" panose="020B0604020202020204" pitchFamily="34" charset="0"/>
                        </a:rPr>
                        <a:t>A</a:t>
                      </a:r>
                      <a:endParaRPr lang="da-DK" sz="2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b="0" dirty="0">
                          <a:solidFill>
                            <a:srgbClr val="000066"/>
                          </a:solidFill>
                          <a:effectLst/>
                          <a:latin typeface="Arial" panose="020B0604020202020204" pitchFamily="34" charset="0"/>
                          <a:cs typeface="Arial" panose="020B0604020202020204" pitchFamily="34" charset="0"/>
                        </a:rPr>
                        <a:t>Communication and </a:t>
                      </a:r>
                      <a:r>
                        <a:rPr lang="en-GB" sz="2000" b="0" dirty="0" smtClean="0">
                          <a:solidFill>
                            <a:srgbClr val="000066"/>
                          </a:solidFill>
                          <a:effectLst/>
                          <a:latin typeface="Arial" panose="020B0604020202020204" pitchFamily="34" charset="0"/>
                          <a:cs typeface="Arial" panose="020B0604020202020204" pitchFamily="34" charset="0"/>
                        </a:rPr>
                        <a:t>dissemination </a:t>
                      </a:r>
                    </a:p>
                    <a:p>
                      <a:pPr marL="228600" indent="-228600">
                        <a:lnSpc>
                          <a:spcPct val="107000"/>
                        </a:lnSpc>
                        <a:spcAft>
                          <a:spcPts val="0"/>
                        </a:spcAft>
                        <a:tabLst>
                          <a:tab pos="228600" algn="l"/>
                          <a:tab pos="828040" algn="l"/>
                        </a:tabLst>
                      </a:pPr>
                      <a:endParaRPr lang="da-DK" sz="1000" b="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0"/>
                  </a:ext>
                </a:extLst>
              </a:tr>
              <a:tr h="29228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B</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0066"/>
                          </a:solidFill>
                          <a:effectLst/>
                          <a:latin typeface="Arial" panose="020B0604020202020204" pitchFamily="34" charset="0"/>
                          <a:cs typeface="Arial" panose="020B0604020202020204" pitchFamily="34" charset="0"/>
                        </a:rPr>
                        <a:t>Operational - Data sharing and </a:t>
                      </a:r>
                      <a:r>
                        <a:rPr lang="en-GB" sz="2000" dirty="0" smtClean="0">
                          <a:solidFill>
                            <a:srgbClr val="000066"/>
                          </a:solidFill>
                          <a:effectLst/>
                          <a:latin typeface="Arial" panose="020B0604020202020204" pitchFamily="34" charset="0"/>
                          <a:cs typeface="Arial" panose="020B0604020202020204" pitchFamily="34" charset="0"/>
                        </a:rPr>
                        <a:t>management</a:t>
                      </a:r>
                    </a:p>
                    <a:p>
                      <a:pPr marL="228600" indent="-228600">
                        <a:lnSpc>
                          <a:spcPct val="107000"/>
                        </a:lnSpc>
                        <a:spcAft>
                          <a:spcPts val="0"/>
                        </a:spcAft>
                        <a:tabLst>
                          <a:tab pos="228600" algn="l"/>
                          <a:tab pos="828040" algn="l"/>
                        </a:tabLst>
                      </a:pPr>
                      <a:endParaRPr lang="da-DK" sz="1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1"/>
                  </a:ext>
                </a:extLst>
              </a:tr>
              <a:tr h="27651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C</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0" indent="-228600" algn="l" defTabSz="914400" rtl="0" eaLnBrk="1" latinLnBrk="0" hangingPunct="1">
                        <a:lnSpc>
                          <a:spcPct val="107000"/>
                        </a:lnSpc>
                        <a:spcAft>
                          <a:spcPts val="0"/>
                        </a:spcAft>
                        <a:tabLst>
                          <a:tab pos="228600" algn="l"/>
                          <a:tab pos="828040" algn="l"/>
                        </a:tabLst>
                      </a:pPr>
                      <a:r>
                        <a:rPr lang="en-GB" sz="2000" kern="1200" dirty="0">
                          <a:solidFill>
                            <a:srgbClr val="000066"/>
                          </a:solidFill>
                          <a:effectLst/>
                          <a:latin typeface="Arial" panose="020B0604020202020204" pitchFamily="34" charset="0"/>
                          <a:ea typeface="+mn-ea"/>
                          <a:cs typeface="Arial" panose="020B0604020202020204" pitchFamily="34" charset="0"/>
                        </a:rPr>
                        <a:t>Policies and governances – </a:t>
                      </a:r>
                      <a:r>
                        <a:rPr lang="en-GB" sz="2000" kern="1200" dirty="0" smtClean="0">
                          <a:solidFill>
                            <a:srgbClr val="000066"/>
                          </a:solidFill>
                          <a:effectLst/>
                          <a:latin typeface="Arial" panose="020B0604020202020204" pitchFamily="34" charset="0"/>
                          <a:ea typeface="+mn-ea"/>
                          <a:cs typeface="Arial" panose="020B0604020202020204" pitchFamily="34" charset="0"/>
                        </a:rPr>
                        <a:t>Ensure </a:t>
                      </a:r>
                      <a:r>
                        <a:rPr lang="en-GB" sz="2000" kern="1200" dirty="0">
                          <a:solidFill>
                            <a:srgbClr val="000066"/>
                          </a:solidFill>
                          <a:effectLst/>
                          <a:latin typeface="Arial" panose="020B0604020202020204" pitchFamily="34" charset="0"/>
                          <a:ea typeface="+mn-ea"/>
                          <a:cs typeface="Arial" panose="020B0604020202020204" pitchFamily="34" charset="0"/>
                        </a:rPr>
                        <a:t>that MSDI is a standing agenda </a:t>
                      </a:r>
                      <a:r>
                        <a:rPr lang="en-GB" sz="2000" kern="1200" dirty="0" smtClean="0">
                          <a:solidFill>
                            <a:srgbClr val="000066"/>
                          </a:solidFill>
                          <a:effectLst/>
                          <a:latin typeface="Arial" panose="020B0604020202020204" pitchFamily="34" charset="0"/>
                          <a:ea typeface="+mn-ea"/>
                          <a:cs typeface="Arial" panose="020B0604020202020204" pitchFamily="34" charset="0"/>
                        </a:rPr>
                        <a:t>item for </a:t>
                      </a:r>
                      <a:r>
                        <a:rPr lang="en-GB" sz="2000" kern="1200" dirty="0">
                          <a:solidFill>
                            <a:srgbClr val="000066"/>
                          </a:solidFill>
                          <a:effectLst/>
                          <a:latin typeface="Arial" panose="020B0604020202020204" pitchFamily="34" charset="0"/>
                          <a:ea typeface="+mn-ea"/>
                          <a:cs typeface="Arial" panose="020B0604020202020204" pitchFamily="34" charset="0"/>
                        </a:rPr>
                        <a:t>RHCs’ meetings (IHO Res 2/1997, as amended, refers</a:t>
                      </a:r>
                      <a:r>
                        <a:rPr lang="en-GB" sz="2000" kern="1200" dirty="0" smtClean="0">
                          <a:solidFill>
                            <a:srgbClr val="000066"/>
                          </a:solidFill>
                          <a:effectLst/>
                          <a:latin typeface="Arial" panose="020B0604020202020204" pitchFamily="34" charset="0"/>
                          <a:ea typeface="+mn-ea"/>
                          <a:cs typeface="Arial" panose="020B0604020202020204" pitchFamily="34" charset="0"/>
                        </a:rPr>
                        <a:t>)</a:t>
                      </a:r>
                    </a:p>
                    <a:p>
                      <a:pPr marL="0" indent="-228600" algn="l" defTabSz="914400" rtl="0" eaLnBrk="1" latinLnBrk="0" hangingPunct="1">
                        <a:lnSpc>
                          <a:spcPct val="107000"/>
                        </a:lnSpc>
                        <a:spcAft>
                          <a:spcPts val="0"/>
                        </a:spcAft>
                        <a:tabLst>
                          <a:tab pos="228600" algn="l"/>
                          <a:tab pos="828040" algn="l"/>
                        </a:tabLst>
                      </a:pPr>
                      <a:endParaRPr lang="da-DK" sz="1000" kern="1200" dirty="0">
                        <a:solidFill>
                          <a:srgbClr val="000066"/>
                        </a:solidFill>
                        <a:effectLst/>
                        <a:latin typeface="Arial" panose="020B0604020202020204" pitchFamily="34" charset="0"/>
                        <a:ea typeface="+mn-ea"/>
                        <a:cs typeface="Arial" panose="020B0604020202020204" pitchFamily="34" charset="0"/>
                      </a:endParaRPr>
                    </a:p>
                  </a:txBody>
                  <a:tcPr marL="59151" marR="59151" marT="0" marB="0">
                    <a:noFill/>
                  </a:tcPr>
                </a:tc>
                <a:extLst>
                  <a:ext uri="{0D108BD9-81ED-4DB2-BD59-A6C34878D82A}">
                    <a16:rowId xmlns="" xmlns:a16="http://schemas.microsoft.com/office/drawing/2014/main" val="10002"/>
                  </a:ext>
                </a:extLst>
              </a:tr>
              <a:tr h="30805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D</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0066"/>
                          </a:solidFill>
                          <a:effectLst/>
                          <a:latin typeface="Arial" panose="020B0604020202020204" pitchFamily="34" charset="0"/>
                          <a:cs typeface="Arial" panose="020B0604020202020204" pitchFamily="34" charset="0"/>
                        </a:rPr>
                        <a:t>Standards (OGC and HSSC</a:t>
                      </a:r>
                      <a:r>
                        <a:rPr lang="en-GB" sz="2000" dirty="0" smtClean="0">
                          <a:solidFill>
                            <a:srgbClr val="000066"/>
                          </a:solidFill>
                          <a:effectLst/>
                          <a:latin typeface="Arial" panose="020B0604020202020204" pitchFamily="34" charset="0"/>
                          <a:cs typeface="Arial" panose="020B0604020202020204" pitchFamily="34" charset="0"/>
                        </a:rPr>
                        <a:t>)</a:t>
                      </a:r>
                    </a:p>
                    <a:p>
                      <a:pPr marL="228600" indent="-228600">
                        <a:lnSpc>
                          <a:spcPct val="107000"/>
                        </a:lnSpc>
                        <a:spcAft>
                          <a:spcPts val="0"/>
                        </a:spcAft>
                        <a:tabLst>
                          <a:tab pos="228600" algn="l"/>
                          <a:tab pos="828040" algn="l"/>
                        </a:tabLst>
                      </a:pPr>
                      <a:endParaRPr lang="da-DK" sz="1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3"/>
                  </a:ext>
                </a:extLst>
              </a:tr>
              <a:tr h="29228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E</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0066"/>
                          </a:solidFill>
                          <a:effectLst/>
                          <a:latin typeface="Arial" panose="020B0604020202020204" pitchFamily="34" charset="0"/>
                          <a:cs typeface="Arial" panose="020B0604020202020204" pitchFamily="34" charset="0"/>
                        </a:rPr>
                        <a:t>Innovation – Future perspectives (2021 - 2023</a:t>
                      </a:r>
                      <a:r>
                        <a:rPr lang="en-GB" sz="2000" dirty="0" smtClean="0">
                          <a:solidFill>
                            <a:srgbClr val="000066"/>
                          </a:solidFill>
                          <a:effectLst/>
                          <a:latin typeface="Arial" panose="020B0604020202020204" pitchFamily="34" charset="0"/>
                          <a:cs typeface="Arial" panose="020B0604020202020204" pitchFamily="34" charset="0"/>
                        </a:rPr>
                        <a:t>)</a:t>
                      </a:r>
                    </a:p>
                    <a:p>
                      <a:pPr marL="228600" indent="-228600">
                        <a:lnSpc>
                          <a:spcPct val="107000"/>
                        </a:lnSpc>
                        <a:spcAft>
                          <a:spcPts val="0"/>
                        </a:spcAft>
                        <a:tabLst>
                          <a:tab pos="228600" algn="l"/>
                          <a:tab pos="828040" algn="l"/>
                        </a:tabLst>
                      </a:pPr>
                      <a:endParaRPr lang="da-DK" sz="1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4"/>
                  </a:ext>
                </a:extLst>
              </a:tr>
              <a:tr h="30805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F</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0066"/>
                          </a:solidFill>
                          <a:effectLst/>
                          <a:latin typeface="Arial" panose="020B0604020202020204" pitchFamily="34" charset="0"/>
                          <a:cs typeface="Arial" panose="020B0604020202020204" pitchFamily="34" charset="0"/>
                        </a:rPr>
                        <a:t>Training and </a:t>
                      </a:r>
                      <a:r>
                        <a:rPr lang="en-GB" sz="2000" dirty="0" smtClean="0">
                          <a:solidFill>
                            <a:srgbClr val="000066"/>
                          </a:solidFill>
                          <a:effectLst/>
                          <a:latin typeface="Arial" panose="020B0604020202020204" pitchFamily="34" charset="0"/>
                          <a:cs typeface="Arial" panose="020B0604020202020204" pitchFamily="34" charset="0"/>
                        </a:rPr>
                        <a:t>education</a:t>
                      </a:r>
                    </a:p>
                    <a:p>
                      <a:pPr marL="228600" indent="-228600">
                        <a:lnSpc>
                          <a:spcPct val="107000"/>
                        </a:lnSpc>
                        <a:spcAft>
                          <a:spcPts val="0"/>
                        </a:spcAft>
                        <a:tabLst>
                          <a:tab pos="228600" algn="l"/>
                          <a:tab pos="828040" algn="l"/>
                        </a:tabLst>
                      </a:pPr>
                      <a:endParaRPr lang="da-DK" sz="1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5"/>
                  </a:ext>
                </a:extLst>
              </a:tr>
              <a:tr h="30805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G</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0066"/>
                          </a:solidFill>
                          <a:effectLst/>
                          <a:latin typeface="Arial" panose="020B0604020202020204" pitchFamily="34" charset="0"/>
                          <a:cs typeface="Arial" panose="020B0604020202020204" pitchFamily="34" charset="0"/>
                        </a:rPr>
                        <a:t>Maintain and extend the publication IHO MSDI C-17 (IHO Task 3.9.2.1 refers</a:t>
                      </a:r>
                      <a:r>
                        <a:rPr lang="en-GB" sz="2000" dirty="0" smtClean="0">
                          <a:solidFill>
                            <a:srgbClr val="000066"/>
                          </a:solidFill>
                          <a:effectLst/>
                          <a:latin typeface="Arial" panose="020B0604020202020204" pitchFamily="34" charset="0"/>
                          <a:cs typeface="Arial" panose="020B0604020202020204" pitchFamily="34" charset="0"/>
                        </a:rPr>
                        <a:t>)</a:t>
                      </a:r>
                    </a:p>
                    <a:p>
                      <a:pPr marL="228600" indent="-228600">
                        <a:lnSpc>
                          <a:spcPct val="107000"/>
                        </a:lnSpc>
                        <a:spcAft>
                          <a:spcPts val="0"/>
                        </a:spcAft>
                        <a:tabLst>
                          <a:tab pos="228600" algn="l"/>
                          <a:tab pos="828040" algn="l"/>
                        </a:tabLst>
                      </a:pPr>
                      <a:endParaRPr lang="da-DK" sz="1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6"/>
                  </a:ext>
                </a:extLst>
              </a:tr>
              <a:tr h="308053">
                <a:tc>
                  <a:txBody>
                    <a:bodyPr/>
                    <a:lstStyle/>
                    <a:p>
                      <a:pPr>
                        <a:lnSpc>
                          <a:spcPct val="107000"/>
                        </a:lnSpc>
                        <a:spcAft>
                          <a:spcPts val="0"/>
                        </a:spcAft>
                      </a:pPr>
                      <a:r>
                        <a:rPr lang="en-US" sz="2000">
                          <a:solidFill>
                            <a:srgbClr val="000066"/>
                          </a:solidFill>
                          <a:effectLst/>
                          <a:latin typeface="Arial" panose="020B0604020202020204" pitchFamily="34" charset="0"/>
                          <a:cs typeface="Arial" panose="020B0604020202020204" pitchFamily="34" charset="0"/>
                        </a:rPr>
                        <a:t>H</a:t>
                      </a:r>
                      <a:endParaRPr lang="da-DK" sz="200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a:lnSpc>
                          <a:spcPct val="107000"/>
                        </a:lnSpc>
                        <a:spcAft>
                          <a:spcPts val="0"/>
                        </a:spcAft>
                      </a:pPr>
                      <a:r>
                        <a:rPr lang="en-GB" sz="2000" dirty="0">
                          <a:solidFill>
                            <a:srgbClr val="000066"/>
                          </a:solidFill>
                          <a:effectLst/>
                          <a:latin typeface="Arial" panose="020B0604020202020204" pitchFamily="34" charset="0"/>
                          <a:cs typeface="Arial" panose="020B0604020202020204" pitchFamily="34" charset="0"/>
                        </a:rPr>
                        <a:t>Conduct annual meetings of MSDIWG, arranged back to back with 1-day MSDI Open Forum (IHO Task 3.9.1 refers)</a:t>
                      </a:r>
                      <a:endParaRPr lang="da-DK" sz="2000" dirty="0">
                        <a:solidFill>
                          <a:srgbClr val="000066"/>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 xmlns:a16="http://schemas.microsoft.com/office/drawing/2014/main" val="10007"/>
                  </a:ext>
                </a:extLst>
              </a:tr>
              <a:tr h="550981">
                <a:tc gridSpan="2">
                  <a:txBody>
                    <a:bodyPr/>
                    <a:lstStyle/>
                    <a:p>
                      <a:pPr>
                        <a:lnSpc>
                          <a:spcPct val="107000"/>
                        </a:lnSpc>
                        <a:spcAft>
                          <a:spcPts val="0"/>
                        </a:spcAft>
                      </a:pPr>
                      <a:r>
                        <a:rPr lang="en-GB" sz="900" dirty="0">
                          <a:solidFill>
                            <a:schemeClr val="tx1"/>
                          </a:solidFill>
                          <a:effectLst/>
                        </a:rPr>
                        <a:t> </a:t>
                      </a:r>
                      <a:endParaRPr lang="da-DK" sz="900" dirty="0">
                        <a:solidFill>
                          <a:schemeClr val="tx1"/>
                        </a:solidFill>
                        <a:effectLst/>
                      </a:endParaRPr>
                    </a:p>
                  </a:txBody>
                  <a:tcPr marL="59151" marR="59151" marT="0" marB="0">
                    <a:noFill/>
                  </a:tcPr>
                </a:tc>
                <a:tc hMerge="1">
                  <a:txBody>
                    <a:bodyPr/>
                    <a:lstStyle/>
                    <a:p>
                      <a:endParaRPr lang="da-DK"/>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61234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EC878826-814C-4FD2-96B3-D147818A5C89}" type="slidenum">
              <a:rPr lang="en-US" smtClean="0"/>
              <a:t>7</a:t>
            </a:fld>
            <a:endParaRPr lang="en-US" dirty="0"/>
          </a:p>
        </p:txBody>
      </p:sp>
      <p:sp>
        <p:nvSpPr>
          <p:cNvPr id="10"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pic>
        <p:nvPicPr>
          <p:cNvPr id="3" name="Billed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3767" y="979156"/>
            <a:ext cx="3722158" cy="2740389"/>
          </a:xfrm>
          <a:prstGeom prst="rect">
            <a:avLst/>
          </a:prstGeom>
          <a:ln>
            <a:solidFill>
              <a:schemeClr val="tx1"/>
            </a:solidFill>
          </a:ln>
        </p:spPr>
      </p:pic>
      <p:pic>
        <p:nvPicPr>
          <p:cNvPr id="7" name="Billed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13766" y="3775326"/>
            <a:ext cx="3722158" cy="2756263"/>
          </a:xfrm>
          <a:prstGeom prst="rect">
            <a:avLst/>
          </a:prstGeom>
          <a:ln>
            <a:solidFill>
              <a:schemeClr val="tx1"/>
            </a:solidFill>
          </a:ln>
        </p:spPr>
      </p:pic>
      <p:pic>
        <p:nvPicPr>
          <p:cNvPr id="8" name="Billed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7391" y="958352"/>
            <a:ext cx="4007813" cy="2774640"/>
          </a:xfrm>
          <a:prstGeom prst="rect">
            <a:avLst/>
          </a:prstGeom>
        </p:spPr>
      </p:pic>
      <p:pic>
        <p:nvPicPr>
          <p:cNvPr id="9" name="Billed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7391" y="3775326"/>
            <a:ext cx="4018774" cy="2782228"/>
          </a:xfrm>
          <a:prstGeom prst="rect">
            <a:avLst/>
          </a:prstGeom>
          <a:ln>
            <a:solidFill>
              <a:schemeClr val="tx1"/>
            </a:solidFill>
          </a:ln>
        </p:spPr>
      </p:pic>
      <p:sp>
        <p:nvSpPr>
          <p:cNvPr id="11" name="Tekstfelt 10"/>
          <p:cNvSpPr txBox="1"/>
          <p:nvPr/>
        </p:nvSpPr>
        <p:spPr>
          <a:xfrm>
            <a:off x="296180" y="1384663"/>
            <a:ext cx="3161211" cy="1015663"/>
          </a:xfrm>
          <a:prstGeom prst="rect">
            <a:avLst/>
          </a:prstGeom>
          <a:noFill/>
        </p:spPr>
        <p:txBody>
          <a:bodyPr wrap="square" rtlCol="0">
            <a:spAutoFit/>
          </a:bodyPr>
          <a:lstStyle/>
          <a:p>
            <a:r>
              <a:rPr lang="da-DK" sz="2000" b="1" dirty="0">
                <a:solidFill>
                  <a:srgbClr val="002060"/>
                </a:solidFill>
                <a:latin typeface="Arial" panose="020B0604020202020204" pitchFamily="34" charset="0"/>
                <a:cs typeface="Arial" panose="020B0604020202020204" pitchFamily="34" charset="0"/>
              </a:rPr>
              <a:t>Information on MSDI </a:t>
            </a:r>
            <a:r>
              <a:rPr lang="da-DK" sz="2000" b="1" dirty="0" err="1">
                <a:solidFill>
                  <a:srgbClr val="002060"/>
                </a:solidFill>
                <a:latin typeface="Arial" panose="020B0604020202020204" pitchFamily="34" charset="0"/>
                <a:cs typeface="Arial" panose="020B0604020202020204" pitchFamily="34" charset="0"/>
              </a:rPr>
              <a:t>implementation</a:t>
            </a:r>
            <a:r>
              <a:rPr lang="da-DK" sz="2000" b="1" dirty="0">
                <a:solidFill>
                  <a:srgbClr val="002060"/>
                </a:solidFill>
                <a:latin typeface="Arial" panose="020B0604020202020204" pitchFamily="34" charset="0"/>
                <a:cs typeface="Arial" panose="020B0604020202020204" pitchFamily="34" charset="0"/>
              </a:rPr>
              <a:t> from MSDIWG </a:t>
            </a:r>
            <a:r>
              <a:rPr lang="da-DK" sz="2000" b="1" dirty="0" err="1">
                <a:solidFill>
                  <a:srgbClr val="002060"/>
                </a:solidFill>
                <a:latin typeface="Arial" panose="020B0604020202020204" pitchFamily="34" charset="0"/>
                <a:cs typeface="Arial" panose="020B0604020202020204" pitchFamily="34" charset="0"/>
              </a:rPr>
              <a:t>members</a:t>
            </a:r>
            <a:r>
              <a:rPr lang="da-DK" sz="20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723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pic>
        <p:nvPicPr>
          <p:cNvPr id="10" name="Billed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6034" y="1317475"/>
            <a:ext cx="4511886" cy="4197104"/>
          </a:xfrm>
          <a:prstGeom prst="rect">
            <a:avLst/>
          </a:prstGeom>
        </p:spPr>
      </p:pic>
      <p:sp>
        <p:nvSpPr>
          <p:cNvPr id="7" name="Tekstfelt 6"/>
          <p:cNvSpPr txBox="1"/>
          <p:nvPr/>
        </p:nvSpPr>
        <p:spPr>
          <a:xfrm>
            <a:off x="950146" y="1562656"/>
            <a:ext cx="5374288" cy="1754326"/>
          </a:xfrm>
          <a:prstGeom prst="rect">
            <a:avLst/>
          </a:prstGeom>
          <a:noFill/>
        </p:spPr>
        <p:txBody>
          <a:bodyPr wrap="square" rtlCol="0">
            <a:spAutoFit/>
          </a:bodyPr>
          <a:lstStyle/>
          <a:p>
            <a:r>
              <a:rPr lang="en-GB" b="1" dirty="0" smtClean="0">
                <a:solidFill>
                  <a:srgbClr val="002060"/>
                </a:solidFill>
                <a:latin typeface="Arial" panose="020B0604020202020204" pitchFamily="34" charset="0"/>
                <a:cs typeface="Arial" panose="020B0604020202020204" pitchFamily="34" charset="0"/>
              </a:rPr>
              <a:t>MSDI Body of Knowledge:</a:t>
            </a:r>
          </a:p>
          <a:p>
            <a:endParaRPr lang="en-GB" b="1" dirty="0">
              <a:solidFill>
                <a:srgbClr val="002060"/>
              </a:solidFill>
              <a:latin typeface="Arial" panose="020B0604020202020204" pitchFamily="34" charset="0"/>
              <a:cs typeface="Arial" panose="020B0604020202020204" pitchFamily="34" charset="0"/>
            </a:endParaRPr>
          </a:p>
          <a:p>
            <a:endParaRPr lang="en-GB" b="1" dirty="0" smtClean="0">
              <a:solidFill>
                <a:srgbClr val="002060"/>
              </a:solidFill>
              <a:latin typeface="Arial" panose="020B0604020202020204" pitchFamily="34" charset="0"/>
              <a:cs typeface="Arial" panose="020B0604020202020204" pitchFamily="34" charset="0"/>
            </a:endParaRPr>
          </a:p>
          <a:p>
            <a:endParaRPr lang="en-GB" b="1" dirty="0">
              <a:solidFill>
                <a:srgbClr val="002060"/>
              </a:solidFill>
              <a:latin typeface="Arial" panose="020B0604020202020204" pitchFamily="34" charset="0"/>
              <a:cs typeface="Arial" panose="020B0604020202020204" pitchFamily="34" charset="0"/>
            </a:endParaRPr>
          </a:p>
          <a:p>
            <a:endParaRPr lang="en-GB" b="1" dirty="0" smtClean="0">
              <a:solidFill>
                <a:srgbClr val="002060"/>
              </a:solidFill>
              <a:latin typeface="Arial" panose="020B0604020202020204" pitchFamily="34" charset="0"/>
              <a:cs typeface="Arial" panose="020B0604020202020204" pitchFamily="34" charset="0"/>
            </a:endParaRPr>
          </a:p>
          <a:p>
            <a:r>
              <a:rPr lang="en-GB" b="1" dirty="0" smtClean="0">
                <a:solidFill>
                  <a:srgbClr val="002060"/>
                </a:solidFill>
                <a:latin typeface="Arial" panose="020B0604020202020204" pitchFamily="34" charset="0"/>
                <a:cs typeface="Arial" panose="020B0604020202020204" pitchFamily="34" charset="0"/>
                <a:hlinkClick r:id="rId4"/>
              </a:rPr>
              <a:t>www.iho.int/msdiwg</a:t>
            </a:r>
            <a:r>
              <a:rPr lang="en-GB" b="1" dirty="0" smtClean="0">
                <a:solidFill>
                  <a:srgbClr val="002060"/>
                </a:solidFill>
                <a:latin typeface="Arial" panose="020B0604020202020204" pitchFamily="34" charset="0"/>
                <a:cs typeface="Arial" panose="020B0604020202020204" pitchFamily="34" charset="0"/>
              </a:rPr>
              <a:t> &gt; Body of Knowledge</a:t>
            </a:r>
            <a:endParaRPr lang="en-GB" b="1" dirty="0">
              <a:solidFill>
                <a:srgbClr val="002060"/>
              </a:solidFill>
              <a:latin typeface="Arial" panose="020B0604020202020204" pitchFamily="34" charset="0"/>
              <a:cs typeface="Arial" panose="020B0604020202020204" pitchFamily="34" charset="0"/>
            </a:endParaRPr>
          </a:p>
        </p:txBody>
      </p:sp>
      <p:sp>
        <p:nvSpPr>
          <p:cNvPr id="3" name="Right Arrow 2"/>
          <p:cNvSpPr/>
          <p:nvPr/>
        </p:nvSpPr>
        <p:spPr>
          <a:xfrm>
            <a:off x="6324434" y="3808779"/>
            <a:ext cx="869244"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44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EC878826-814C-4FD2-96B3-D147818A5C89}" type="slidenum">
              <a:rPr lang="en-US" smtClean="0"/>
              <a:t>9</a:t>
            </a:fld>
            <a:endParaRPr lang="en-US" dirty="0"/>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7079" y="1994164"/>
            <a:ext cx="5497780" cy="3170117"/>
          </a:xfrm>
          <a:prstGeom prst="rect">
            <a:avLst/>
          </a:prstGeom>
          <a:ln>
            <a:solidFill>
              <a:schemeClr val="tx1"/>
            </a:solidFill>
          </a:ln>
        </p:spPr>
      </p:pic>
      <p:pic>
        <p:nvPicPr>
          <p:cNvPr id="8" name="Billed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1157" y="3701338"/>
            <a:ext cx="4775639" cy="2553546"/>
          </a:xfrm>
          <a:prstGeom prst="rect">
            <a:avLst/>
          </a:prstGeom>
        </p:spPr>
      </p:pic>
      <p:pic>
        <p:nvPicPr>
          <p:cNvPr id="9" name="Billed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1157" y="963323"/>
            <a:ext cx="4650489" cy="2615900"/>
          </a:xfrm>
          <a:prstGeom prst="rect">
            <a:avLst/>
          </a:prstGeom>
        </p:spPr>
      </p:pic>
      <p:sp>
        <p:nvSpPr>
          <p:cNvPr id="10"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Principal activities and achievements</a:t>
            </a:r>
          </a:p>
        </p:txBody>
      </p:sp>
      <p:sp>
        <p:nvSpPr>
          <p:cNvPr id="2" name="Rektangel 1"/>
          <p:cNvSpPr/>
          <p:nvPr/>
        </p:nvSpPr>
        <p:spPr>
          <a:xfrm>
            <a:off x="685123" y="1308428"/>
            <a:ext cx="5293437" cy="458780"/>
          </a:xfrm>
          <a:prstGeom prst="rect">
            <a:avLst/>
          </a:prstGeom>
        </p:spPr>
        <p:txBody>
          <a:bodyPr wrap="none">
            <a:spAutoFit/>
          </a:bodyPr>
          <a:lstStyle/>
          <a:p>
            <a:pPr marL="228600" indent="-228600">
              <a:lnSpc>
                <a:spcPct val="107000"/>
              </a:lnSpc>
              <a:spcAft>
                <a:spcPts val="0"/>
              </a:spcAft>
              <a:tabLst>
                <a:tab pos="228600" algn="l"/>
                <a:tab pos="828040" algn="l"/>
              </a:tabLst>
            </a:pPr>
            <a:r>
              <a:rPr lang="en-GB" sz="2400" b="1" dirty="0">
                <a:solidFill>
                  <a:srgbClr val="000066"/>
                </a:solidFill>
                <a:latin typeface="Arial" panose="020B0604020202020204" pitchFamily="34" charset="0"/>
                <a:cs typeface="Arial" panose="020B0604020202020204" pitchFamily="34" charset="0"/>
              </a:rPr>
              <a:t>Communication and dissemination</a:t>
            </a:r>
            <a:endParaRPr lang="da-DK" sz="2400" b="1" dirty="0">
              <a:solidFill>
                <a:srgbClr val="000066"/>
              </a:solidFill>
              <a:latin typeface="Arial" panose="020B0604020202020204" pitchFamily="34" charset="0"/>
              <a:ea typeface="Calibri"/>
              <a:cs typeface="Arial" panose="020B0604020202020204" pitchFamily="34" charset="0"/>
            </a:endParaRPr>
          </a:p>
        </p:txBody>
      </p:sp>
      <p:sp>
        <p:nvSpPr>
          <p:cNvPr id="3" name="TextBox 2"/>
          <p:cNvSpPr txBox="1"/>
          <p:nvPr/>
        </p:nvSpPr>
        <p:spPr>
          <a:xfrm>
            <a:off x="747079" y="5407378"/>
            <a:ext cx="5497780" cy="369332"/>
          </a:xfrm>
          <a:prstGeom prst="rect">
            <a:avLst/>
          </a:prstGeom>
          <a:noFill/>
        </p:spPr>
        <p:txBody>
          <a:bodyPr wrap="square" rtlCol="0">
            <a:spAutoFit/>
          </a:bodyPr>
          <a:lstStyle/>
          <a:p>
            <a:pPr algn="ctr"/>
            <a:r>
              <a:rPr lang="en-US" dirty="0" smtClean="0">
                <a:hlinkClick r:id="rId5"/>
              </a:rPr>
              <a:t>Link to the video on MSDI</a:t>
            </a:r>
            <a:endParaRPr lang="en-US" dirty="0"/>
          </a:p>
        </p:txBody>
      </p:sp>
    </p:spTree>
    <p:extLst>
      <p:ext uri="{BB962C8B-B14F-4D97-AF65-F5344CB8AC3E}">
        <p14:creationId xmlns:p14="http://schemas.microsoft.com/office/powerpoint/2010/main" val="131705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855</TotalTime>
  <Words>1356</Words>
  <Application>Microsoft Office PowerPoint</Application>
  <PresentationFormat>Widescreen</PresentationFormat>
  <Paragraphs>189</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 Report on the Marine Spatial Data Infrastructures (MSDI)  (Adapted from the presentation made by the MSDIWG Chair to IRCC10)</vt:lpstr>
      <vt:lpstr>Principal activities and achievements</vt:lpstr>
      <vt:lpstr>Principal activities and achievements</vt:lpstr>
      <vt:lpstr>Principal activities and achievements</vt:lpstr>
      <vt:lpstr>Principal activities and achievements</vt:lpstr>
      <vt:lpstr>Principal activities of the Work Plan</vt:lpstr>
      <vt:lpstr>Principal activities and achievements</vt:lpstr>
      <vt:lpstr>Principal activities and achievements</vt:lpstr>
      <vt:lpstr>Principal activities and achievements</vt:lpstr>
      <vt:lpstr>Security and Integrity</vt:lpstr>
      <vt:lpstr>Security and Integrity - The issue within the MSDI community</vt:lpstr>
      <vt:lpstr>Security and Integrity - The issue within the MSDI community</vt:lpstr>
      <vt:lpstr>UN-GGIM - Working Group on Marine Geospatial Information </vt:lpstr>
      <vt:lpstr>Cooperation with the International Cable Protection Committee </vt:lpstr>
      <vt:lpstr>Cooperation with the International Cable Protection Committee </vt:lpstr>
      <vt:lpstr>IHO MSDIWG Vision Statement (DRAFT)</vt:lpstr>
      <vt:lpstr>Future work program</vt:lpstr>
      <vt:lpstr>Future work program</vt:lpstr>
      <vt:lpstr>Decisions, actions and recommendations from IRCC10</vt:lpstr>
      <vt:lpstr>Decisions, actions and recommendations from IRCC10</vt:lpstr>
      <vt:lpstr>Decisions, actions and recommendations from IRCC10</vt:lpstr>
      <vt:lpstr>Decisions, actions and recommendations from IRCC10</vt:lpstr>
      <vt:lpstr>Decisions, actions and recommendations from IRCC10</vt:lpstr>
      <vt:lpstr>Decisions, actions and recommendations from IRCC10</vt:lpstr>
      <vt:lpstr>Action requested of SWPHC16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DTech</cp:lastModifiedBy>
  <cp:revision>94</cp:revision>
  <dcterms:created xsi:type="dcterms:W3CDTF">2018-03-14T09:31:16Z</dcterms:created>
  <dcterms:modified xsi:type="dcterms:W3CDTF">2019-02-13T20:58:53Z</dcterms:modified>
</cp:coreProperties>
</file>