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8"/>
  </p:notesMasterIdLst>
  <p:sldIdLst>
    <p:sldId id="256" r:id="rId2"/>
    <p:sldId id="288" r:id="rId3"/>
    <p:sldId id="381" r:id="rId4"/>
    <p:sldId id="384" r:id="rId5"/>
    <p:sldId id="385" r:id="rId6"/>
    <p:sldId id="382" r:id="rId7"/>
    <p:sldId id="287" r:id="rId8"/>
    <p:sldId id="383" r:id="rId9"/>
    <p:sldId id="368" r:id="rId10"/>
    <p:sldId id="365" r:id="rId11"/>
    <p:sldId id="313" r:id="rId12"/>
    <p:sldId id="314" r:id="rId13"/>
    <p:sldId id="315" r:id="rId14"/>
    <p:sldId id="316" r:id="rId15"/>
    <p:sldId id="317" r:id="rId16"/>
    <p:sldId id="318" r:id="rId17"/>
    <p:sldId id="319" r:id="rId18"/>
    <p:sldId id="320" r:id="rId19"/>
    <p:sldId id="366" r:id="rId20"/>
    <p:sldId id="367" r:id="rId21"/>
    <p:sldId id="322" r:id="rId22"/>
    <p:sldId id="323" r:id="rId23"/>
    <p:sldId id="324" r:id="rId24"/>
    <p:sldId id="325" r:id="rId25"/>
    <p:sldId id="326" r:id="rId26"/>
    <p:sldId id="327" r:id="rId27"/>
    <p:sldId id="369" r:id="rId28"/>
    <p:sldId id="370" r:id="rId29"/>
    <p:sldId id="330" r:id="rId30"/>
    <p:sldId id="371" r:id="rId31"/>
    <p:sldId id="372" r:id="rId32"/>
    <p:sldId id="373" r:id="rId33"/>
    <p:sldId id="374" r:id="rId34"/>
    <p:sldId id="375" r:id="rId35"/>
    <p:sldId id="334" r:id="rId36"/>
    <p:sldId id="376" r:id="rId37"/>
    <p:sldId id="335" r:id="rId38"/>
    <p:sldId id="336" r:id="rId39"/>
    <p:sldId id="337" r:id="rId40"/>
    <p:sldId id="338" r:id="rId41"/>
    <p:sldId id="339" r:id="rId42"/>
    <p:sldId id="340" r:id="rId43"/>
    <p:sldId id="341" r:id="rId44"/>
    <p:sldId id="342" r:id="rId45"/>
    <p:sldId id="378" r:id="rId46"/>
    <p:sldId id="344" r:id="rId47"/>
    <p:sldId id="377" r:id="rId48"/>
    <p:sldId id="379" r:id="rId49"/>
    <p:sldId id="380" r:id="rId50"/>
    <p:sldId id="347" r:id="rId51"/>
    <p:sldId id="350" r:id="rId52"/>
    <p:sldId id="351" r:id="rId53"/>
    <p:sldId id="358" r:id="rId54"/>
    <p:sldId id="354" r:id="rId55"/>
    <p:sldId id="356" r:id="rId56"/>
    <p:sldId id="28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252" y="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9B22A-55EC-4A68-A1AE-1A1AE03C8C30}" type="datetimeFigureOut">
              <a:rPr lang="en-US" smtClean="0"/>
              <a:t>11/02/2019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2</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89454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BA20E25-E7A2-4D21-80C8-52319CFD3ABE}" type="slidenum">
              <a:rPr lang="en-AU" altLang="en-US" smtClean="0"/>
              <a:pPr>
                <a:spcBef>
                  <a:spcPct val="0"/>
                </a:spcBef>
              </a:pPr>
              <a:t>22</a:t>
            </a:fld>
            <a:endParaRPr lang="en-AU" altLang="en-US" smtClean="0"/>
          </a:p>
        </p:txBody>
      </p:sp>
    </p:spTree>
    <p:extLst>
      <p:ext uri="{BB962C8B-B14F-4D97-AF65-F5344CB8AC3E}">
        <p14:creationId xmlns:p14="http://schemas.microsoft.com/office/powerpoint/2010/main" val="1671858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A0EDAA5-C4E2-4F16-AB3B-C210DC850A81}" type="slidenum">
              <a:rPr lang="en-AU" altLang="en-US" smtClean="0"/>
              <a:pPr>
                <a:spcBef>
                  <a:spcPct val="0"/>
                </a:spcBef>
              </a:pPr>
              <a:t>23</a:t>
            </a:fld>
            <a:endParaRPr lang="en-AU" altLang="en-US" smtClean="0"/>
          </a:p>
        </p:txBody>
      </p:sp>
    </p:spTree>
    <p:extLst>
      <p:ext uri="{BB962C8B-B14F-4D97-AF65-F5344CB8AC3E}">
        <p14:creationId xmlns:p14="http://schemas.microsoft.com/office/powerpoint/2010/main" val="2880094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980E2F2-3398-4410-8B68-631A3FF68FC6}" type="slidenum">
              <a:rPr lang="en-AU" altLang="en-US" smtClean="0"/>
              <a:pPr>
                <a:spcBef>
                  <a:spcPct val="0"/>
                </a:spcBef>
              </a:pPr>
              <a:t>24</a:t>
            </a:fld>
            <a:endParaRPr lang="en-AU" altLang="en-US" smtClean="0"/>
          </a:p>
        </p:txBody>
      </p:sp>
    </p:spTree>
    <p:extLst>
      <p:ext uri="{BB962C8B-B14F-4D97-AF65-F5344CB8AC3E}">
        <p14:creationId xmlns:p14="http://schemas.microsoft.com/office/powerpoint/2010/main" val="626637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8862A0-2EA4-40A0-9065-C9E294E81D58}" type="slidenum">
              <a:rPr lang="en-AU" altLang="en-US" smtClean="0"/>
              <a:pPr>
                <a:spcBef>
                  <a:spcPct val="0"/>
                </a:spcBef>
              </a:pPr>
              <a:t>25</a:t>
            </a:fld>
            <a:endParaRPr lang="en-AU" altLang="en-US" smtClean="0"/>
          </a:p>
        </p:txBody>
      </p:sp>
    </p:spTree>
    <p:extLst>
      <p:ext uri="{BB962C8B-B14F-4D97-AF65-F5344CB8AC3E}">
        <p14:creationId xmlns:p14="http://schemas.microsoft.com/office/powerpoint/2010/main" val="2782073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E1FD2E-D597-43DF-8E42-49B852465DB7}" type="slidenum">
              <a:rPr lang="en-AU" altLang="en-US" smtClean="0"/>
              <a:pPr>
                <a:spcBef>
                  <a:spcPct val="0"/>
                </a:spcBef>
              </a:pPr>
              <a:t>26</a:t>
            </a:fld>
            <a:endParaRPr lang="en-AU" altLang="en-US" smtClean="0"/>
          </a:p>
        </p:txBody>
      </p:sp>
    </p:spTree>
    <p:extLst>
      <p:ext uri="{BB962C8B-B14F-4D97-AF65-F5344CB8AC3E}">
        <p14:creationId xmlns:p14="http://schemas.microsoft.com/office/powerpoint/2010/main" val="822364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E1FD2E-D597-43DF-8E42-49B852465DB7}" type="slidenum">
              <a:rPr lang="en-AU" altLang="en-US" smtClean="0"/>
              <a:pPr>
                <a:spcBef>
                  <a:spcPct val="0"/>
                </a:spcBef>
              </a:pPr>
              <a:t>27</a:t>
            </a:fld>
            <a:endParaRPr lang="en-AU" altLang="en-US" smtClean="0"/>
          </a:p>
        </p:txBody>
      </p:sp>
    </p:spTree>
    <p:extLst>
      <p:ext uri="{BB962C8B-B14F-4D97-AF65-F5344CB8AC3E}">
        <p14:creationId xmlns:p14="http://schemas.microsoft.com/office/powerpoint/2010/main" val="732906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E1FD2E-D597-43DF-8E42-49B852465DB7}" type="slidenum">
              <a:rPr lang="en-AU" altLang="en-US" smtClean="0"/>
              <a:pPr>
                <a:spcBef>
                  <a:spcPct val="0"/>
                </a:spcBef>
              </a:pPr>
              <a:t>28</a:t>
            </a:fld>
            <a:endParaRPr lang="en-AU" altLang="en-US" smtClean="0"/>
          </a:p>
        </p:txBody>
      </p:sp>
    </p:spTree>
    <p:extLst>
      <p:ext uri="{BB962C8B-B14F-4D97-AF65-F5344CB8AC3E}">
        <p14:creationId xmlns:p14="http://schemas.microsoft.com/office/powerpoint/2010/main" val="3933400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434C084-BA03-4494-8389-5917D9AEC95B}" type="slidenum">
              <a:rPr lang="en-AU" altLang="en-US" smtClean="0"/>
              <a:pPr>
                <a:spcBef>
                  <a:spcPct val="0"/>
                </a:spcBef>
              </a:pPr>
              <a:t>29</a:t>
            </a:fld>
            <a:endParaRPr lang="en-AU" altLang="en-US" smtClean="0"/>
          </a:p>
        </p:txBody>
      </p:sp>
    </p:spTree>
    <p:extLst>
      <p:ext uri="{BB962C8B-B14F-4D97-AF65-F5344CB8AC3E}">
        <p14:creationId xmlns:p14="http://schemas.microsoft.com/office/powerpoint/2010/main" val="14779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30</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43644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31</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70656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3</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97934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32</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39289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33</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49472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34</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9153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8139DF-E87C-416C-8D7B-C7B137B68964}" type="slidenum">
              <a:rPr lang="en-US" altLang="en-US" smtClean="0"/>
              <a:pPr>
                <a:spcBef>
                  <a:spcPct val="0"/>
                </a:spcBef>
              </a:pPr>
              <a:t>35</a:t>
            </a:fld>
            <a:endParaRPr lang="en-US" altLang="en-US" smtClean="0"/>
          </a:p>
        </p:txBody>
      </p:sp>
    </p:spTree>
    <p:extLst>
      <p:ext uri="{BB962C8B-B14F-4D97-AF65-F5344CB8AC3E}">
        <p14:creationId xmlns:p14="http://schemas.microsoft.com/office/powerpoint/2010/main" val="2125304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36</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20306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B37C28A-FAE9-45E4-B86F-3F74DBA8AFCD}" type="slidenum">
              <a:rPr lang="en-GB" altLang="en-US" smtClean="0"/>
              <a:pPr>
                <a:spcBef>
                  <a:spcPct val="0"/>
                </a:spcBef>
              </a:pPr>
              <a:t>37</a:t>
            </a:fld>
            <a:endParaRPr lang="en-GB" altLang="en-US" smtClean="0"/>
          </a:p>
        </p:txBody>
      </p:sp>
    </p:spTree>
    <p:extLst>
      <p:ext uri="{BB962C8B-B14F-4D97-AF65-F5344CB8AC3E}">
        <p14:creationId xmlns:p14="http://schemas.microsoft.com/office/powerpoint/2010/main" val="2935341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B605740-81A1-49D4-A74C-F523A9B8F523}" type="slidenum">
              <a:rPr lang="en-GB" altLang="en-US" smtClean="0"/>
              <a:pPr>
                <a:spcBef>
                  <a:spcPct val="0"/>
                </a:spcBef>
              </a:pPr>
              <a:t>38</a:t>
            </a:fld>
            <a:endParaRPr lang="en-GB" alt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58176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47</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76961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48</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076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49</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96407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4</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58032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Times New Roman" panose="02020603050405020304" pitchFamily="18" charset="0"/>
              </a:defRPr>
            </a:lvl1pPr>
            <a:lvl2pPr marL="742950" indent="-285750" defTabSz="917575">
              <a:spcBef>
                <a:spcPct val="30000"/>
              </a:spcBef>
              <a:defRPr sz="1200">
                <a:solidFill>
                  <a:schemeClr val="tx1"/>
                </a:solidFill>
                <a:latin typeface="Times New Roman" panose="02020603050405020304" pitchFamily="18" charset="0"/>
              </a:defRPr>
            </a:lvl2pPr>
            <a:lvl3pPr marL="1143000" indent="-228600" defTabSz="917575">
              <a:spcBef>
                <a:spcPct val="30000"/>
              </a:spcBef>
              <a:defRPr sz="1200">
                <a:solidFill>
                  <a:schemeClr val="tx1"/>
                </a:solidFill>
                <a:latin typeface="Times New Roman" panose="02020603050405020304" pitchFamily="18" charset="0"/>
              </a:defRPr>
            </a:lvl3pPr>
            <a:lvl4pPr marL="1600200" indent="-228600" defTabSz="917575">
              <a:spcBef>
                <a:spcPct val="30000"/>
              </a:spcBef>
              <a:defRPr sz="1200">
                <a:solidFill>
                  <a:schemeClr val="tx1"/>
                </a:solidFill>
                <a:latin typeface="Times New Roman" panose="02020603050405020304" pitchFamily="18" charset="0"/>
              </a:defRPr>
            </a:lvl4pPr>
            <a:lvl5pPr marL="2057400" indent="-228600" defTabSz="917575">
              <a:spcBef>
                <a:spcPct val="30000"/>
              </a:spcBef>
              <a:defRPr sz="1200">
                <a:solidFill>
                  <a:schemeClr val="tx1"/>
                </a:solidFill>
                <a:latin typeface="Times New Roman" panose="02020603050405020304" pitchFamily="18" charset="0"/>
              </a:defRPr>
            </a:lvl5pPr>
            <a:lvl6pPr marL="2514600" indent="-228600" defTabSz="9175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75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75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75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46D73CD-CD4A-40D8-AA40-ECFE135A19DF}" type="slidenum">
              <a:rPr lang="en-GB" altLang="en-US" smtClean="0"/>
              <a:pPr>
                <a:spcBef>
                  <a:spcPct val="0"/>
                </a:spcBef>
              </a:pPr>
              <a:t>50</a:t>
            </a:fld>
            <a:endParaRPr lang="en-GB" alt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774182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FF8B33C-A582-4A92-A7D8-452ABE3C8B7A}" type="slidenum">
              <a:rPr lang="en-AU" altLang="en-US" smtClean="0">
                <a:solidFill>
                  <a:srgbClr val="000000"/>
                </a:solidFill>
                <a:latin typeface="Times New Roman" panose="02020603050405020304" pitchFamily="18" charset="0"/>
              </a:rPr>
              <a:pPr/>
              <a:t>53</a:t>
            </a:fld>
            <a:endParaRPr lang="en-AU"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22579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91A659F1-3B09-4C46-A328-47E4B80ADD67}" type="slidenum">
              <a:rPr lang="en-AU" altLang="en-US" smtClean="0">
                <a:latin typeface="Times New Roman" panose="02020603050405020304" pitchFamily="18" charset="0"/>
              </a:rPr>
              <a:pPr/>
              <a:t>54</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1303663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Times New Roman" panose="02020603050405020304" pitchFamily="18" charset="0"/>
              </a:defRPr>
            </a:lvl1pPr>
            <a:lvl2pPr marL="742950" indent="-285750" defTabSz="917575">
              <a:spcBef>
                <a:spcPct val="30000"/>
              </a:spcBef>
              <a:defRPr sz="1200">
                <a:solidFill>
                  <a:schemeClr val="tx1"/>
                </a:solidFill>
                <a:latin typeface="Times New Roman" panose="02020603050405020304" pitchFamily="18" charset="0"/>
              </a:defRPr>
            </a:lvl2pPr>
            <a:lvl3pPr marL="1143000" indent="-228600" defTabSz="917575">
              <a:spcBef>
                <a:spcPct val="30000"/>
              </a:spcBef>
              <a:defRPr sz="1200">
                <a:solidFill>
                  <a:schemeClr val="tx1"/>
                </a:solidFill>
                <a:latin typeface="Times New Roman" panose="02020603050405020304" pitchFamily="18" charset="0"/>
              </a:defRPr>
            </a:lvl3pPr>
            <a:lvl4pPr marL="1600200" indent="-228600" defTabSz="917575">
              <a:spcBef>
                <a:spcPct val="30000"/>
              </a:spcBef>
              <a:defRPr sz="1200">
                <a:solidFill>
                  <a:schemeClr val="tx1"/>
                </a:solidFill>
                <a:latin typeface="Times New Roman" panose="02020603050405020304" pitchFamily="18" charset="0"/>
              </a:defRPr>
            </a:lvl4pPr>
            <a:lvl5pPr marL="2057400" indent="-228600" defTabSz="917575">
              <a:spcBef>
                <a:spcPct val="30000"/>
              </a:spcBef>
              <a:defRPr sz="1200">
                <a:solidFill>
                  <a:schemeClr val="tx1"/>
                </a:solidFill>
                <a:latin typeface="Times New Roman" panose="02020603050405020304" pitchFamily="18" charset="0"/>
              </a:defRPr>
            </a:lvl5pPr>
            <a:lvl6pPr marL="2514600" indent="-228600" defTabSz="9175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75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75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75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2EF4788-0AED-4051-A990-ED6A8FE5FED1}" type="slidenum">
              <a:rPr lang="en-GB" altLang="en-US" smtClean="0"/>
              <a:pPr>
                <a:spcBef>
                  <a:spcPct val="0"/>
                </a:spcBef>
              </a:pPr>
              <a:t>55</a:t>
            </a:fld>
            <a:endParaRPr lang="en-GB" alt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12563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5</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73258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6</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96259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9</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49174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10</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99938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20</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27902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56961F-1993-4DC6-BCF8-DE12E5936416}" type="slidenum">
              <a:rPr lang="en-GB" altLang="en-US" smtClean="0"/>
              <a:pPr>
                <a:spcBef>
                  <a:spcPct val="0"/>
                </a:spcBef>
              </a:pPr>
              <a:t>21</a:t>
            </a:fld>
            <a:endParaRPr lang="en-GB"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873943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dirty="0"/>
          </a:p>
        </p:txBody>
      </p:sp>
      <p:sp>
        <p:nvSpPr>
          <p:cNvPr id="7" name="Rectangle 6"/>
          <p:cNvSpPr/>
          <p:nvPr userDrawn="1"/>
        </p:nvSpPr>
        <p:spPr>
          <a:xfrm>
            <a:off x="0" y="6040079"/>
            <a:ext cx="9144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3028950" y="6276123"/>
            <a:ext cx="3086100" cy="365125"/>
          </a:xfrm>
        </p:spPr>
        <p:txBody>
          <a:bodyPr/>
          <a:lstStyle/>
          <a:p>
            <a:endParaRPr lang="en-US" dirty="0"/>
          </a:p>
        </p:txBody>
      </p:sp>
      <p:sp>
        <p:nvSpPr>
          <p:cNvPr id="9" name="Footer Placeholder 8"/>
          <p:cNvSpPr txBox="1">
            <a:spLocks/>
          </p:cNvSpPr>
          <p:nvPr userDrawn="1"/>
        </p:nvSpPr>
        <p:spPr>
          <a:xfrm>
            <a:off x="569357" y="6280349"/>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smtClean="0">
                <a:solidFill>
                  <a:schemeClr val="tx1"/>
                </a:solidFill>
              </a:rPr>
              <a:t>International Hydrographic Organization</a:t>
            </a:r>
            <a:br>
              <a:rPr lang="de-DE" sz="1200" dirty="0" smtClean="0">
                <a:solidFill>
                  <a:schemeClr val="tx1"/>
                </a:solidFill>
              </a:rPr>
            </a:br>
            <a:r>
              <a:rPr lang="de-DE" sz="1200" i="1" dirty="0" smtClean="0">
                <a:solidFill>
                  <a:schemeClr val="tx1"/>
                </a:solidFill>
              </a:rPr>
              <a:t>Organisation Hydrographique Internationale</a:t>
            </a:r>
            <a:endParaRPr lang="en-US" sz="1200" i="1" dirty="0">
              <a:solidFill>
                <a:schemeClr val="tx1"/>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1512" y="6049724"/>
            <a:ext cx="647716" cy="817921"/>
          </a:xfrm>
          <a:prstGeom prst="rect">
            <a:avLst/>
          </a:prstGeom>
        </p:spPr>
      </p:pic>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4B6E37-4826-409A-84BF-C23BE3AFE5AD}" type="datetime1">
              <a:rPr lang="en-US" smtClean="0"/>
              <a:t>11/02/2019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7737A-A71E-4586-A91E-10B206952AFF}" type="datetime1">
              <a:rPr lang="en-US" smtClean="0"/>
              <a:t>11/02/2019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59415"/>
            <a:ext cx="7886700" cy="540511"/>
          </a:xfrm>
        </p:spPr>
        <p:txBody>
          <a:bodyPr/>
          <a:lstStyle>
            <a:lvl1pPr>
              <a:defRPr>
                <a:solidFill>
                  <a:schemeClr val="bg2">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8651" y="1825626"/>
            <a:ext cx="5793137" cy="21587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flipV="1">
            <a:off x="608995" y="893799"/>
            <a:ext cx="7926011"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40079"/>
            <a:ext cx="9144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ooter Placeholder 8"/>
          <p:cNvSpPr txBox="1">
            <a:spLocks/>
          </p:cNvSpPr>
          <p:nvPr userDrawn="1"/>
        </p:nvSpPr>
        <p:spPr>
          <a:xfrm>
            <a:off x="609116" y="6280349"/>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smtClean="0">
                <a:solidFill>
                  <a:schemeClr val="tx1"/>
                </a:solidFill>
              </a:rPr>
              <a:t>International Hydrographic Organization</a:t>
            </a:r>
            <a:br>
              <a:rPr lang="de-DE" sz="1200" dirty="0" smtClean="0">
                <a:solidFill>
                  <a:schemeClr val="tx1"/>
                </a:solidFill>
              </a:rPr>
            </a:br>
            <a:r>
              <a:rPr lang="de-DE" sz="1200" i="1" dirty="0" smtClean="0">
                <a:solidFill>
                  <a:schemeClr val="tx1"/>
                </a:solidFill>
              </a:rPr>
              <a:t>Organisation Hydrographique Internationale</a:t>
            </a:r>
            <a:endParaRPr lang="en-US" sz="1200" i="1" dirty="0">
              <a:solidFill>
                <a:schemeClr val="tx1"/>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01" y="6040080"/>
            <a:ext cx="621968" cy="817921"/>
          </a:xfrm>
          <a:prstGeom prst="rect">
            <a:avLst/>
          </a:prstGeom>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B5D8A9-F208-4318-BC74-B3344BEA26B5}" type="datetime1">
              <a:rPr lang="en-US" smtClean="0"/>
              <a:t>11/02/2019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E17B1D-B7C6-4688-9D52-777E0A492BB3}" type="datetime1">
              <a:rPr lang="en-US" smtClean="0"/>
              <a:t>11/02/2019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016E03-FAB4-4246-838E-712AF3C131B7}" type="datetime1">
              <a:rPr lang="en-US" smtClean="0"/>
              <a:t>11/02/2019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E6D911-1E11-4707-B3EF-A7D446B4076E}" type="datetime1">
              <a:rPr lang="en-US" smtClean="0"/>
              <a:t>11/02/2019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66D49-534C-4821-8ABB-97E9F0832A6F}" type="datetime1">
              <a:rPr lang="en-US" smtClean="0"/>
              <a:t>11/02/2019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8EB816-9769-4CDC-B9A1-47A4932BA44A}" type="datetime1">
              <a:rPr lang="en-US" smtClean="0"/>
              <a:t>11/02/2019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137E5F-198F-4D2D-8AD0-EFCE6F5EBE91}" type="datetime1">
              <a:rPr lang="en-US" smtClean="0"/>
              <a:t>11/02/2019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590C-9002-419D-8032-E96BBEE3DDA4}" type="datetime1">
              <a:rPr lang="en-US" smtClean="0"/>
              <a:t>11/02/2019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hyperlink" Target="http://www.south-pacific.travel/wordpress/wp-content/uploads/2008/06/markfj-031.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mailto:abri.kampfer@iho.int" TargetMode="External"/><Relationship Id="rId2" Type="http://schemas.openxmlformats.org/officeDocument/2006/relationships/hyperlink" Target="http://www.iho.int/" TargetMode="Externa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hyperlink" Target="mailto:alberto.neves@iho.in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iho.int/" TargetMode="External"/><Relationship Id="rId2" Type="http://schemas.openxmlformats.org/officeDocument/2006/relationships/hyperlink" Target="http://www.iho.int/downloads"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133" y="412694"/>
            <a:ext cx="8356600" cy="3332033"/>
          </a:xfrm>
        </p:spPr>
        <p:txBody>
          <a:bodyPr>
            <a:normAutofit fontScale="90000"/>
          </a:bodyPr>
          <a:lstStyle/>
          <a:p>
            <a:r>
              <a:rPr lang="en-US" sz="4900" dirty="0" smtClean="0"/>
              <a:t>16</a:t>
            </a:r>
            <a:r>
              <a:rPr lang="en-US" sz="4900" baseline="30000" dirty="0" smtClean="0"/>
              <a:t>th</a:t>
            </a:r>
            <a:r>
              <a:rPr lang="en-US" sz="4900" dirty="0" smtClean="0"/>
              <a:t> </a:t>
            </a:r>
            <a:r>
              <a:rPr lang="en-US" sz="4900" dirty="0"/>
              <a:t>Meeting of the </a:t>
            </a:r>
            <a:r>
              <a:rPr lang="en-US" sz="4900" dirty="0" smtClean="0"/>
              <a:t>South </a:t>
            </a:r>
            <a:r>
              <a:rPr lang="en-US" sz="4900" dirty="0"/>
              <a:t>West Pacific </a:t>
            </a:r>
            <a:r>
              <a:rPr lang="en-US" sz="4900" dirty="0" smtClean="0"/>
              <a:t>Hydrographic Commission</a:t>
            </a:r>
            <a:br>
              <a:rPr lang="en-US" sz="4900" dirty="0" smtClean="0"/>
            </a:br>
            <a:r>
              <a:rPr lang="en-US" dirty="0"/>
              <a:t/>
            </a:r>
            <a:br>
              <a:rPr lang="en-US" dirty="0"/>
            </a:br>
            <a:r>
              <a:rPr lang="en-US" sz="4400" dirty="0" smtClean="0"/>
              <a:t> </a:t>
            </a:r>
            <a:r>
              <a:rPr lang="en-US" sz="4400" dirty="0"/>
              <a:t>Technical Workshop on </a:t>
            </a:r>
            <a:r>
              <a:rPr lang="en-US" sz="4400" dirty="0"/>
              <a:t> Disaster Response Planning and Data Discovery</a:t>
            </a:r>
            <a:endParaRPr lang="en-AU" sz="4400" dirty="0"/>
          </a:p>
        </p:txBody>
      </p:sp>
      <p:sp>
        <p:nvSpPr>
          <p:cNvPr id="3" name="Subtitle 2"/>
          <p:cNvSpPr>
            <a:spLocks noGrp="1"/>
          </p:cNvSpPr>
          <p:nvPr>
            <p:ph type="subTitle" idx="1"/>
          </p:nvPr>
        </p:nvSpPr>
        <p:spPr>
          <a:xfrm>
            <a:off x="542165" y="4399481"/>
            <a:ext cx="7994933" cy="951452"/>
          </a:xfrm>
        </p:spPr>
        <p:txBody>
          <a:bodyPr>
            <a:normAutofit fontScale="92500" lnSpcReduction="10000"/>
          </a:bodyPr>
          <a:lstStyle/>
          <a:p>
            <a:r>
              <a:rPr lang="en-US" sz="3200" dirty="0" smtClean="0">
                <a:latin typeface="+mj-lt"/>
                <a:cs typeface="Arial" pitchFamily="34" charset="0"/>
              </a:rPr>
              <a:t>International </a:t>
            </a:r>
            <a:r>
              <a:rPr lang="en-US" sz="3200" dirty="0" smtClean="0">
                <a:latin typeface="+mj-lt"/>
                <a:cs typeface="Arial" pitchFamily="34" charset="0"/>
              </a:rPr>
              <a:t>Hydrographic </a:t>
            </a:r>
            <a:r>
              <a:rPr lang="en-US" sz="3200" dirty="0" smtClean="0">
                <a:latin typeface="+mj-lt"/>
                <a:cs typeface="Arial" pitchFamily="34" charset="0"/>
              </a:rPr>
              <a:t>Organization</a:t>
            </a:r>
          </a:p>
          <a:p>
            <a:r>
              <a:rPr lang="en-US" sz="3200" dirty="0" smtClean="0">
                <a:latin typeface="+mj-lt"/>
                <a:cs typeface="Arial" pitchFamily="34" charset="0"/>
              </a:rPr>
              <a:t>IHO Secretariat</a:t>
            </a:r>
            <a:endParaRPr lang="en-US" sz="3200" dirty="0">
              <a:latin typeface="+mj-lt"/>
              <a:cs typeface="Arial" pitchFamily="34" charset="0"/>
            </a:endParaRPr>
          </a:p>
        </p:txBody>
      </p:sp>
      <p:sp>
        <p:nvSpPr>
          <p:cNvPr id="4" name="Footer Placeholder 3"/>
          <p:cNvSpPr>
            <a:spLocks noGrp="1"/>
          </p:cNvSpPr>
          <p:nvPr>
            <p:ph type="ftr" sz="quarter" idx="11"/>
          </p:nvPr>
        </p:nvSpPr>
        <p:spPr/>
        <p:txBody>
          <a:bodyPr/>
          <a:lstStyle/>
          <a:p>
            <a:endParaRPr lang="en-GB" dirty="0">
              <a:latin typeface="Arial" pitchFamily="34" charset="0"/>
              <a:cs typeface="Arial" pitchFamily="34" charset="0"/>
            </a:endParaRPr>
          </a:p>
        </p:txBody>
      </p:sp>
    </p:spTree>
    <p:extLst>
      <p:ext uri="{BB962C8B-B14F-4D97-AF65-F5344CB8AC3E}">
        <p14:creationId xmlns:p14="http://schemas.microsoft.com/office/powerpoint/2010/main" val="3348262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t>The need for hydrography</a:t>
            </a:r>
            <a:endParaRPr lang="en-AU" sz="3200" dirty="0"/>
          </a:p>
        </p:txBody>
      </p:sp>
      <p:pic>
        <p:nvPicPr>
          <p:cNvPr id="5" name="Image 2" descr="postermer.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092"/>
            <a:ext cx="914585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74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02" name="Picture 2" descr="http://www.ems.psu.edu/WeatherWorld/features/witn/ocea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4538" y="1260475"/>
            <a:ext cx="7708900"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85813" y="1328738"/>
            <a:ext cx="7429500" cy="1139825"/>
          </a:xfrm>
        </p:spPr>
        <p:txBody>
          <a:bodyPr>
            <a:normAutofit fontScale="90000"/>
          </a:bodyPr>
          <a:lstStyle/>
          <a:p>
            <a:pPr>
              <a:defRPr/>
            </a:pPr>
            <a:r>
              <a:rPr lang="en-GB" sz="4000" dirty="0" smtClean="0">
                <a:solidFill>
                  <a:srgbClr val="FF0000"/>
                </a:solidFill>
              </a:rPr>
              <a:t>Hydrography provides the </a:t>
            </a:r>
            <a:br>
              <a:rPr lang="en-GB" sz="4000" dirty="0" smtClean="0">
                <a:solidFill>
                  <a:srgbClr val="FF0000"/>
                </a:solidFill>
              </a:rPr>
            </a:br>
            <a:r>
              <a:rPr lang="en-GB" sz="4000" dirty="0" smtClean="0">
                <a:solidFill>
                  <a:srgbClr val="FF0000"/>
                </a:solidFill>
              </a:rPr>
              <a:t>fundamental backdrop</a:t>
            </a:r>
            <a:endParaRPr lang="en-AU" sz="4000" dirty="0">
              <a:solidFill>
                <a:srgbClr val="FF0000"/>
              </a:solidFill>
            </a:endParaRPr>
          </a:p>
        </p:txBody>
      </p:sp>
      <p:sp>
        <p:nvSpPr>
          <p:cNvPr id="3" name="Content Placeholder 2"/>
          <p:cNvSpPr>
            <a:spLocks noGrp="1"/>
          </p:cNvSpPr>
          <p:nvPr>
            <p:ph idx="1"/>
          </p:nvPr>
        </p:nvSpPr>
        <p:spPr>
          <a:xfrm>
            <a:off x="1341438" y="4471988"/>
            <a:ext cx="6602412" cy="1631950"/>
          </a:xfrm>
        </p:spPr>
        <p:txBody>
          <a:bodyPr>
            <a:normAutofit/>
          </a:bodyPr>
          <a:lstStyle/>
          <a:p>
            <a:pPr algn="ctr">
              <a:buFont typeface="Wingdings" panose="05000000000000000000" pitchFamily="2" charset="2"/>
              <a:buNone/>
              <a:defRPr/>
            </a:pPr>
            <a:r>
              <a:rPr lang="en-AU" sz="3200" dirty="0" smtClean="0">
                <a:solidFill>
                  <a:schemeClr val="bg1"/>
                </a:solidFill>
                <a:latin typeface="+mj-lt"/>
              </a:rPr>
              <a:t>for almost everything that happens in, on or under the sea</a:t>
            </a:r>
            <a:endParaRPr lang="en-AU" sz="3200" dirty="0">
              <a:solidFill>
                <a:schemeClr val="bg1"/>
              </a:solidFill>
              <a:latin typeface="+mj-lt"/>
            </a:endParaRPr>
          </a:p>
        </p:txBody>
      </p:sp>
      <p:sp>
        <p:nvSpPr>
          <p:cNvPr id="5"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t>The need for hydrography</a:t>
            </a:r>
            <a:endParaRPr lang="en-AU" sz="3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0">
            <a:normAutofit fontScale="90000"/>
          </a:bodyPr>
          <a:lstStyle/>
          <a:p>
            <a:pPr algn="l">
              <a:defRPr/>
            </a:pPr>
            <a:r>
              <a:rPr lang="en-AU" dirty="0" smtClean="0"/>
              <a:t>… without hydrography -</a:t>
            </a:r>
            <a:endParaRPr lang="en-AU" dirty="0"/>
          </a:p>
        </p:txBody>
      </p:sp>
      <p:sp>
        <p:nvSpPr>
          <p:cNvPr id="3" name="Content Placeholder 2"/>
          <p:cNvSpPr>
            <a:spLocks noGrp="1"/>
          </p:cNvSpPr>
          <p:nvPr>
            <p:ph idx="1"/>
          </p:nvPr>
        </p:nvSpPr>
        <p:spPr>
          <a:xfrm>
            <a:off x="900113" y="1600200"/>
            <a:ext cx="3743325" cy="900113"/>
          </a:xfrm>
        </p:spPr>
        <p:txBody>
          <a:bodyPr>
            <a:normAutofit/>
          </a:bodyPr>
          <a:lstStyle/>
          <a:p>
            <a:pPr>
              <a:buFont typeface="Wingdings" panose="05000000000000000000" pitchFamily="2" charset="2"/>
              <a:buNone/>
              <a:defRPr/>
            </a:pPr>
            <a:r>
              <a:rPr lang="en-AU" sz="3600" dirty="0" smtClean="0">
                <a:latin typeface="+mj-lt"/>
              </a:rPr>
              <a:t>-  no ship sails</a:t>
            </a:r>
            <a:endParaRPr lang="en-AU" sz="3600" dirty="0">
              <a:latin typeface="+mj-lt"/>
            </a:endParaRPr>
          </a:p>
        </p:txBody>
      </p:sp>
      <p:pic>
        <p:nvPicPr>
          <p:cNvPr id="52228" name="Picture 2" descr="http://www.cruiseserver.net/images/ships/ps_pacific_princes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7188" y="3429000"/>
            <a:ext cx="422433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4" descr="http://www.davidcmartin.com/ships/coastaltraderJ.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00563" y="2357438"/>
            <a:ext cx="4357687"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0">
            <a:normAutofit fontScale="90000"/>
          </a:bodyPr>
          <a:lstStyle/>
          <a:p>
            <a:pPr algn="l">
              <a:defRPr/>
            </a:pPr>
            <a:r>
              <a:rPr lang="en-AU" dirty="0" smtClean="0"/>
              <a:t>… without hydrography -</a:t>
            </a:r>
            <a:endParaRPr lang="en-AU" dirty="0"/>
          </a:p>
        </p:txBody>
      </p:sp>
      <p:sp>
        <p:nvSpPr>
          <p:cNvPr id="3" name="Content Placeholder 2"/>
          <p:cNvSpPr>
            <a:spLocks noGrp="1"/>
          </p:cNvSpPr>
          <p:nvPr>
            <p:ph idx="1"/>
          </p:nvPr>
        </p:nvSpPr>
        <p:spPr>
          <a:xfrm>
            <a:off x="900113" y="1600200"/>
            <a:ext cx="6743700" cy="900113"/>
          </a:xfrm>
        </p:spPr>
        <p:txBody>
          <a:bodyPr/>
          <a:lstStyle/>
          <a:p>
            <a:pPr>
              <a:buFont typeface="Wingdings" panose="05000000000000000000" pitchFamily="2" charset="2"/>
              <a:buNone/>
              <a:defRPr/>
            </a:pPr>
            <a:r>
              <a:rPr lang="en-AU" sz="3600" dirty="0" smtClean="0">
                <a:latin typeface="+mj-lt"/>
              </a:rPr>
              <a:t>-  no port is built </a:t>
            </a:r>
            <a:endParaRPr lang="en-AU" sz="3600" dirty="0">
              <a:latin typeface="+mj-lt"/>
            </a:endParaRPr>
          </a:p>
        </p:txBody>
      </p:sp>
      <p:pic>
        <p:nvPicPr>
          <p:cNvPr id="53252" name="Picture 2" descr="http://www.portofbelledune.ca/images/pages/pages_por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89113" y="2571750"/>
            <a:ext cx="49688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0">
            <a:normAutofit fontScale="90000"/>
          </a:bodyPr>
          <a:lstStyle/>
          <a:p>
            <a:pPr algn="l">
              <a:defRPr/>
            </a:pPr>
            <a:r>
              <a:rPr lang="en-AU" dirty="0" smtClean="0"/>
              <a:t>… without hydrography -</a:t>
            </a:r>
            <a:endParaRPr lang="en-AU" dirty="0"/>
          </a:p>
        </p:txBody>
      </p:sp>
      <p:sp>
        <p:nvSpPr>
          <p:cNvPr id="3" name="Content Placeholder 2"/>
          <p:cNvSpPr>
            <a:spLocks noGrp="1"/>
          </p:cNvSpPr>
          <p:nvPr>
            <p:ph idx="1"/>
          </p:nvPr>
        </p:nvSpPr>
        <p:spPr>
          <a:xfrm>
            <a:off x="900113" y="1600200"/>
            <a:ext cx="7743825" cy="900113"/>
          </a:xfrm>
        </p:spPr>
        <p:txBody>
          <a:bodyPr>
            <a:normAutofit/>
          </a:bodyPr>
          <a:lstStyle/>
          <a:p>
            <a:pPr>
              <a:buFont typeface="Wingdings" panose="05000000000000000000" pitchFamily="2" charset="2"/>
              <a:buNone/>
              <a:defRPr/>
            </a:pPr>
            <a:r>
              <a:rPr lang="en-AU" sz="3600" dirty="0" smtClean="0">
                <a:latin typeface="+mj-lt"/>
              </a:rPr>
              <a:t>-  no offshore infrastructure is developed</a:t>
            </a:r>
            <a:endParaRPr lang="en-AU" sz="3600" dirty="0">
              <a:latin typeface="+mj-lt"/>
            </a:endParaRPr>
          </a:p>
        </p:txBody>
      </p:sp>
      <p:pic>
        <p:nvPicPr>
          <p:cNvPr id="54276" name="Picture 2" descr="http://www.um.dk/Publikationer/Eksportraadgivning/FocusDenmark/0202/0202/images/image_x8x-i6ub82_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0" y="2293017"/>
            <a:ext cx="164465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0">
            <a:normAutofit fontScale="90000"/>
          </a:bodyPr>
          <a:lstStyle/>
          <a:p>
            <a:pPr algn="l">
              <a:defRPr/>
            </a:pPr>
            <a:r>
              <a:rPr lang="en-AU" dirty="0" smtClean="0"/>
              <a:t>… without hydrography -</a:t>
            </a:r>
            <a:endParaRPr lang="en-AU" dirty="0"/>
          </a:p>
        </p:txBody>
      </p:sp>
      <p:sp>
        <p:nvSpPr>
          <p:cNvPr id="3" name="Content Placeholder 2"/>
          <p:cNvSpPr>
            <a:spLocks noGrp="1"/>
          </p:cNvSpPr>
          <p:nvPr>
            <p:ph idx="1"/>
          </p:nvPr>
        </p:nvSpPr>
        <p:spPr>
          <a:xfrm>
            <a:off x="900113" y="1600200"/>
            <a:ext cx="8029575" cy="1042988"/>
          </a:xfrm>
        </p:spPr>
        <p:txBody>
          <a:bodyPr/>
          <a:lstStyle/>
          <a:p>
            <a:pPr>
              <a:buFont typeface="Wingdings" panose="05000000000000000000" pitchFamily="2" charset="2"/>
              <a:buNone/>
              <a:defRPr/>
            </a:pPr>
            <a:r>
              <a:rPr lang="en-AU" sz="3600" dirty="0" smtClean="0">
                <a:latin typeface="+mj-lt"/>
              </a:rPr>
              <a:t>-  no environmental  plan is implemented</a:t>
            </a:r>
            <a:endParaRPr lang="en-AU" sz="3600" dirty="0">
              <a:latin typeface="+mj-lt"/>
            </a:endParaRPr>
          </a:p>
        </p:txBody>
      </p:sp>
      <p:pic>
        <p:nvPicPr>
          <p:cNvPr id="55300" name="Picture 2" descr="http://www.artsjournal.com/outthere/bluefin-tuna_greenpeac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00250" y="2500313"/>
            <a:ext cx="48768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0">
            <a:normAutofit fontScale="90000"/>
          </a:bodyPr>
          <a:lstStyle/>
          <a:p>
            <a:pPr algn="l">
              <a:defRPr/>
            </a:pPr>
            <a:r>
              <a:rPr lang="en-AU" dirty="0" smtClean="0"/>
              <a:t>… without hydrography -</a:t>
            </a:r>
            <a:endParaRPr lang="en-AU" dirty="0"/>
          </a:p>
        </p:txBody>
      </p:sp>
      <p:sp>
        <p:nvSpPr>
          <p:cNvPr id="3" name="Content Placeholder 2"/>
          <p:cNvSpPr>
            <a:spLocks noGrp="1"/>
          </p:cNvSpPr>
          <p:nvPr>
            <p:ph idx="1"/>
          </p:nvPr>
        </p:nvSpPr>
        <p:spPr>
          <a:xfrm>
            <a:off x="900113" y="1600200"/>
            <a:ext cx="8243887" cy="1042988"/>
          </a:xfrm>
        </p:spPr>
        <p:txBody>
          <a:bodyPr/>
          <a:lstStyle/>
          <a:p>
            <a:pPr>
              <a:buFont typeface="Wingdings" panose="05000000000000000000" pitchFamily="2" charset="2"/>
              <a:buNone/>
              <a:defRPr/>
            </a:pPr>
            <a:r>
              <a:rPr lang="en-AU" sz="3600" dirty="0" smtClean="0">
                <a:latin typeface="+mj-lt"/>
              </a:rPr>
              <a:t>-  no shore is defended, no island protected</a:t>
            </a:r>
            <a:endParaRPr lang="en-AU" sz="3600" dirty="0">
              <a:latin typeface="+mj-lt"/>
            </a:endParaRPr>
          </a:p>
        </p:txBody>
      </p:sp>
      <p:pic>
        <p:nvPicPr>
          <p:cNvPr id="56324" name="Picture 6" descr="http://www.civildefence.govt.nz/memwebsite07.nsf/Files/Photo_library_tsunami/$file/beach%20warning%20sig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0063" y="2428875"/>
            <a:ext cx="58007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2" descr="http://www.navy.gov.au/w/images/Pacificpb.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86313" y="2857500"/>
            <a:ext cx="3657600" cy="35988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0">
            <a:normAutofit fontScale="90000"/>
          </a:bodyPr>
          <a:lstStyle/>
          <a:p>
            <a:pPr algn="l">
              <a:defRPr/>
            </a:pPr>
            <a:r>
              <a:rPr lang="en-AU" dirty="0" smtClean="0"/>
              <a:t>… without hydrography -</a:t>
            </a:r>
            <a:endParaRPr lang="en-AU" dirty="0"/>
          </a:p>
        </p:txBody>
      </p:sp>
      <p:sp>
        <p:nvSpPr>
          <p:cNvPr id="3" name="Content Placeholder 2"/>
          <p:cNvSpPr>
            <a:spLocks noGrp="1"/>
          </p:cNvSpPr>
          <p:nvPr>
            <p:ph idx="1"/>
          </p:nvPr>
        </p:nvSpPr>
        <p:spPr>
          <a:xfrm>
            <a:off x="900113" y="1600200"/>
            <a:ext cx="7672387" cy="900113"/>
          </a:xfrm>
        </p:spPr>
        <p:txBody>
          <a:bodyPr/>
          <a:lstStyle/>
          <a:p>
            <a:pPr>
              <a:buFont typeface="Wingdings" panose="05000000000000000000" pitchFamily="2" charset="2"/>
              <a:buNone/>
              <a:defRPr/>
            </a:pPr>
            <a:r>
              <a:rPr lang="en-AU" sz="3600" dirty="0" smtClean="0">
                <a:latin typeface="+mj-lt"/>
              </a:rPr>
              <a:t>-  no rescue is attempted  </a:t>
            </a:r>
            <a:endParaRPr lang="en-AU" sz="3600" dirty="0">
              <a:latin typeface="+mj-lt"/>
            </a:endParaRPr>
          </a:p>
        </p:txBody>
      </p:sp>
      <p:pic>
        <p:nvPicPr>
          <p:cNvPr id="57348" name="Picture 2" descr="http://newsimg.bbc.co.uk/media/images/44356000/jpg/_44356275_iceprince8_mc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14563" y="2571750"/>
            <a:ext cx="3962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0">
            <a:normAutofit fontScale="90000"/>
          </a:bodyPr>
          <a:lstStyle/>
          <a:p>
            <a:pPr algn="l">
              <a:defRPr/>
            </a:pPr>
            <a:r>
              <a:rPr lang="en-AU" dirty="0" smtClean="0"/>
              <a:t>… without hydrography -</a:t>
            </a:r>
            <a:endParaRPr lang="en-AU" dirty="0"/>
          </a:p>
        </p:txBody>
      </p:sp>
      <p:sp>
        <p:nvSpPr>
          <p:cNvPr id="3" name="Content Placeholder 2"/>
          <p:cNvSpPr>
            <a:spLocks noGrp="1"/>
          </p:cNvSpPr>
          <p:nvPr>
            <p:ph idx="1"/>
          </p:nvPr>
        </p:nvSpPr>
        <p:spPr>
          <a:xfrm>
            <a:off x="900114" y="1600200"/>
            <a:ext cx="2876020" cy="4530725"/>
          </a:xfrm>
        </p:spPr>
        <p:txBody>
          <a:bodyPr/>
          <a:lstStyle/>
          <a:p>
            <a:pPr>
              <a:buFont typeface="Wingdings" panose="05000000000000000000" pitchFamily="2" charset="2"/>
              <a:buNone/>
              <a:defRPr/>
            </a:pPr>
            <a:r>
              <a:rPr lang="en-AU" sz="3600" dirty="0" smtClean="0">
                <a:latin typeface="+mj-lt"/>
              </a:rPr>
              <a:t>-  no maritime boundary is delimited</a:t>
            </a:r>
            <a:endParaRPr lang="en-AU" sz="3600" dirty="0">
              <a:latin typeface="+mj-lt"/>
            </a:endParaRPr>
          </a:p>
        </p:txBody>
      </p:sp>
      <p:pic>
        <p:nvPicPr>
          <p:cNvPr id="58372" name="Picture 2" descr="http://www.foreignminister.gov.au/releases/2004/images/a-nz-maritimebound.gif"/>
          <p:cNvPicPr>
            <a:picLocks noChangeAspect="1" noChangeArrowheads="1"/>
          </p:cNvPicPr>
          <p:nvPr/>
        </p:nvPicPr>
        <p:blipFill>
          <a:blip r:embed="rId2" cstate="email">
            <a:extLst>
              <a:ext uri="{28A0092B-C50C-407E-A947-70E740481C1C}">
                <a14:useLocalDpi xmlns:a14="http://schemas.microsoft.com/office/drawing/2010/main"/>
              </a:ext>
            </a:extLst>
          </a:blip>
          <a:srcRect l="5249" t="2438" r="4593" b="15118"/>
          <a:stretch>
            <a:fillRect/>
          </a:stretch>
        </p:blipFill>
        <p:spPr bwMode="auto">
          <a:xfrm>
            <a:off x="4004734" y="1021761"/>
            <a:ext cx="4705350" cy="578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0">
            <a:normAutofit fontScale="90000"/>
          </a:bodyPr>
          <a:lstStyle/>
          <a:p>
            <a:pPr algn="l">
              <a:defRPr/>
            </a:pPr>
            <a:r>
              <a:rPr lang="en-AU" dirty="0" smtClean="0"/>
              <a:t>… without hydrography -</a:t>
            </a:r>
            <a:endParaRPr lang="en-AU" dirty="0"/>
          </a:p>
        </p:txBody>
      </p:sp>
      <p:sp>
        <p:nvSpPr>
          <p:cNvPr id="3" name="Content Placeholder 2"/>
          <p:cNvSpPr>
            <a:spLocks noGrp="1"/>
          </p:cNvSpPr>
          <p:nvPr>
            <p:ph idx="1"/>
          </p:nvPr>
        </p:nvSpPr>
        <p:spPr>
          <a:xfrm>
            <a:off x="900113" y="1600200"/>
            <a:ext cx="7743825" cy="4530725"/>
          </a:xfrm>
        </p:spPr>
        <p:txBody>
          <a:bodyPr/>
          <a:lstStyle/>
          <a:p>
            <a:pPr>
              <a:buFont typeface="Wingdings" panose="05000000000000000000" pitchFamily="2" charset="2"/>
              <a:buNone/>
              <a:defRPr/>
            </a:pPr>
            <a:r>
              <a:rPr lang="en-AU" sz="3600" dirty="0" smtClean="0">
                <a:latin typeface="+mj-lt"/>
              </a:rPr>
              <a:t>-  no tourism is sustainable</a:t>
            </a:r>
            <a:endParaRPr lang="en-AU" sz="3600" dirty="0">
              <a:latin typeface="+mj-lt"/>
            </a:endParaRPr>
          </a:p>
        </p:txBody>
      </p:sp>
      <p:pic>
        <p:nvPicPr>
          <p:cNvPr id="1026" name="Picture 2" descr="How to get the best out of a cruise holiday — ship Carnival Lege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50099" y="2090363"/>
            <a:ext cx="7176206" cy="4040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362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7930194" cy="4553667"/>
          </a:xfrm>
        </p:spPr>
        <p:txBody>
          <a:bodyPr>
            <a:normAutofit lnSpcReduction="10000"/>
          </a:bodyPr>
          <a:lstStyle/>
          <a:p>
            <a:pPr marL="0" indent="0" eaLnBrk="1" hangingPunct="1">
              <a:defRPr/>
            </a:pPr>
            <a:r>
              <a:rPr lang="en-GB" sz="3600" dirty="0" smtClean="0">
                <a:latin typeface="+mj-lt"/>
                <a:cs typeface="Arial" pitchFamily="34" charset="0"/>
              </a:rPr>
              <a:t> </a:t>
            </a:r>
            <a:r>
              <a:rPr lang="en-GB" sz="3600" dirty="0" smtClean="0">
                <a:latin typeface="+mj-lt"/>
                <a:cs typeface="Arial" pitchFamily="34" charset="0"/>
              </a:rPr>
              <a:t>Introduction</a:t>
            </a:r>
          </a:p>
          <a:p>
            <a:pPr marL="0" indent="0" eaLnBrk="1" hangingPunct="1">
              <a:defRPr/>
            </a:pPr>
            <a:r>
              <a:rPr lang="en-GB" sz="3600" dirty="0">
                <a:latin typeface="+mj-lt"/>
                <a:cs typeface="Arial" pitchFamily="34" charset="0"/>
              </a:rPr>
              <a:t> </a:t>
            </a:r>
            <a:r>
              <a:rPr lang="en-GB" sz="3600" dirty="0" smtClean="0">
                <a:latin typeface="+mj-lt"/>
                <a:cs typeface="Arial" pitchFamily="34" charset="0"/>
              </a:rPr>
              <a:t>References</a:t>
            </a:r>
            <a:endParaRPr lang="en-GB" sz="3600" dirty="0" smtClean="0">
              <a:latin typeface="+mj-lt"/>
              <a:cs typeface="Arial" pitchFamily="34" charset="0"/>
            </a:endParaRPr>
          </a:p>
          <a:p>
            <a:pPr marL="0" indent="0" eaLnBrk="1" hangingPunct="1">
              <a:defRPr/>
            </a:pPr>
            <a:r>
              <a:rPr lang="en-GB" sz="3600" dirty="0" smtClean="0">
                <a:latin typeface="+mj-lt"/>
                <a:cs typeface="Arial" pitchFamily="34" charset="0"/>
              </a:rPr>
              <a:t> The need for hydrography</a:t>
            </a:r>
          </a:p>
          <a:p>
            <a:pPr marL="0" lvl="1" indent="0">
              <a:spcBef>
                <a:spcPts val="1000"/>
              </a:spcBef>
              <a:defRPr/>
            </a:pPr>
            <a:r>
              <a:rPr lang="en-GB" sz="3600" dirty="0">
                <a:latin typeface="+mj-lt"/>
                <a:cs typeface="Arial" pitchFamily="34" charset="0"/>
              </a:rPr>
              <a:t> Uses and benefits</a:t>
            </a:r>
          </a:p>
          <a:p>
            <a:pPr marL="0" lvl="1" indent="0">
              <a:spcBef>
                <a:spcPts val="1000"/>
              </a:spcBef>
              <a:defRPr/>
            </a:pPr>
            <a:r>
              <a:rPr lang="en-GB" sz="3600" dirty="0">
                <a:latin typeface="+mj-lt"/>
                <a:cs typeface="Arial" pitchFamily="34" charset="0"/>
              </a:rPr>
              <a:t> </a:t>
            </a:r>
            <a:r>
              <a:rPr lang="en-GB" sz="3600" dirty="0" smtClean="0">
                <a:latin typeface="+mj-lt"/>
                <a:cs typeface="Arial" pitchFamily="34" charset="0"/>
              </a:rPr>
              <a:t>The meaning of inadequate hydrography</a:t>
            </a:r>
          </a:p>
          <a:p>
            <a:pPr marL="0" lvl="1" indent="0">
              <a:spcBef>
                <a:spcPts val="1000"/>
              </a:spcBef>
              <a:defRPr/>
            </a:pPr>
            <a:r>
              <a:rPr lang="en-GB" sz="3600" dirty="0">
                <a:latin typeface="+mj-lt"/>
                <a:cs typeface="Arial" pitchFamily="34" charset="0"/>
              </a:rPr>
              <a:t> </a:t>
            </a:r>
            <a:r>
              <a:rPr lang="en-GB" sz="3600" dirty="0" smtClean="0">
                <a:latin typeface="+mj-lt"/>
                <a:cs typeface="Arial" pitchFamily="34" charset="0"/>
              </a:rPr>
              <a:t>Who is responsible for hydrography</a:t>
            </a:r>
            <a:endParaRPr lang="en-GB" sz="3600" dirty="0">
              <a:latin typeface="+mj-lt"/>
              <a:cs typeface="Arial" pitchFamily="34" charset="0"/>
            </a:endParaRPr>
          </a:p>
          <a:p>
            <a:pPr marL="0" indent="0" eaLnBrk="1" hangingPunct="1">
              <a:defRPr/>
            </a:pPr>
            <a:r>
              <a:rPr lang="en-GB" sz="3600" dirty="0" smtClean="0">
                <a:latin typeface="+mj-lt"/>
                <a:cs typeface="Arial" pitchFamily="34" charset="0"/>
              </a:rPr>
              <a:t> The IHO</a:t>
            </a:r>
          </a:p>
          <a:p>
            <a:pPr marL="0" indent="0" eaLnBrk="1" hangingPunct="1">
              <a:defRPr/>
            </a:pPr>
            <a:r>
              <a:rPr lang="en-GB" sz="3600" dirty="0" smtClean="0">
                <a:latin typeface="+mj-lt"/>
                <a:cs typeface="Arial" pitchFamily="34" charset="0"/>
              </a:rPr>
              <a:t> Conclusion</a:t>
            </a: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t>Summary</a:t>
            </a:r>
            <a:endParaRPr lang="en-AU" sz="3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7930194" cy="4553667"/>
          </a:xfrm>
        </p:spPr>
        <p:txBody>
          <a:bodyPr>
            <a:normAutofit lnSpcReduction="10000"/>
          </a:bodyPr>
          <a:lstStyle/>
          <a:p>
            <a:pPr marL="0" indent="0" eaLnBrk="1" hangingPunct="1">
              <a:defRPr/>
            </a:pPr>
            <a:r>
              <a:rPr lang="en-GB" sz="3600" dirty="0" smtClean="0">
                <a:solidFill>
                  <a:schemeClr val="accent2">
                    <a:lumMod val="40000"/>
                    <a:lumOff val="60000"/>
                  </a:schemeClr>
                </a:solidFill>
                <a:latin typeface="+mj-lt"/>
                <a:cs typeface="Arial" pitchFamily="34" charset="0"/>
              </a:rPr>
              <a:t> </a:t>
            </a:r>
            <a:r>
              <a:rPr lang="en-GB" sz="3600" dirty="0" smtClean="0">
                <a:solidFill>
                  <a:schemeClr val="accent2">
                    <a:lumMod val="40000"/>
                    <a:lumOff val="60000"/>
                  </a:schemeClr>
                </a:solidFill>
                <a:latin typeface="+mj-lt"/>
                <a:cs typeface="Arial" pitchFamily="34" charset="0"/>
              </a:rPr>
              <a:t>Introduction</a:t>
            </a:r>
          </a:p>
          <a:p>
            <a:pPr marL="0" indent="0" eaLnBrk="1" hangingPunct="1">
              <a:defRPr/>
            </a:pPr>
            <a:r>
              <a:rPr lang="en-GB" sz="3600" dirty="0">
                <a:solidFill>
                  <a:schemeClr val="accent2">
                    <a:lumMod val="40000"/>
                    <a:lumOff val="60000"/>
                  </a:schemeClr>
                </a:solidFill>
                <a:latin typeface="+mj-lt"/>
                <a:cs typeface="Arial" pitchFamily="34" charset="0"/>
              </a:rPr>
              <a:t> </a:t>
            </a:r>
            <a:r>
              <a:rPr lang="en-GB" sz="3600" dirty="0" smtClean="0">
                <a:solidFill>
                  <a:schemeClr val="accent2">
                    <a:lumMod val="40000"/>
                    <a:lumOff val="60000"/>
                  </a:schemeClr>
                </a:solidFill>
                <a:latin typeface="+mj-lt"/>
                <a:cs typeface="Arial" pitchFamily="34" charset="0"/>
              </a:rPr>
              <a:t>References</a:t>
            </a:r>
            <a:endParaRPr lang="en-GB" sz="3600" dirty="0" smtClean="0">
              <a:solidFill>
                <a:schemeClr val="accent2">
                  <a:lumMod val="40000"/>
                  <a:lumOff val="60000"/>
                </a:schemeClr>
              </a:solidFill>
              <a:latin typeface="+mj-lt"/>
              <a:cs typeface="Arial" pitchFamily="34" charset="0"/>
            </a:endParaRPr>
          </a:p>
          <a:p>
            <a:pPr marL="0" indent="0" eaLnBrk="1" hangingPunct="1">
              <a:defRPr/>
            </a:pPr>
            <a:r>
              <a:rPr lang="en-GB" sz="3600" dirty="0" smtClean="0">
                <a:solidFill>
                  <a:schemeClr val="accent2">
                    <a:lumMod val="40000"/>
                    <a:lumOff val="60000"/>
                  </a:schemeClr>
                </a:solidFill>
                <a:latin typeface="+mj-lt"/>
                <a:cs typeface="Arial" pitchFamily="34" charset="0"/>
              </a:rPr>
              <a:t> The need for hydrography</a:t>
            </a:r>
          </a:p>
          <a:p>
            <a:pPr marL="0" lvl="1" indent="0">
              <a:spcBef>
                <a:spcPts val="1000"/>
              </a:spcBef>
              <a:defRPr/>
            </a:pPr>
            <a:r>
              <a:rPr lang="en-GB" sz="3600" dirty="0">
                <a:latin typeface="+mj-lt"/>
                <a:cs typeface="Arial" pitchFamily="34" charset="0"/>
              </a:rPr>
              <a:t> Uses and benefits</a:t>
            </a:r>
          </a:p>
          <a:p>
            <a:pPr marL="0" lvl="1" indent="0">
              <a:spcBef>
                <a:spcPts val="1000"/>
              </a:spcBef>
              <a:defRPr/>
            </a:pPr>
            <a:r>
              <a:rPr lang="en-GB" sz="3600" dirty="0">
                <a:solidFill>
                  <a:schemeClr val="accent2">
                    <a:lumMod val="40000"/>
                    <a:lumOff val="60000"/>
                  </a:schemeClr>
                </a:solidFill>
                <a:latin typeface="+mj-lt"/>
                <a:cs typeface="Arial" pitchFamily="34" charset="0"/>
              </a:rPr>
              <a:t> </a:t>
            </a:r>
            <a:r>
              <a:rPr lang="en-GB" sz="3600" dirty="0" smtClean="0">
                <a:solidFill>
                  <a:schemeClr val="accent2">
                    <a:lumMod val="40000"/>
                    <a:lumOff val="60000"/>
                  </a:schemeClr>
                </a:solidFill>
                <a:latin typeface="+mj-lt"/>
                <a:cs typeface="Arial" pitchFamily="34" charset="0"/>
              </a:rPr>
              <a:t>The meaning of inadequate hydrography</a:t>
            </a:r>
          </a:p>
          <a:p>
            <a:pPr marL="0" lvl="1" indent="0">
              <a:spcBef>
                <a:spcPts val="1000"/>
              </a:spcBef>
              <a:defRPr/>
            </a:pPr>
            <a:r>
              <a:rPr lang="en-GB" sz="3600" dirty="0">
                <a:solidFill>
                  <a:schemeClr val="accent2">
                    <a:lumMod val="40000"/>
                    <a:lumOff val="60000"/>
                  </a:schemeClr>
                </a:solidFill>
                <a:latin typeface="+mj-lt"/>
                <a:cs typeface="Arial" pitchFamily="34" charset="0"/>
              </a:rPr>
              <a:t> </a:t>
            </a:r>
            <a:r>
              <a:rPr lang="en-US" sz="3600" dirty="0">
                <a:solidFill>
                  <a:schemeClr val="accent2">
                    <a:lumMod val="40000"/>
                    <a:lumOff val="60000"/>
                  </a:schemeClr>
                </a:solidFill>
                <a:latin typeface="+mj-lt"/>
                <a:cs typeface="Arial" pitchFamily="34" charset="0"/>
              </a:rPr>
              <a:t>Who is responsible for hydrography</a:t>
            </a:r>
            <a:endParaRPr lang="en-GB" sz="3600" dirty="0">
              <a:solidFill>
                <a:schemeClr val="accent2">
                  <a:lumMod val="40000"/>
                  <a:lumOff val="60000"/>
                </a:schemeClr>
              </a:solidFill>
              <a:latin typeface="+mj-lt"/>
              <a:cs typeface="Arial" pitchFamily="34" charset="0"/>
            </a:endParaRPr>
          </a:p>
          <a:p>
            <a:pPr marL="0" indent="0" eaLnBrk="1" hangingPunct="1">
              <a:defRPr/>
            </a:pPr>
            <a:r>
              <a:rPr lang="en-GB" sz="3600" dirty="0" smtClean="0">
                <a:solidFill>
                  <a:schemeClr val="accent2">
                    <a:lumMod val="40000"/>
                    <a:lumOff val="60000"/>
                  </a:schemeClr>
                </a:solidFill>
                <a:latin typeface="+mj-lt"/>
                <a:cs typeface="Arial" pitchFamily="34" charset="0"/>
              </a:rPr>
              <a:t> The IHO</a:t>
            </a:r>
          </a:p>
          <a:p>
            <a:pPr marL="0" indent="0" eaLnBrk="1" hangingPunct="1">
              <a:defRPr/>
            </a:pPr>
            <a:r>
              <a:rPr lang="en-GB" sz="3600" dirty="0" smtClean="0">
                <a:solidFill>
                  <a:schemeClr val="accent2">
                    <a:lumMod val="40000"/>
                    <a:lumOff val="60000"/>
                  </a:schemeClr>
                </a:solidFill>
                <a:latin typeface="+mj-lt"/>
                <a:cs typeface="Arial" pitchFamily="34" charset="0"/>
              </a:rPr>
              <a:t> Conclusion</a:t>
            </a: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t>Summary</a:t>
            </a:r>
            <a:endParaRPr lang="en-AU" sz="3200" dirty="0"/>
          </a:p>
        </p:txBody>
      </p:sp>
    </p:spTree>
    <p:extLst>
      <p:ext uri="{BB962C8B-B14F-4D97-AF65-F5344CB8AC3E}">
        <p14:creationId xmlns:p14="http://schemas.microsoft.com/office/powerpoint/2010/main" val="3831696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7" name="Rectangle 3"/>
          <p:cNvSpPr>
            <a:spLocks noGrp="1" noChangeArrowheads="1"/>
          </p:cNvSpPr>
          <p:nvPr>
            <p:ph type="title"/>
          </p:nvPr>
        </p:nvSpPr>
        <p:spPr/>
        <p:txBody>
          <a:bodyPr>
            <a:normAutofit fontScale="90000"/>
          </a:bodyPr>
          <a:lstStyle/>
          <a:p>
            <a:pPr algn="ctr" eaLnBrk="1" hangingPunct="1">
              <a:defRPr/>
            </a:pPr>
            <a:r>
              <a:rPr lang="en-GB" sz="4000" b="1" dirty="0" smtClean="0"/>
              <a:t>Uses and benefits</a:t>
            </a:r>
            <a:endParaRPr lang="en-GB" sz="4000" b="1" dirty="0"/>
          </a:p>
        </p:txBody>
      </p:sp>
      <p:sp>
        <p:nvSpPr>
          <p:cNvPr id="466946" name="Rectangle 2"/>
          <p:cNvSpPr>
            <a:spLocks noGrp="1" noChangeArrowheads="1"/>
          </p:cNvSpPr>
          <p:nvPr>
            <p:ph idx="1"/>
          </p:nvPr>
        </p:nvSpPr>
        <p:spPr>
          <a:xfrm>
            <a:off x="628650" y="1116701"/>
            <a:ext cx="8086725" cy="4992787"/>
          </a:xfrm>
        </p:spPr>
        <p:txBody>
          <a:bodyPr>
            <a:noAutofit/>
          </a:bodyPr>
          <a:lstStyle/>
          <a:p>
            <a:pPr marL="0" indent="0">
              <a:buNone/>
              <a:tabLst>
                <a:tab pos="536575" algn="l"/>
              </a:tabLst>
              <a:defRPr/>
            </a:pPr>
            <a:r>
              <a:rPr lang="en-GB" dirty="0">
                <a:latin typeface="+mj-lt"/>
              </a:rPr>
              <a:t>Hydrography supports :</a:t>
            </a:r>
            <a:endParaRPr lang="en-GB" dirty="0" smtClean="0">
              <a:latin typeface="+mj-lt"/>
            </a:endParaRPr>
          </a:p>
          <a:p>
            <a:pPr marL="536575" indent="-536575">
              <a:tabLst>
                <a:tab pos="536575" algn="l"/>
              </a:tabLst>
              <a:defRPr/>
            </a:pPr>
            <a:r>
              <a:rPr lang="en-GB" dirty="0" smtClean="0">
                <a:latin typeface="+mj-lt"/>
              </a:rPr>
              <a:t>Safety </a:t>
            </a:r>
            <a:r>
              <a:rPr lang="en-GB" dirty="0">
                <a:latin typeface="+mj-lt"/>
              </a:rPr>
              <a:t>of </a:t>
            </a:r>
            <a:r>
              <a:rPr lang="en-GB" dirty="0" smtClean="0">
                <a:latin typeface="+mj-lt"/>
              </a:rPr>
              <a:t>navigation</a:t>
            </a:r>
          </a:p>
          <a:p>
            <a:pPr marL="536575" indent="-536575">
              <a:tabLst>
                <a:tab pos="536575" algn="l"/>
              </a:tabLst>
              <a:defRPr/>
            </a:pPr>
            <a:r>
              <a:rPr lang="en-GB" dirty="0" smtClean="0">
                <a:latin typeface="+mj-lt"/>
              </a:rPr>
              <a:t>Protection </a:t>
            </a:r>
            <a:r>
              <a:rPr lang="en-GB" dirty="0">
                <a:latin typeface="+mj-lt"/>
              </a:rPr>
              <a:t>of marine environment</a:t>
            </a:r>
            <a:endParaRPr lang="en-GB" dirty="0" smtClean="0">
              <a:latin typeface="+mj-lt"/>
            </a:endParaRPr>
          </a:p>
          <a:p>
            <a:pPr marL="536575" indent="-536575" eaLnBrk="1" hangingPunct="1">
              <a:tabLst>
                <a:tab pos="536575" algn="l"/>
              </a:tabLst>
              <a:defRPr/>
            </a:pPr>
            <a:r>
              <a:rPr lang="en-GB" dirty="0" smtClean="0">
                <a:latin typeface="+mj-lt"/>
              </a:rPr>
              <a:t>National </a:t>
            </a:r>
            <a:r>
              <a:rPr lang="en-GB" dirty="0">
                <a:latin typeface="+mj-lt"/>
              </a:rPr>
              <a:t>infrastructure development</a:t>
            </a:r>
          </a:p>
          <a:p>
            <a:pPr marL="0" indent="0" eaLnBrk="1" hangingPunct="1">
              <a:tabLst>
                <a:tab pos="536575" algn="l"/>
              </a:tabLst>
              <a:defRPr/>
            </a:pPr>
            <a:r>
              <a:rPr lang="en-GB" dirty="0" smtClean="0">
                <a:latin typeface="+mj-lt"/>
              </a:rPr>
              <a:t>	Coastal zone management	</a:t>
            </a:r>
          </a:p>
          <a:p>
            <a:pPr marL="536575" indent="-536575" eaLnBrk="1" hangingPunct="1">
              <a:defRPr/>
            </a:pPr>
            <a:r>
              <a:rPr lang="en-GB" dirty="0" smtClean="0">
                <a:latin typeface="+mj-lt"/>
              </a:rPr>
              <a:t>Marine exploration</a:t>
            </a:r>
          </a:p>
          <a:p>
            <a:pPr marL="536575" indent="-536575" eaLnBrk="1" hangingPunct="1">
              <a:defRPr/>
            </a:pPr>
            <a:r>
              <a:rPr lang="en-GB" dirty="0" smtClean="0">
                <a:latin typeface="+mj-lt"/>
              </a:rPr>
              <a:t>Resource exploitation – minerals, fishing</a:t>
            </a:r>
          </a:p>
          <a:p>
            <a:pPr marL="0" indent="0" eaLnBrk="1" hangingPunct="1">
              <a:tabLst>
                <a:tab pos="536575" algn="l"/>
              </a:tabLst>
              <a:defRPr/>
            </a:pPr>
            <a:r>
              <a:rPr lang="en-GB" dirty="0" smtClean="0">
                <a:latin typeface="+mj-lt"/>
              </a:rPr>
              <a:t>	Maritime boundary delimitation (UNCLOS, others)</a:t>
            </a:r>
          </a:p>
          <a:p>
            <a:pPr marL="536575" indent="-536575" eaLnBrk="1" hangingPunct="1">
              <a:tabLst>
                <a:tab pos="536575" algn="l"/>
              </a:tabLst>
              <a:defRPr/>
            </a:pPr>
            <a:r>
              <a:rPr lang="en-GB" dirty="0" smtClean="0">
                <a:latin typeface="+mj-lt"/>
              </a:rPr>
              <a:t>Maritime defence and security</a:t>
            </a:r>
          </a:p>
          <a:p>
            <a:pPr marL="0" indent="0" eaLnBrk="1" hangingPunct="1">
              <a:tabLst>
                <a:tab pos="536575" algn="l"/>
              </a:tabLst>
              <a:defRPr/>
            </a:pPr>
            <a:r>
              <a:rPr lang="en-GB" dirty="0" smtClean="0">
                <a:latin typeface="+mj-lt"/>
              </a:rPr>
              <a:t>	Disaster management</a:t>
            </a:r>
            <a:endParaRPr lang="en-GB" b="1" i="1"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AU" sz="3600" b="1" i="1" dirty="0" smtClean="0"/>
              <a:t>… </a:t>
            </a:r>
            <a:r>
              <a:rPr lang="en-AU" sz="3600" b="1" i="1" dirty="0" smtClean="0">
                <a:latin typeface="Arial" pitchFamily="34" charset="0"/>
                <a:cs typeface="Arial" pitchFamily="34" charset="0"/>
              </a:rPr>
              <a:t>Safety of Navigation</a:t>
            </a:r>
            <a:endParaRPr lang="en-AU" sz="3600" b="1" i="1" dirty="0">
              <a:latin typeface="Arial" pitchFamily="34" charset="0"/>
              <a:cs typeface="Arial" pitchFamily="34" charset="0"/>
            </a:endParaRPr>
          </a:p>
        </p:txBody>
      </p:sp>
      <p:pic>
        <p:nvPicPr>
          <p:cNvPr id="63491" name="Picture 8" descr="Image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31236" y="1383612"/>
            <a:ext cx="319405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6" descr="damagedtanker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14160" y="1237955"/>
            <a:ext cx="307022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AU" sz="3600" b="1" i="1" dirty="0" smtClean="0"/>
              <a:t>…</a:t>
            </a:r>
            <a:r>
              <a:rPr lang="en-AU" sz="3600" b="1" i="1" dirty="0" smtClean="0">
                <a:latin typeface="Arial" pitchFamily="34" charset="0"/>
                <a:cs typeface="Arial" pitchFamily="34" charset="0"/>
              </a:rPr>
              <a:t> </a:t>
            </a:r>
            <a:r>
              <a:rPr lang="en-AU" sz="3600" b="1" i="1" dirty="0">
                <a:latin typeface="Arial" pitchFamily="34" charset="0"/>
                <a:cs typeface="Arial" pitchFamily="34" charset="0"/>
              </a:rPr>
              <a:t>T</a:t>
            </a:r>
            <a:r>
              <a:rPr lang="en-AU" sz="3600" b="1" i="1" dirty="0" smtClean="0">
                <a:latin typeface="Arial" pitchFamily="34" charset="0"/>
                <a:cs typeface="Arial" pitchFamily="34" charset="0"/>
              </a:rPr>
              <a:t>ransport</a:t>
            </a:r>
            <a:endParaRPr lang="en-AU" sz="3600" b="1" i="1" dirty="0">
              <a:latin typeface="Arial" pitchFamily="34" charset="0"/>
              <a:cs typeface="Arial" pitchFamily="34" charset="0"/>
            </a:endParaRPr>
          </a:p>
        </p:txBody>
      </p:sp>
      <p:sp>
        <p:nvSpPr>
          <p:cNvPr id="3" name="Content Placeholder 2"/>
          <p:cNvSpPr>
            <a:spLocks noGrp="1"/>
          </p:cNvSpPr>
          <p:nvPr>
            <p:ph idx="1"/>
          </p:nvPr>
        </p:nvSpPr>
        <p:spPr/>
        <p:txBody>
          <a:bodyPr/>
          <a:lstStyle/>
          <a:p>
            <a:pPr eaLnBrk="1" hangingPunct="1">
              <a:buFont typeface="Wingdings" panose="05000000000000000000" pitchFamily="2" charset="2"/>
              <a:buNone/>
              <a:defRPr/>
            </a:pPr>
            <a:r>
              <a:rPr lang="en-AU" sz="3600" dirty="0" smtClean="0">
                <a:latin typeface="+mj-lt"/>
                <a:cs typeface="Arial" pitchFamily="34" charset="0"/>
              </a:rPr>
              <a:t>&gt;98% goods by volume</a:t>
            </a:r>
          </a:p>
        </p:txBody>
      </p:sp>
      <p:pic>
        <p:nvPicPr>
          <p:cNvPr id="65540" name="Picture 7" descr="http://www.pacificmagazine.net/issue/2003/11/01/images/112003Pacific%20forum%20(Slide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8650" y="2905006"/>
            <a:ext cx="4202113"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13" descr="Vanuatu inter-island ferry, Port Vila, 2 June 2006 by PhillipC."/>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5687" y="2442151"/>
            <a:ext cx="3649663"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AU" sz="3600" b="1" i="1" dirty="0" smtClean="0"/>
              <a:t>…</a:t>
            </a:r>
            <a:r>
              <a:rPr lang="en-AU" sz="3600" b="1" i="1" dirty="0" smtClean="0">
                <a:latin typeface="Arial" pitchFamily="34" charset="0"/>
                <a:cs typeface="Arial" pitchFamily="34" charset="0"/>
              </a:rPr>
              <a:t> Tourism</a:t>
            </a:r>
            <a:endParaRPr lang="en-AU" sz="3600" b="1" i="1" dirty="0">
              <a:latin typeface="Arial" pitchFamily="34" charset="0"/>
              <a:cs typeface="Arial" pitchFamily="34" charset="0"/>
            </a:endParaRPr>
          </a:p>
        </p:txBody>
      </p:sp>
      <p:sp>
        <p:nvSpPr>
          <p:cNvPr id="3" name="Content Placeholder 2"/>
          <p:cNvSpPr>
            <a:spLocks noGrp="1"/>
          </p:cNvSpPr>
          <p:nvPr>
            <p:ph idx="1"/>
          </p:nvPr>
        </p:nvSpPr>
        <p:spPr>
          <a:xfrm>
            <a:off x="504825" y="1600200"/>
            <a:ext cx="7488238" cy="4530725"/>
          </a:xfrm>
        </p:spPr>
        <p:txBody>
          <a:bodyPr/>
          <a:lstStyle/>
          <a:p>
            <a:pPr eaLnBrk="1" hangingPunct="1">
              <a:defRPr/>
            </a:pPr>
            <a:r>
              <a:rPr lang="en-AU" sz="3600" dirty="0" smtClean="0">
                <a:latin typeface="+mj-lt"/>
                <a:cs typeface="Arial" pitchFamily="34" charset="0"/>
              </a:rPr>
              <a:t>a growing market</a:t>
            </a:r>
          </a:p>
          <a:p>
            <a:pPr eaLnBrk="1" hangingPunct="1">
              <a:defRPr/>
            </a:pPr>
            <a:r>
              <a:rPr lang="en-AU" sz="3600" dirty="0" smtClean="0">
                <a:latin typeface="+mj-lt"/>
                <a:cs typeface="Arial" pitchFamily="34" charset="0"/>
              </a:rPr>
              <a:t>larger ships</a:t>
            </a:r>
          </a:p>
          <a:p>
            <a:pPr eaLnBrk="1" hangingPunct="1">
              <a:defRPr/>
            </a:pPr>
            <a:r>
              <a:rPr lang="en-AU" sz="3600" dirty="0" smtClean="0">
                <a:latin typeface="+mj-lt"/>
                <a:cs typeface="Arial" pitchFamily="34" charset="0"/>
              </a:rPr>
              <a:t>new destinations</a:t>
            </a:r>
          </a:p>
        </p:txBody>
      </p:sp>
      <p:pic>
        <p:nvPicPr>
          <p:cNvPr id="67588" name="Picture 5" descr="http://www.south-pacific.travel/wordpress/wp-content/uploads/2008/06/markfj-031.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07394" y="2594312"/>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9634" name="Picture 6" descr="fishfarm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5150" y="1476375"/>
            <a:ext cx="3436938"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pPr algn="l" eaLnBrk="1" hangingPunct="1">
              <a:defRPr/>
            </a:pPr>
            <a:r>
              <a:rPr lang="en-AU" sz="3600" b="1" i="1" dirty="0" smtClean="0"/>
              <a:t>… </a:t>
            </a:r>
            <a:r>
              <a:rPr lang="en-AU" sz="3600" b="1" i="1" dirty="0" smtClean="0">
                <a:latin typeface="Arial" pitchFamily="34" charset="0"/>
                <a:cs typeface="Arial" pitchFamily="34" charset="0"/>
              </a:rPr>
              <a:t>Natural resources</a:t>
            </a:r>
            <a:endParaRPr lang="en-AU" sz="3600" b="1" i="1" dirty="0">
              <a:latin typeface="Arial" pitchFamily="34" charset="0"/>
              <a:cs typeface="Arial" pitchFamily="34" charset="0"/>
            </a:endParaRPr>
          </a:p>
        </p:txBody>
      </p:sp>
      <p:sp>
        <p:nvSpPr>
          <p:cNvPr id="3" name="Content Placeholder 2"/>
          <p:cNvSpPr>
            <a:spLocks noGrp="1"/>
          </p:cNvSpPr>
          <p:nvPr>
            <p:ph idx="1"/>
          </p:nvPr>
        </p:nvSpPr>
        <p:spPr>
          <a:xfrm>
            <a:off x="1000125" y="1539875"/>
            <a:ext cx="3286125" cy="1900238"/>
          </a:xfrm>
        </p:spPr>
        <p:txBody>
          <a:bodyPr/>
          <a:lstStyle/>
          <a:p>
            <a:pPr eaLnBrk="1" hangingPunct="1">
              <a:defRPr/>
            </a:pPr>
            <a:r>
              <a:rPr lang="en-AU" sz="3600" dirty="0" smtClean="0">
                <a:latin typeface="+mj-lt"/>
                <a:cs typeface="Arial" pitchFamily="34" charset="0"/>
              </a:rPr>
              <a:t>fishing</a:t>
            </a:r>
          </a:p>
          <a:p>
            <a:pPr eaLnBrk="1" hangingPunct="1">
              <a:defRPr/>
            </a:pPr>
            <a:r>
              <a:rPr lang="en-AU" sz="3600" dirty="0" smtClean="0">
                <a:latin typeface="+mj-lt"/>
                <a:cs typeface="Arial" pitchFamily="34" charset="0"/>
              </a:rPr>
              <a:t>seabed</a:t>
            </a:r>
          </a:p>
        </p:txBody>
      </p:sp>
      <p:pic>
        <p:nvPicPr>
          <p:cNvPr id="69637" name="Picture 2" descr="http://www.ffa.int/mcs/system/files/images/Fishing%20for%20Tuna%20on%20High%20Seas.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14688" y="2643188"/>
            <a:ext cx="3357562"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descr="The crew of Esperanza taking action against the world's biggest purse seiner, the  Albatun Tre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86355" y="4523951"/>
            <a:ext cx="3834272" cy="2140060"/>
          </a:xfrm>
          <a:prstGeom prst="rect">
            <a:avLst/>
          </a:prstGeom>
          <a:noFill/>
          <a:scene3d>
            <a:camera prst="orthographicFront"/>
            <a:lightRig rig="threePt" dir="t"/>
          </a:scene3d>
          <a:sp3d>
            <a:bevelT w="6350"/>
            <a:bevelB w="6350"/>
          </a:sp3d>
        </p:spPr>
      </p:pic>
      <p:pic>
        <p:nvPicPr>
          <p:cNvPr id="69639" name="Picture 4" descr="oil_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2938" y="3357563"/>
            <a:ext cx="2962275"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AU" sz="3600" b="1" i="1" dirty="0" smtClean="0"/>
              <a:t>… </a:t>
            </a:r>
            <a:r>
              <a:rPr lang="en-AU" sz="3600" b="1" i="1" dirty="0">
                <a:latin typeface="Arial" pitchFamily="34" charset="0"/>
                <a:cs typeface="Arial" pitchFamily="34" charset="0"/>
              </a:rPr>
              <a:t>S</a:t>
            </a:r>
            <a:r>
              <a:rPr lang="en-AU" sz="3600" b="1" i="1" dirty="0" smtClean="0">
                <a:latin typeface="Arial" pitchFamily="34" charset="0"/>
                <a:cs typeface="Arial" pitchFamily="34" charset="0"/>
              </a:rPr>
              <a:t>ecurity and defence</a:t>
            </a:r>
            <a:endParaRPr lang="en-AU" sz="3600" b="1" i="1" dirty="0">
              <a:latin typeface="Arial" pitchFamily="34" charset="0"/>
              <a:cs typeface="Arial" pitchFamily="34" charset="0"/>
            </a:endParaRPr>
          </a:p>
        </p:txBody>
      </p:sp>
      <p:sp>
        <p:nvSpPr>
          <p:cNvPr id="3" name="Content Placeholder 2"/>
          <p:cNvSpPr>
            <a:spLocks noGrp="1"/>
          </p:cNvSpPr>
          <p:nvPr>
            <p:ph idx="1"/>
          </p:nvPr>
        </p:nvSpPr>
        <p:spPr>
          <a:xfrm>
            <a:off x="628651" y="1825626"/>
            <a:ext cx="7172071" cy="3515117"/>
          </a:xfrm>
        </p:spPr>
        <p:txBody>
          <a:bodyPr>
            <a:normAutofit fontScale="25000" lnSpcReduction="20000"/>
          </a:bodyPr>
          <a:lstStyle/>
          <a:p>
            <a:pPr>
              <a:lnSpc>
                <a:spcPct val="110000"/>
              </a:lnSpc>
              <a:defRPr/>
            </a:pPr>
            <a:r>
              <a:rPr lang="en-AU" sz="11100" dirty="0" smtClean="0">
                <a:latin typeface="+mj-lt"/>
                <a:cs typeface="Arial" pitchFamily="34" charset="0"/>
              </a:rPr>
              <a:t>Maritime </a:t>
            </a:r>
            <a:r>
              <a:rPr lang="en-AU" sz="11100" dirty="0">
                <a:latin typeface="+mj-lt"/>
                <a:cs typeface="Arial" pitchFamily="34" charset="0"/>
              </a:rPr>
              <a:t>patrol and military operations</a:t>
            </a:r>
          </a:p>
          <a:p>
            <a:pPr>
              <a:lnSpc>
                <a:spcPct val="110000"/>
              </a:lnSpc>
              <a:defRPr/>
            </a:pPr>
            <a:r>
              <a:rPr lang="en-AU" sz="11100" dirty="0" smtClean="0">
                <a:latin typeface="+mj-lt"/>
                <a:cs typeface="Arial" pitchFamily="34" charset="0"/>
              </a:rPr>
              <a:t>Fishery </a:t>
            </a:r>
            <a:r>
              <a:rPr lang="en-AU" sz="11100" dirty="0">
                <a:latin typeface="+mj-lt"/>
                <a:cs typeface="Arial" pitchFamily="34" charset="0"/>
              </a:rPr>
              <a:t>protection</a:t>
            </a:r>
          </a:p>
          <a:p>
            <a:pPr>
              <a:lnSpc>
                <a:spcPct val="110000"/>
              </a:lnSpc>
              <a:defRPr/>
            </a:pPr>
            <a:r>
              <a:rPr lang="en-AU" sz="11100" dirty="0" smtClean="0">
                <a:latin typeface="+mj-lt"/>
                <a:cs typeface="Arial" pitchFamily="34" charset="0"/>
              </a:rPr>
              <a:t>Surveillance</a:t>
            </a:r>
            <a:endParaRPr lang="en-AU" sz="11100" dirty="0">
              <a:latin typeface="+mj-lt"/>
              <a:cs typeface="Arial" pitchFamily="34" charset="0"/>
            </a:endParaRPr>
          </a:p>
          <a:p>
            <a:pPr>
              <a:lnSpc>
                <a:spcPct val="110000"/>
              </a:lnSpc>
              <a:defRPr/>
            </a:pPr>
            <a:r>
              <a:rPr lang="en-AU" sz="11100" dirty="0" smtClean="0">
                <a:latin typeface="+mj-lt"/>
                <a:cs typeface="Arial" pitchFamily="34" charset="0"/>
              </a:rPr>
              <a:t>Disaster </a:t>
            </a:r>
            <a:r>
              <a:rPr lang="en-AU" sz="11100" dirty="0">
                <a:latin typeface="+mj-lt"/>
                <a:cs typeface="Arial" pitchFamily="34" charset="0"/>
              </a:rPr>
              <a:t>Relief</a:t>
            </a:r>
          </a:p>
          <a:p>
            <a:pPr>
              <a:lnSpc>
                <a:spcPct val="110000"/>
              </a:lnSpc>
              <a:defRPr/>
            </a:pPr>
            <a:r>
              <a:rPr lang="en-AU" sz="11100" dirty="0" smtClean="0">
                <a:latin typeface="+mj-lt"/>
                <a:cs typeface="Arial" pitchFamily="34" charset="0"/>
              </a:rPr>
              <a:t>Search </a:t>
            </a:r>
            <a:r>
              <a:rPr lang="en-AU" sz="11100" dirty="0">
                <a:latin typeface="+mj-lt"/>
                <a:cs typeface="Arial" pitchFamily="34" charset="0"/>
              </a:rPr>
              <a:t>and Rescue(SAR)</a:t>
            </a:r>
          </a:p>
          <a:p>
            <a:pPr eaLnBrk="1" hangingPunct="1">
              <a:buFont typeface="Wingdings" panose="05000000000000000000" pitchFamily="2" charset="2"/>
              <a:buNone/>
              <a:defRPr/>
            </a:pPr>
            <a:r>
              <a:rPr lang="en-AU" sz="3600" dirty="0" smtClean="0"/>
              <a:t> </a:t>
            </a:r>
          </a:p>
        </p:txBody>
      </p:sp>
      <p:pic>
        <p:nvPicPr>
          <p:cNvPr id="4" name="Picture 3"/>
          <p:cNvPicPr>
            <a:picLocks noChangeAspect="1"/>
          </p:cNvPicPr>
          <p:nvPr/>
        </p:nvPicPr>
        <p:blipFill>
          <a:blip r:embed="rId3"/>
          <a:stretch>
            <a:fillRect/>
          </a:stretch>
        </p:blipFill>
        <p:spPr>
          <a:xfrm>
            <a:off x="176212" y="1014412"/>
            <a:ext cx="8791575" cy="48291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AU" sz="3600" b="1" i="1" dirty="0" smtClean="0"/>
              <a:t>… </a:t>
            </a:r>
            <a:r>
              <a:rPr lang="en-AU" sz="3600" b="1" i="1" dirty="0" smtClean="0">
                <a:latin typeface="Arial" pitchFamily="34" charset="0"/>
                <a:cs typeface="Arial" pitchFamily="34" charset="0"/>
              </a:rPr>
              <a:t>Protection of the marine environment</a:t>
            </a:r>
            <a:endParaRPr lang="en-AU" sz="3600" b="1" i="1" dirty="0">
              <a:latin typeface="Arial" pitchFamily="34" charset="0"/>
              <a:cs typeface="Arial" pitchFamily="34" charset="0"/>
            </a:endParaRPr>
          </a:p>
        </p:txBody>
      </p:sp>
      <p:sp>
        <p:nvSpPr>
          <p:cNvPr id="3" name="Content Placeholder 2"/>
          <p:cNvSpPr>
            <a:spLocks noGrp="1"/>
          </p:cNvSpPr>
          <p:nvPr>
            <p:ph idx="1"/>
          </p:nvPr>
        </p:nvSpPr>
        <p:spPr>
          <a:xfrm>
            <a:off x="628651" y="1825626"/>
            <a:ext cx="7172071" cy="3515117"/>
          </a:xfrm>
        </p:spPr>
        <p:txBody>
          <a:bodyPr>
            <a:normAutofit/>
          </a:bodyPr>
          <a:lstStyle/>
          <a:p>
            <a:pPr>
              <a:lnSpc>
                <a:spcPct val="110000"/>
              </a:lnSpc>
              <a:defRPr/>
            </a:pPr>
            <a:r>
              <a:rPr lang="en-US" sz="3600" dirty="0">
                <a:latin typeface="+mj-lt"/>
                <a:cs typeface="Arial" pitchFamily="34" charset="0"/>
              </a:rPr>
              <a:t>dumping</a:t>
            </a:r>
          </a:p>
          <a:p>
            <a:pPr>
              <a:lnSpc>
                <a:spcPct val="110000"/>
              </a:lnSpc>
              <a:defRPr/>
            </a:pPr>
            <a:r>
              <a:rPr lang="en-US" sz="3600" dirty="0">
                <a:latin typeface="+mj-lt"/>
                <a:cs typeface="Arial" pitchFamily="34" charset="0"/>
              </a:rPr>
              <a:t>oil spill</a:t>
            </a:r>
          </a:p>
          <a:p>
            <a:pPr>
              <a:lnSpc>
                <a:spcPct val="110000"/>
              </a:lnSpc>
              <a:defRPr/>
            </a:pPr>
            <a:r>
              <a:rPr lang="en-US" sz="3600" dirty="0">
                <a:latin typeface="+mj-lt"/>
                <a:cs typeface="Arial" pitchFamily="34" charset="0"/>
              </a:rPr>
              <a:t>industrial </a:t>
            </a:r>
            <a:r>
              <a:rPr lang="en-US" sz="3600" dirty="0" smtClean="0">
                <a:latin typeface="+mj-lt"/>
                <a:cs typeface="Arial" pitchFamily="34" charset="0"/>
              </a:rPr>
              <a:t>pollution</a:t>
            </a:r>
            <a:r>
              <a:rPr lang="en-AU" sz="3600" dirty="0" smtClean="0">
                <a:latin typeface="+mj-lt"/>
              </a:rPr>
              <a:t> </a:t>
            </a:r>
          </a:p>
        </p:txBody>
      </p:sp>
      <p:pic>
        <p:nvPicPr>
          <p:cNvPr id="5" name="Picture 9" descr="oi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4843463" y="1405134"/>
            <a:ext cx="3671887" cy="2178050"/>
          </a:xfrm>
          <a:prstGeom prst="rect">
            <a:avLst/>
          </a:prstGeom>
        </p:spPr>
      </p:pic>
      <p:pic>
        <p:nvPicPr>
          <p:cNvPr id="6" name="Picture 10" descr="Deadfis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53895" y="4188392"/>
            <a:ext cx="31940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493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AU" sz="3600" b="1" i="1" dirty="0" smtClean="0"/>
              <a:t>… </a:t>
            </a:r>
            <a:r>
              <a:rPr lang="en-AU" sz="3600" b="1" i="1" dirty="0" smtClean="0">
                <a:latin typeface="Arial" pitchFamily="34" charset="0"/>
                <a:cs typeface="Arial" pitchFamily="34" charset="0"/>
              </a:rPr>
              <a:t>Coastal zone management</a:t>
            </a:r>
            <a:endParaRPr lang="en-AU" sz="3600" b="1" i="1" dirty="0">
              <a:latin typeface="Arial" pitchFamily="34" charset="0"/>
              <a:cs typeface="Arial" pitchFamily="34" charset="0"/>
            </a:endParaRPr>
          </a:p>
        </p:txBody>
      </p:sp>
      <p:sp>
        <p:nvSpPr>
          <p:cNvPr id="3" name="Content Placeholder 2"/>
          <p:cNvSpPr>
            <a:spLocks noGrp="1"/>
          </p:cNvSpPr>
          <p:nvPr>
            <p:ph idx="1"/>
          </p:nvPr>
        </p:nvSpPr>
        <p:spPr>
          <a:xfrm>
            <a:off x="628650" y="1332012"/>
            <a:ext cx="7172071" cy="3515117"/>
          </a:xfrm>
        </p:spPr>
        <p:txBody>
          <a:bodyPr>
            <a:normAutofit/>
          </a:bodyPr>
          <a:lstStyle/>
          <a:p>
            <a:pPr>
              <a:lnSpc>
                <a:spcPct val="110000"/>
              </a:lnSpc>
              <a:defRPr/>
            </a:pPr>
            <a:r>
              <a:rPr lang="en-US" sz="3600" dirty="0">
                <a:latin typeface="+mj-lt"/>
                <a:cs typeface="Arial" pitchFamily="34" charset="0"/>
              </a:rPr>
              <a:t>resource management</a:t>
            </a:r>
          </a:p>
          <a:p>
            <a:pPr>
              <a:lnSpc>
                <a:spcPct val="110000"/>
              </a:lnSpc>
              <a:defRPr/>
            </a:pPr>
            <a:r>
              <a:rPr lang="en-US" sz="3600" dirty="0">
                <a:latin typeface="+mj-lt"/>
                <a:cs typeface="Arial" pitchFamily="34" charset="0"/>
              </a:rPr>
              <a:t>industrial pollution</a:t>
            </a:r>
          </a:p>
          <a:p>
            <a:pPr>
              <a:lnSpc>
                <a:spcPct val="110000"/>
              </a:lnSpc>
              <a:defRPr/>
            </a:pPr>
            <a:r>
              <a:rPr lang="en-US" sz="3600" dirty="0">
                <a:latin typeface="+mj-lt"/>
                <a:cs typeface="Arial" pitchFamily="34" charset="0"/>
              </a:rPr>
              <a:t>port development</a:t>
            </a:r>
          </a:p>
          <a:p>
            <a:pPr>
              <a:lnSpc>
                <a:spcPct val="110000"/>
              </a:lnSpc>
              <a:defRPr/>
            </a:pPr>
            <a:r>
              <a:rPr lang="en-US" sz="3600" dirty="0">
                <a:latin typeface="+mj-lt"/>
                <a:cs typeface="Arial" pitchFamily="34" charset="0"/>
              </a:rPr>
              <a:t>areas of </a:t>
            </a:r>
            <a:r>
              <a:rPr lang="en-US" sz="3600" dirty="0" smtClean="0">
                <a:latin typeface="+mj-lt"/>
                <a:cs typeface="Arial" pitchFamily="34" charset="0"/>
              </a:rPr>
              <a:t>national jurisdiction</a:t>
            </a:r>
            <a:endParaRPr lang="en-US" sz="3600" dirty="0">
              <a:latin typeface="+mj-lt"/>
              <a:cs typeface="Arial" pitchFamily="34" charset="0"/>
            </a:endParaRPr>
          </a:p>
        </p:txBody>
      </p:sp>
      <p:pic>
        <p:nvPicPr>
          <p:cNvPr id="7" name="Picture 12" descr="Sewage outfall pip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9540" y="4248238"/>
            <a:ext cx="2214563"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http://geography.about.com/library/graphics/eez2.gif"/>
          <p:cNvPicPr>
            <a:picLocks noChangeAspect="1" noChangeArrowheads="1"/>
          </p:cNvPicPr>
          <p:nvPr/>
        </p:nvPicPr>
        <p:blipFill>
          <a:blip r:embed="rId4" cstate="email">
            <a:extLst>
              <a:ext uri="{28A0092B-C50C-407E-A947-70E740481C1C}">
                <a14:useLocalDpi xmlns:a14="http://schemas.microsoft.com/office/drawing/2010/main"/>
              </a:ext>
            </a:extLst>
          </a:blip>
          <a:srcRect l="1373" t="3391" r="1373" b="3391"/>
          <a:stretch>
            <a:fillRect/>
          </a:stretch>
        </p:blipFill>
        <p:spPr bwMode="auto">
          <a:xfrm>
            <a:off x="4572000" y="1863498"/>
            <a:ext cx="380682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ttp://imagecache2.allposters.com/images/pic/PTGPOD/603011~Pearl-Beach-Resort-Bora-Bora-Poster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3853832" y="4183017"/>
            <a:ext cx="2638425" cy="1720850"/>
          </a:xfrm>
          <a:prstGeom prst="rect">
            <a:avLst/>
          </a:prstGeom>
        </p:spPr>
      </p:pic>
      <p:pic>
        <p:nvPicPr>
          <p:cNvPr id="10" name="Picture 14" descr="http://www.iaphworldports.org/img/0425/3_3Houston.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65950" y="3343048"/>
            <a:ext cx="17145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010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AU" sz="3600" b="1" i="1" dirty="0" smtClean="0"/>
              <a:t>… </a:t>
            </a:r>
            <a:r>
              <a:rPr lang="en-AU" sz="3600" b="1" i="1" dirty="0">
                <a:latin typeface="Arial" pitchFamily="34" charset="0"/>
                <a:cs typeface="Arial" pitchFamily="34" charset="0"/>
              </a:rPr>
              <a:t>N</a:t>
            </a:r>
            <a:r>
              <a:rPr lang="en-AU" sz="3600" b="1" i="1" dirty="0" smtClean="0">
                <a:latin typeface="Arial" pitchFamily="34" charset="0"/>
                <a:cs typeface="Arial" pitchFamily="34" charset="0"/>
              </a:rPr>
              <a:t>atural disaster management</a:t>
            </a:r>
            <a:endParaRPr lang="en-AU" sz="3600" b="1" i="1" dirty="0">
              <a:latin typeface="Arial" pitchFamily="34" charset="0"/>
              <a:cs typeface="Arial" pitchFamily="34" charset="0"/>
            </a:endParaRPr>
          </a:p>
        </p:txBody>
      </p:sp>
      <p:sp>
        <p:nvSpPr>
          <p:cNvPr id="3" name="Content Placeholder 2"/>
          <p:cNvSpPr>
            <a:spLocks noGrp="1"/>
          </p:cNvSpPr>
          <p:nvPr>
            <p:ph idx="1"/>
          </p:nvPr>
        </p:nvSpPr>
        <p:spPr>
          <a:xfrm>
            <a:off x="684213" y="1341438"/>
            <a:ext cx="7772400" cy="4454525"/>
          </a:xfrm>
        </p:spPr>
        <p:txBody>
          <a:bodyPr/>
          <a:lstStyle/>
          <a:p>
            <a:pPr>
              <a:lnSpc>
                <a:spcPct val="110000"/>
              </a:lnSpc>
              <a:defRPr/>
            </a:pPr>
            <a:r>
              <a:rPr lang="en-AU" sz="3600" dirty="0" smtClean="0">
                <a:latin typeface="+mj-lt"/>
                <a:cs typeface="Arial" pitchFamily="34" charset="0"/>
              </a:rPr>
              <a:t>inundation </a:t>
            </a:r>
            <a:r>
              <a:rPr lang="en-AU" sz="3600" dirty="0">
                <a:latin typeface="+mj-lt"/>
                <a:cs typeface="Arial" pitchFamily="34" charset="0"/>
              </a:rPr>
              <a:t>modelling</a:t>
            </a:r>
          </a:p>
          <a:p>
            <a:pPr>
              <a:lnSpc>
                <a:spcPct val="110000"/>
              </a:lnSpc>
              <a:defRPr/>
            </a:pPr>
            <a:r>
              <a:rPr lang="en-AU" sz="3600" dirty="0" smtClean="0">
                <a:latin typeface="+mj-lt"/>
                <a:cs typeface="Arial" pitchFamily="34" charset="0"/>
              </a:rPr>
              <a:t>sea </a:t>
            </a:r>
            <a:r>
              <a:rPr lang="en-AU" sz="3600" dirty="0">
                <a:latin typeface="+mj-lt"/>
                <a:cs typeface="Arial" pitchFamily="34" charset="0"/>
              </a:rPr>
              <a:t>level </a:t>
            </a:r>
            <a:r>
              <a:rPr lang="en-AU" sz="3600" dirty="0" smtClean="0">
                <a:latin typeface="+mj-lt"/>
                <a:cs typeface="Arial" pitchFamily="34" charset="0"/>
              </a:rPr>
              <a:t>monitoring</a:t>
            </a:r>
            <a:endParaRPr lang="en-AU" sz="3600" dirty="0">
              <a:latin typeface="+mj-lt"/>
              <a:cs typeface="Arial" pitchFamily="34" charset="0"/>
            </a:endParaRPr>
          </a:p>
          <a:p>
            <a:pPr>
              <a:lnSpc>
                <a:spcPct val="110000"/>
              </a:lnSpc>
              <a:defRPr/>
            </a:pPr>
            <a:r>
              <a:rPr lang="en-AU" sz="3600" dirty="0" smtClean="0">
                <a:latin typeface="+mj-lt"/>
                <a:cs typeface="Arial" pitchFamily="34" charset="0"/>
              </a:rPr>
              <a:t>Tsunami forecasting</a:t>
            </a:r>
            <a:endParaRPr lang="en-AU" sz="3600" dirty="0">
              <a:latin typeface="+mj-lt"/>
              <a:cs typeface="Arial" pitchFamily="34" charset="0"/>
            </a:endParaRPr>
          </a:p>
          <a:p>
            <a:pPr>
              <a:lnSpc>
                <a:spcPct val="110000"/>
              </a:lnSpc>
              <a:defRPr/>
            </a:pPr>
            <a:r>
              <a:rPr lang="en-AU" sz="3600" dirty="0" smtClean="0">
                <a:latin typeface="+mj-lt"/>
                <a:cs typeface="Arial" pitchFamily="34" charset="0"/>
              </a:rPr>
              <a:t>relief </a:t>
            </a:r>
            <a:r>
              <a:rPr lang="en-AU" sz="3600" dirty="0">
                <a:latin typeface="+mj-lt"/>
                <a:cs typeface="Arial" pitchFamily="34" charset="0"/>
              </a:rPr>
              <a:t>planning</a:t>
            </a:r>
          </a:p>
        </p:txBody>
      </p:sp>
      <p:pic>
        <p:nvPicPr>
          <p:cNvPr id="77828" name="Picture 13" descr="Hurricane da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27675" y="1341438"/>
            <a:ext cx="2928938"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2" descr="http://www.greenpeace.org/raw/image_full/international/photosvideos/photos/pita-meanke-of-betio-villag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6980" y="3863131"/>
            <a:ext cx="2714625"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6" descr="http://www.ucar.edu/news/releases/2005/images/seawate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26762" y="4093939"/>
            <a:ext cx="2562225"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7930194" cy="4553667"/>
          </a:xfrm>
        </p:spPr>
        <p:txBody>
          <a:bodyPr>
            <a:normAutofit lnSpcReduction="10000"/>
          </a:bodyPr>
          <a:lstStyle/>
          <a:p>
            <a:pPr marL="0" indent="0" eaLnBrk="1" hangingPunct="1">
              <a:defRPr/>
            </a:pPr>
            <a:r>
              <a:rPr lang="en-GB" sz="3600" dirty="0" smtClean="0">
                <a:latin typeface="+mj-lt"/>
                <a:cs typeface="Arial" pitchFamily="34" charset="0"/>
              </a:rPr>
              <a:t> </a:t>
            </a:r>
            <a:r>
              <a:rPr lang="en-GB" sz="3600" dirty="0" smtClean="0">
                <a:latin typeface="+mj-lt"/>
                <a:cs typeface="Arial" pitchFamily="34" charset="0"/>
              </a:rPr>
              <a:t>Introduction</a:t>
            </a:r>
          </a:p>
          <a:p>
            <a:pPr marL="0" indent="0" eaLnBrk="1" hangingPunct="1">
              <a:defRPr/>
            </a:pPr>
            <a:r>
              <a:rPr lang="en-GB" sz="3600" dirty="0">
                <a:solidFill>
                  <a:schemeClr val="bg1">
                    <a:lumMod val="75000"/>
                  </a:schemeClr>
                </a:solidFill>
                <a:latin typeface="+mj-lt"/>
                <a:cs typeface="Arial" pitchFamily="34" charset="0"/>
              </a:rPr>
              <a:t> </a:t>
            </a:r>
            <a:r>
              <a:rPr lang="en-GB" sz="3600" dirty="0" smtClean="0">
                <a:solidFill>
                  <a:schemeClr val="bg1">
                    <a:lumMod val="75000"/>
                  </a:schemeClr>
                </a:solidFill>
                <a:latin typeface="+mj-lt"/>
                <a:cs typeface="Arial" pitchFamily="34" charset="0"/>
              </a:rPr>
              <a:t>References</a:t>
            </a:r>
            <a:endParaRPr lang="en-GB" sz="3600" dirty="0" smtClean="0">
              <a:solidFill>
                <a:schemeClr val="bg1">
                  <a:lumMod val="75000"/>
                </a:schemeClr>
              </a:solidFill>
              <a:latin typeface="+mj-lt"/>
              <a:cs typeface="Arial" pitchFamily="34" charset="0"/>
            </a:endParaRPr>
          </a:p>
          <a:p>
            <a:pPr marL="0" indent="0" eaLnBrk="1" hangingPunct="1">
              <a:defRPr/>
            </a:pPr>
            <a:r>
              <a:rPr lang="en-GB" sz="3600" dirty="0" smtClean="0">
                <a:solidFill>
                  <a:schemeClr val="bg1">
                    <a:lumMod val="75000"/>
                  </a:schemeClr>
                </a:solidFill>
                <a:latin typeface="+mj-lt"/>
                <a:cs typeface="Arial" pitchFamily="34" charset="0"/>
              </a:rPr>
              <a:t> The need for hydrography</a:t>
            </a:r>
          </a:p>
          <a:p>
            <a:pPr marL="0" lvl="1" indent="0">
              <a:spcBef>
                <a:spcPts val="1000"/>
              </a:spcBef>
              <a:defRPr/>
            </a:pPr>
            <a:r>
              <a:rPr lang="en-GB" sz="3600" dirty="0">
                <a:solidFill>
                  <a:schemeClr val="bg1">
                    <a:lumMod val="75000"/>
                  </a:schemeClr>
                </a:solidFill>
                <a:latin typeface="+mj-lt"/>
                <a:cs typeface="Arial" pitchFamily="34" charset="0"/>
              </a:rPr>
              <a:t> Uses and benefits</a:t>
            </a:r>
          </a:p>
          <a:p>
            <a:pPr marL="0" lvl="1" indent="0">
              <a:spcBef>
                <a:spcPts val="1000"/>
              </a:spcBef>
              <a:defRPr/>
            </a:pPr>
            <a:r>
              <a:rPr lang="en-GB" sz="3600" dirty="0">
                <a:solidFill>
                  <a:schemeClr val="bg1">
                    <a:lumMod val="75000"/>
                  </a:schemeClr>
                </a:solidFill>
                <a:latin typeface="+mj-lt"/>
                <a:cs typeface="Arial" pitchFamily="34" charset="0"/>
              </a:rPr>
              <a:t> </a:t>
            </a:r>
            <a:r>
              <a:rPr lang="en-GB" sz="3600" dirty="0" smtClean="0">
                <a:solidFill>
                  <a:schemeClr val="bg1">
                    <a:lumMod val="75000"/>
                  </a:schemeClr>
                </a:solidFill>
                <a:latin typeface="+mj-lt"/>
                <a:cs typeface="Arial" pitchFamily="34" charset="0"/>
              </a:rPr>
              <a:t>The meaning of inadequate hydrography</a:t>
            </a:r>
          </a:p>
          <a:p>
            <a:pPr marL="0" lvl="1" indent="0">
              <a:spcBef>
                <a:spcPts val="1000"/>
              </a:spcBef>
              <a:defRPr/>
            </a:pPr>
            <a:r>
              <a:rPr lang="en-GB" sz="3600" dirty="0">
                <a:solidFill>
                  <a:schemeClr val="bg1">
                    <a:lumMod val="75000"/>
                  </a:schemeClr>
                </a:solidFill>
                <a:latin typeface="+mj-lt"/>
                <a:cs typeface="Arial" pitchFamily="34" charset="0"/>
              </a:rPr>
              <a:t> </a:t>
            </a:r>
            <a:r>
              <a:rPr lang="en-GB" sz="3600" dirty="0" smtClean="0">
                <a:solidFill>
                  <a:schemeClr val="bg1">
                    <a:lumMod val="75000"/>
                  </a:schemeClr>
                </a:solidFill>
                <a:latin typeface="+mj-lt"/>
                <a:cs typeface="Arial" pitchFamily="34" charset="0"/>
              </a:rPr>
              <a:t>Who is responsible for hydrography</a:t>
            </a:r>
            <a:endParaRPr lang="en-GB" sz="3600" dirty="0">
              <a:solidFill>
                <a:schemeClr val="bg1">
                  <a:lumMod val="75000"/>
                </a:schemeClr>
              </a:solidFill>
              <a:latin typeface="+mj-lt"/>
              <a:cs typeface="Arial" pitchFamily="34" charset="0"/>
            </a:endParaRPr>
          </a:p>
          <a:p>
            <a:pPr marL="0" indent="0" eaLnBrk="1" hangingPunct="1">
              <a:defRPr/>
            </a:pPr>
            <a:r>
              <a:rPr lang="en-GB" sz="3600" dirty="0" smtClean="0">
                <a:solidFill>
                  <a:schemeClr val="bg1">
                    <a:lumMod val="75000"/>
                  </a:schemeClr>
                </a:solidFill>
                <a:latin typeface="+mj-lt"/>
                <a:cs typeface="Arial" pitchFamily="34" charset="0"/>
              </a:rPr>
              <a:t> The IHO</a:t>
            </a:r>
          </a:p>
          <a:p>
            <a:pPr marL="0" indent="0" eaLnBrk="1" hangingPunct="1">
              <a:defRPr/>
            </a:pPr>
            <a:r>
              <a:rPr lang="en-GB" sz="3600" dirty="0" smtClean="0">
                <a:solidFill>
                  <a:schemeClr val="bg1">
                    <a:lumMod val="75000"/>
                  </a:schemeClr>
                </a:solidFill>
                <a:latin typeface="+mj-lt"/>
                <a:cs typeface="Arial" pitchFamily="34" charset="0"/>
              </a:rPr>
              <a:t> Conclusion</a:t>
            </a: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t>Summary</a:t>
            </a:r>
            <a:endParaRPr lang="en-AU" sz="3200" dirty="0"/>
          </a:p>
        </p:txBody>
      </p:sp>
    </p:spTree>
    <p:extLst>
      <p:ext uri="{BB962C8B-B14F-4D97-AF65-F5344CB8AC3E}">
        <p14:creationId xmlns:p14="http://schemas.microsoft.com/office/powerpoint/2010/main" val="11601980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7930194" cy="4553667"/>
          </a:xfrm>
        </p:spPr>
        <p:txBody>
          <a:bodyPr>
            <a:normAutofit lnSpcReduction="10000"/>
          </a:bodyPr>
          <a:lstStyle/>
          <a:p>
            <a:pPr marL="0" indent="0" eaLnBrk="1" hangingPunct="1">
              <a:defRPr/>
            </a:pPr>
            <a:r>
              <a:rPr lang="en-GB" sz="3600" dirty="0" smtClean="0">
                <a:solidFill>
                  <a:schemeClr val="accent2">
                    <a:lumMod val="40000"/>
                    <a:lumOff val="60000"/>
                  </a:schemeClr>
                </a:solidFill>
                <a:latin typeface="+mj-lt"/>
                <a:cs typeface="Arial" pitchFamily="34" charset="0"/>
              </a:rPr>
              <a:t> </a:t>
            </a:r>
            <a:r>
              <a:rPr lang="en-GB" sz="3600" dirty="0" smtClean="0">
                <a:solidFill>
                  <a:schemeClr val="accent2">
                    <a:lumMod val="40000"/>
                    <a:lumOff val="60000"/>
                  </a:schemeClr>
                </a:solidFill>
                <a:latin typeface="+mj-lt"/>
                <a:cs typeface="Arial" pitchFamily="34" charset="0"/>
              </a:rPr>
              <a:t>Introduction</a:t>
            </a:r>
          </a:p>
          <a:p>
            <a:pPr marL="0" indent="0" eaLnBrk="1" hangingPunct="1">
              <a:defRPr/>
            </a:pPr>
            <a:r>
              <a:rPr lang="en-GB" sz="3600" dirty="0">
                <a:solidFill>
                  <a:schemeClr val="accent2">
                    <a:lumMod val="40000"/>
                    <a:lumOff val="60000"/>
                  </a:schemeClr>
                </a:solidFill>
                <a:latin typeface="+mj-lt"/>
                <a:cs typeface="Arial" pitchFamily="34" charset="0"/>
              </a:rPr>
              <a:t> </a:t>
            </a:r>
            <a:r>
              <a:rPr lang="en-GB" sz="3600" dirty="0" smtClean="0">
                <a:solidFill>
                  <a:schemeClr val="accent2">
                    <a:lumMod val="40000"/>
                    <a:lumOff val="60000"/>
                  </a:schemeClr>
                </a:solidFill>
                <a:latin typeface="+mj-lt"/>
                <a:cs typeface="Arial" pitchFamily="34" charset="0"/>
              </a:rPr>
              <a:t>References</a:t>
            </a:r>
            <a:endParaRPr lang="en-GB" sz="3600" dirty="0" smtClean="0">
              <a:solidFill>
                <a:schemeClr val="accent2">
                  <a:lumMod val="40000"/>
                  <a:lumOff val="60000"/>
                </a:schemeClr>
              </a:solidFill>
              <a:latin typeface="+mj-lt"/>
              <a:cs typeface="Arial" pitchFamily="34" charset="0"/>
            </a:endParaRPr>
          </a:p>
          <a:p>
            <a:pPr marL="0" indent="0" eaLnBrk="1" hangingPunct="1">
              <a:defRPr/>
            </a:pPr>
            <a:r>
              <a:rPr lang="en-GB" sz="3600" dirty="0" smtClean="0">
                <a:solidFill>
                  <a:schemeClr val="accent2">
                    <a:lumMod val="40000"/>
                    <a:lumOff val="60000"/>
                  </a:schemeClr>
                </a:solidFill>
                <a:latin typeface="+mj-lt"/>
                <a:cs typeface="Arial" pitchFamily="34" charset="0"/>
              </a:rPr>
              <a:t> The need for hydrography</a:t>
            </a:r>
          </a:p>
          <a:p>
            <a:pPr marL="0" lvl="1" indent="0">
              <a:spcBef>
                <a:spcPts val="1000"/>
              </a:spcBef>
              <a:defRPr/>
            </a:pPr>
            <a:r>
              <a:rPr lang="en-GB" sz="3600" dirty="0">
                <a:solidFill>
                  <a:schemeClr val="accent2">
                    <a:lumMod val="40000"/>
                    <a:lumOff val="60000"/>
                  </a:schemeClr>
                </a:solidFill>
                <a:latin typeface="+mj-lt"/>
                <a:cs typeface="Arial" pitchFamily="34" charset="0"/>
              </a:rPr>
              <a:t> Uses and benefits</a:t>
            </a:r>
          </a:p>
          <a:p>
            <a:pPr marL="0" lvl="1" indent="0">
              <a:spcBef>
                <a:spcPts val="1000"/>
              </a:spcBef>
              <a:defRPr/>
            </a:pPr>
            <a:r>
              <a:rPr lang="en-GB" sz="3600" dirty="0">
                <a:latin typeface="+mj-lt"/>
                <a:cs typeface="Arial" pitchFamily="34" charset="0"/>
              </a:rPr>
              <a:t> The meaning of inadequate hydrography</a:t>
            </a:r>
          </a:p>
          <a:p>
            <a:pPr marL="0" indent="0">
              <a:defRPr/>
            </a:pPr>
            <a:r>
              <a:rPr lang="en-GB" sz="3600" dirty="0" smtClean="0">
                <a:solidFill>
                  <a:schemeClr val="accent2">
                    <a:lumMod val="40000"/>
                    <a:lumOff val="60000"/>
                  </a:schemeClr>
                </a:solidFill>
                <a:latin typeface="+mj-lt"/>
                <a:cs typeface="Arial" pitchFamily="34" charset="0"/>
              </a:rPr>
              <a:t> </a:t>
            </a:r>
            <a:r>
              <a:rPr lang="en-US" sz="3600" dirty="0">
                <a:solidFill>
                  <a:schemeClr val="accent2">
                    <a:lumMod val="40000"/>
                    <a:lumOff val="60000"/>
                  </a:schemeClr>
                </a:solidFill>
                <a:latin typeface="+mj-lt"/>
                <a:cs typeface="Arial" pitchFamily="34" charset="0"/>
              </a:rPr>
              <a:t>Who is responsible for hydrography</a:t>
            </a:r>
            <a:endParaRPr lang="en-GB" sz="3600" dirty="0" smtClean="0">
              <a:solidFill>
                <a:schemeClr val="accent2">
                  <a:lumMod val="40000"/>
                  <a:lumOff val="60000"/>
                </a:schemeClr>
              </a:solidFill>
              <a:latin typeface="+mj-lt"/>
              <a:cs typeface="Arial" pitchFamily="34" charset="0"/>
            </a:endParaRPr>
          </a:p>
          <a:p>
            <a:pPr marL="0" indent="0" eaLnBrk="1" hangingPunct="1">
              <a:defRPr/>
            </a:pPr>
            <a:r>
              <a:rPr lang="en-GB" sz="3600" dirty="0">
                <a:solidFill>
                  <a:schemeClr val="accent2">
                    <a:lumMod val="40000"/>
                    <a:lumOff val="60000"/>
                  </a:schemeClr>
                </a:solidFill>
                <a:latin typeface="+mj-lt"/>
                <a:cs typeface="Arial" pitchFamily="34" charset="0"/>
              </a:rPr>
              <a:t> </a:t>
            </a:r>
            <a:r>
              <a:rPr lang="en-GB" sz="3600" dirty="0" smtClean="0">
                <a:solidFill>
                  <a:schemeClr val="accent2">
                    <a:lumMod val="40000"/>
                    <a:lumOff val="60000"/>
                  </a:schemeClr>
                </a:solidFill>
                <a:latin typeface="+mj-lt"/>
                <a:cs typeface="Arial" pitchFamily="34" charset="0"/>
              </a:rPr>
              <a:t>The IHO</a:t>
            </a:r>
          </a:p>
          <a:p>
            <a:pPr marL="0" indent="0" eaLnBrk="1" hangingPunct="1">
              <a:defRPr/>
            </a:pPr>
            <a:r>
              <a:rPr lang="en-GB" sz="3600" dirty="0" smtClean="0">
                <a:solidFill>
                  <a:schemeClr val="accent2">
                    <a:lumMod val="40000"/>
                    <a:lumOff val="60000"/>
                  </a:schemeClr>
                </a:solidFill>
                <a:latin typeface="+mj-lt"/>
                <a:cs typeface="Arial" pitchFamily="34" charset="0"/>
              </a:rPr>
              <a:t> Conclusion</a:t>
            </a: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t>Summary</a:t>
            </a:r>
            <a:endParaRPr lang="en-AU" sz="3200" dirty="0"/>
          </a:p>
        </p:txBody>
      </p:sp>
    </p:spTree>
    <p:extLst>
      <p:ext uri="{BB962C8B-B14F-4D97-AF65-F5344CB8AC3E}">
        <p14:creationId xmlns:p14="http://schemas.microsoft.com/office/powerpoint/2010/main" val="4129580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7930194" cy="4553667"/>
          </a:xfrm>
        </p:spPr>
        <p:txBody>
          <a:bodyPr>
            <a:normAutofit fontScale="85000" lnSpcReduction="10000"/>
          </a:bodyPr>
          <a:lstStyle/>
          <a:p>
            <a:pPr marL="0" indent="0" eaLnBrk="1" hangingPunct="1">
              <a:buNone/>
              <a:defRPr/>
            </a:pPr>
            <a:r>
              <a:rPr lang="en-GB" sz="3600" dirty="0">
                <a:latin typeface="+mj-lt"/>
                <a:cs typeface="Arial" pitchFamily="34" charset="0"/>
              </a:rPr>
              <a:t>I</a:t>
            </a:r>
            <a:r>
              <a:rPr lang="en-GB" sz="3600" dirty="0" smtClean="0">
                <a:latin typeface="+mj-lt"/>
                <a:cs typeface="Arial" pitchFamily="34" charset="0"/>
              </a:rPr>
              <a:t>nadequate hydrography means:</a:t>
            </a:r>
          </a:p>
          <a:p>
            <a:pPr marL="0" lvl="1" indent="0">
              <a:spcBef>
                <a:spcPts val="1000"/>
              </a:spcBef>
              <a:defRPr/>
            </a:pPr>
            <a:r>
              <a:rPr lang="en-GB" sz="3600" dirty="0" smtClean="0">
                <a:latin typeface="+mj-lt"/>
                <a:cs typeface="Arial" pitchFamily="34" charset="0"/>
              </a:rPr>
              <a:t> </a:t>
            </a:r>
            <a:r>
              <a:rPr lang="en-US" sz="3600" dirty="0" smtClean="0">
                <a:latin typeface="+mj-lt"/>
                <a:cs typeface="Arial" pitchFamily="34" charset="0"/>
              </a:rPr>
              <a:t>risk </a:t>
            </a:r>
            <a:r>
              <a:rPr lang="en-US" sz="3600" dirty="0">
                <a:latin typeface="+mj-lt"/>
                <a:cs typeface="Arial" pitchFamily="34" charset="0"/>
              </a:rPr>
              <a:t>of marine accidents increases</a:t>
            </a:r>
          </a:p>
          <a:p>
            <a:pPr marL="457200" lvl="2" indent="0">
              <a:spcBef>
                <a:spcPts val="1000"/>
              </a:spcBef>
              <a:defRPr/>
            </a:pPr>
            <a:r>
              <a:rPr lang="en-US" sz="3200" dirty="0" smtClean="0">
                <a:latin typeface="+mj-lt"/>
                <a:cs typeface="Arial" pitchFamily="34" charset="0"/>
              </a:rPr>
              <a:t> environmental </a:t>
            </a:r>
            <a:r>
              <a:rPr lang="en-US" sz="3200" dirty="0">
                <a:latin typeface="+mj-lt"/>
                <a:cs typeface="Arial" pitchFamily="34" charset="0"/>
              </a:rPr>
              <a:t>pollution</a:t>
            </a:r>
          </a:p>
          <a:p>
            <a:pPr marL="457200" lvl="2" indent="0">
              <a:spcBef>
                <a:spcPts val="1000"/>
              </a:spcBef>
              <a:defRPr/>
            </a:pPr>
            <a:r>
              <a:rPr lang="en-US" sz="3200" dirty="0" smtClean="0">
                <a:latin typeface="+mj-lt"/>
                <a:cs typeface="Arial" pitchFamily="34" charset="0"/>
              </a:rPr>
              <a:t> loss </a:t>
            </a:r>
            <a:r>
              <a:rPr lang="en-US" sz="3200" dirty="0">
                <a:latin typeface="+mj-lt"/>
                <a:cs typeface="Arial" pitchFamily="34" charset="0"/>
              </a:rPr>
              <a:t>of life</a:t>
            </a:r>
          </a:p>
          <a:p>
            <a:pPr marL="0" lvl="1" indent="0">
              <a:spcBef>
                <a:spcPts val="1000"/>
              </a:spcBef>
              <a:defRPr/>
            </a:pPr>
            <a:r>
              <a:rPr lang="en-US" sz="3600" dirty="0" smtClean="0">
                <a:latin typeface="+mj-lt"/>
                <a:cs typeface="Arial" pitchFamily="34" charset="0"/>
              </a:rPr>
              <a:t> shipping </a:t>
            </a:r>
            <a:r>
              <a:rPr lang="en-US" sz="3600" dirty="0">
                <a:latin typeface="+mj-lt"/>
                <a:cs typeface="Arial" pitchFamily="34" charset="0"/>
              </a:rPr>
              <a:t>lacks confidence in ports and routes</a:t>
            </a:r>
          </a:p>
          <a:p>
            <a:pPr marL="0" lvl="1" indent="0">
              <a:spcBef>
                <a:spcPts val="1000"/>
              </a:spcBef>
              <a:defRPr/>
            </a:pPr>
            <a:r>
              <a:rPr lang="en-US" sz="3600" dirty="0" smtClean="0">
                <a:latin typeface="+mj-lt"/>
                <a:cs typeface="Arial" pitchFamily="34" charset="0"/>
              </a:rPr>
              <a:t> international </a:t>
            </a:r>
            <a:r>
              <a:rPr lang="en-US" sz="3600" dirty="0">
                <a:latin typeface="+mj-lt"/>
                <a:cs typeface="Arial" pitchFamily="34" charset="0"/>
              </a:rPr>
              <a:t>trade is limited</a:t>
            </a:r>
          </a:p>
          <a:p>
            <a:pPr marL="0" lvl="1" indent="0">
              <a:spcBef>
                <a:spcPts val="1000"/>
              </a:spcBef>
              <a:defRPr/>
            </a:pPr>
            <a:r>
              <a:rPr lang="en-US" sz="3600" dirty="0" smtClean="0">
                <a:latin typeface="+mj-lt"/>
                <a:cs typeface="Arial" pitchFamily="34" charset="0"/>
              </a:rPr>
              <a:t> missed </a:t>
            </a:r>
            <a:r>
              <a:rPr lang="en-US" sz="3600" dirty="0">
                <a:latin typeface="+mj-lt"/>
                <a:cs typeface="Arial" pitchFamily="34" charset="0"/>
              </a:rPr>
              <a:t>economic opportunities</a:t>
            </a:r>
          </a:p>
          <a:p>
            <a:pPr marL="0" lvl="1" indent="0">
              <a:spcBef>
                <a:spcPts val="1000"/>
              </a:spcBef>
              <a:defRPr/>
            </a:pPr>
            <a:r>
              <a:rPr lang="en-US" sz="3600" dirty="0" smtClean="0">
                <a:latin typeface="+mj-lt"/>
                <a:cs typeface="Arial" pitchFamily="34" charset="0"/>
              </a:rPr>
              <a:t> environmental </a:t>
            </a:r>
            <a:r>
              <a:rPr lang="en-US" sz="3600" dirty="0">
                <a:latin typeface="+mj-lt"/>
                <a:cs typeface="Arial" pitchFamily="34" charset="0"/>
              </a:rPr>
              <a:t>impacts</a:t>
            </a:r>
          </a:p>
          <a:p>
            <a:pPr marL="0" lvl="1" indent="0">
              <a:spcBef>
                <a:spcPts val="1000"/>
              </a:spcBef>
              <a:defRPr/>
            </a:pPr>
            <a:r>
              <a:rPr lang="en-US" sz="3600" dirty="0" smtClean="0">
                <a:latin typeface="+mj-lt"/>
                <a:cs typeface="Arial" pitchFamily="34" charset="0"/>
              </a:rPr>
              <a:t> potential </a:t>
            </a:r>
            <a:r>
              <a:rPr lang="en-US" sz="3600" dirty="0">
                <a:latin typeface="+mj-lt"/>
                <a:cs typeface="Arial" pitchFamily="34" charset="0"/>
              </a:rPr>
              <a:t>liability and litigation</a:t>
            </a:r>
          </a:p>
          <a:p>
            <a:pPr marL="0" lvl="1" indent="0">
              <a:spcBef>
                <a:spcPts val="1000"/>
              </a:spcBef>
              <a:defRPr/>
            </a:pPr>
            <a:endParaRPr lang="en-GB" sz="3600" dirty="0">
              <a:latin typeface="+mj-lt"/>
              <a:cs typeface="Arial" pitchFamily="34" charset="0"/>
            </a:endParaRP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indent="0">
              <a:spcBef>
                <a:spcPts val="1000"/>
              </a:spcBef>
              <a:defRPr/>
            </a:pPr>
            <a:r>
              <a:rPr lang="en-GB" sz="3600" dirty="0" smtClean="0">
                <a:latin typeface="+mj-lt"/>
                <a:cs typeface="Arial" pitchFamily="34" charset="0"/>
              </a:rPr>
              <a:t>The meaning </a:t>
            </a:r>
            <a:r>
              <a:rPr lang="en-GB" sz="3600" dirty="0">
                <a:latin typeface="+mj-lt"/>
                <a:cs typeface="Arial" pitchFamily="34" charset="0"/>
              </a:rPr>
              <a:t>of inadequate hydrography</a:t>
            </a:r>
          </a:p>
        </p:txBody>
      </p:sp>
    </p:spTree>
    <p:extLst>
      <p:ext uri="{BB962C8B-B14F-4D97-AF65-F5344CB8AC3E}">
        <p14:creationId xmlns:p14="http://schemas.microsoft.com/office/powerpoint/2010/main" val="1488322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7930194" cy="4553667"/>
          </a:xfrm>
        </p:spPr>
        <p:txBody>
          <a:bodyPr>
            <a:normAutofit/>
          </a:bodyPr>
          <a:lstStyle/>
          <a:p>
            <a:pPr marL="0" indent="0">
              <a:buNone/>
              <a:defRPr/>
            </a:pPr>
            <a:r>
              <a:rPr lang="en-US" sz="3600" dirty="0" smtClean="0">
                <a:latin typeface="+mj-lt"/>
                <a:cs typeface="Arial" pitchFamily="34" charset="0"/>
              </a:rPr>
              <a:t>What </a:t>
            </a:r>
            <a:r>
              <a:rPr lang="en-US" sz="3600" dirty="0">
                <a:latin typeface="+mj-lt"/>
                <a:cs typeface="Arial" pitchFamily="34" charset="0"/>
              </a:rPr>
              <a:t>is the cost of:</a:t>
            </a:r>
          </a:p>
          <a:p>
            <a:pPr marL="0" lvl="1" indent="-180000">
              <a:spcBef>
                <a:spcPts val="1000"/>
              </a:spcBef>
              <a:defRPr/>
            </a:pPr>
            <a:r>
              <a:rPr lang="en-US" sz="3100" dirty="0" smtClean="0">
                <a:latin typeface="+mj-lt"/>
                <a:cs typeface="Arial" pitchFamily="34" charset="0"/>
              </a:rPr>
              <a:t> under-developed </a:t>
            </a:r>
            <a:r>
              <a:rPr lang="en-US" sz="3100" dirty="0">
                <a:latin typeface="+mj-lt"/>
                <a:cs typeface="Arial" pitchFamily="34" charset="0"/>
              </a:rPr>
              <a:t>ports?</a:t>
            </a:r>
          </a:p>
          <a:p>
            <a:pPr marL="0" lvl="1" indent="-180000">
              <a:spcBef>
                <a:spcPts val="1000"/>
              </a:spcBef>
              <a:defRPr/>
            </a:pPr>
            <a:r>
              <a:rPr lang="en-US" sz="3100" dirty="0" smtClean="0">
                <a:latin typeface="+mj-lt"/>
                <a:cs typeface="Arial" pitchFamily="34" charset="0"/>
              </a:rPr>
              <a:t> using </a:t>
            </a:r>
            <a:r>
              <a:rPr lang="en-US" sz="3100" dirty="0">
                <a:latin typeface="+mj-lt"/>
                <a:cs typeface="Arial" pitchFamily="34" charset="0"/>
              </a:rPr>
              <a:t>complex and hazardous shipping routes?</a:t>
            </a:r>
          </a:p>
          <a:p>
            <a:pPr marL="0" lvl="1" indent="-180000">
              <a:spcBef>
                <a:spcPts val="1000"/>
              </a:spcBef>
              <a:defRPr/>
            </a:pPr>
            <a:r>
              <a:rPr lang="en-US" sz="3100" dirty="0" smtClean="0">
                <a:latin typeface="+mj-lt"/>
                <a:cs typeface="Arial" pitchFamily="34" charset="0"/>
              </a:rPr>
              <a:t> lack </a:t>
            </a:r>
            <a:r>
              <a:rPr lang="en-US" sz="3100" dirty="0">
                <a:latin typeface="+mj-lt"/>
                <a:cs typeface="Arial" pitchFamily="34" charset="0"/>
              </a:rPr>
              <a:t>of </a:t>
            </a:r>
            <a:r>
              <a:rPr lang="en-US" sz="3100" dirty="0" smtClean="0">
                <a:latin typeface="+mj-lt"/>
                <a:cs typeface="Arial" pitchFamily="34" charset="0"/>
              </a:rPr>
              <a:t>planning </a:t>
            </a:r>
            <a:r>
              <a:rPr lang="en-US" sz="3100" dirty="0">
                <a:latin typeface="+mj-lt"/>
                <a:cs typeface="Arial" pitchFamily="34" charset="0"/>
              </a:rPr>
              <a:t>data for the </a:t>
            </a:r>
            <a:r>
              <a:rPr lang="en-US" sz="3100" dirty="0" smtClean="0">
                <a:latin typeface="+mj-lt"/>
                <a:cs typeface="Arial" pitchFamily="34" charset="0"/>
              </a:rPr>
              <a:t>coast and </a:t>
            </a:r>
            <a:r>
              <a:rPr lang="en-US" sz="3100" dirty="0">
                <a:latin typeface="+mj-lt"/>
                <a:cs typeface="Arial" pitchFamily="34" charset="0"/>
              </a:rPr>
              <a:t>seas?</a:t>
            </a:r>
          </a:p>
          <a:p>
            <a:pPr marL="0" lvl="1" indent="-180000">
              <a:spcBef>
                <a:spcPts val="1000"/>
              </a:spcBef>
              <a:defRPr/>
            </a:pPr>
            <a:r>
              <a:rPr lang="en-US" sz="3100" dirty="0" smtClean="0">
                <a:latin typeface="+mj-lt"/>
                <a:cs typeface="Arial" pitchFamily="34" charset="0"/>
              </a:rPr>
              <a:t> imprecise </a:t>
            </a:r>
            <a:r>
              <a:rPr lang="en-US" sz="3100" dirty="0">
                <a:latin typeface="+mj-lt"/>
                <a:cs typeface="Arial" pitchFamily="34" charset="0"/>
              </a:rPr>
              <a:t>disaster planning models?</a:t>
            </a:r>
          </a:p>
          <a:p>
            <a:pPr marL="0" lvl="1" indent="-180000">
              <a:spcBef>
                <a:spcPts val="1000"/>
              </a:spcBef>
              <a:defRPr/>
            </a:pPr>
            <a:r>
              <a:rPr lang="en-US" sz="3100" dirty="0" smtClean="0">
                <a:latin typeface="+mj-lt"/>
                <a:cs typeface="Arial" pitchFamily="34" charset="0"/>
              </a:rPr>
              <a:t> limited </a:t>
            </a:r>
            <a:r>
              <a:rPr lang="en-US" sz="3100" dirty="0">
                <a:latin typeface="+mj-lt"/>
                <a:cs typeface="Arial" pitchFamily="34" charset="0"/>
              </a:rPr>
              <a:t>sea room for patrol vessels?</a:t>
            </a:r>
          </a:p>
          <a:p>
            <a:pPr marL="0" lvl="1" indent="0">
              <a:spcBef>
                <a:spcPts val="1000"/>
              </a:spcBef>
              <a:defRPr/>
            </a:pPr>
            <a:endParaRPr lang="en-GB" sz="3600" dirty="0">
              <a:latin typeface="+mj-lt"/>
              <a:cs typeface="Arial" pitchFamily="34" charset="0"/>
            </a:endParaRP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indent="0">
              <a:spcBef>
                <a:spcPts val="1000"/>
              </a:spcBef>
              <a:defRPr/>
            </a:pPr>
            <a:r>
              <a:rPr lang="en-GB" sz="3600" dirty="0" smtClean="0">
                <a:latin typeface="+mj-lt"/>
                <a:cs typeface="Arial" pitchFamily="34" charset="0"/>
              </a:rPr>
              <a:t>The meaning </a:t>
            </a:r>
            <a:r>
              <a:rPr lang="en-GB" sz="3600" dirty="0">
                <a:latin typeface="+mj-lt"/>
                <a:cs typeface="Arial" pitchFamily="34" charset="0"/>
              </a:rPr>
              <a:t>of inadequate hydrography</a:t>
            </a:r>
          </a:p>
        </p:txBody>
      </p:sp>
    </p:spTree>
    <p:extLst>
      <p:ext uri="{BB962C8B-B14F-4D97-AF65-F5344CB8AC3E}">
        <p14:creationId xmlns:p14="http://schemas.microsoft.com/office/powerpoint/2010/main" val="1303789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7930194" cy="4553667"/>
          </a:xfrm>
        </p:spPr>
        <p:txBody>
          <a:bodyPr>
            <a:normAutofit fontScale="85000" lnSpcReduction="20000"/>
          </a:bodyPr>
          <a:lstStyle/>
          <a:p>
            <a:pPr marL="0" lvl="1" indent="-180000">
              <a:spcBef>
                <a:spcPts val="1000"/>
              </a:spcBef>
              <a:defRPr/>
            </a:pPr>
            <a:r>
              <a:rPr lang="en-US" sz="3100" dirty="0">
                <a:latin typeface="+mj-lt"/>
                <a:cs typeface="Arial" pitchFamily="34" charset="0"/>
              </a:rPr>
              <a:t>Marine Spatial Planning (MSP)</a:t>
            </a:r>
          </a:p>
          <a:p>
            <a:pPr marL="0" lvl="1" indent="-180000">
              <a:spcBef>
                <a:spcPts val="1000"/>
              </a:spcBef>
              <a:defRPr/>
            </a:pPr>
            <a:r>
              <a:rPr lang="en-US" sz="3100" dirty="0">
                <a:latin typeface="+mj-lt"/>
                <a:cs typeface="Arial" pitchFamily="34" charset="0"/>
              </a:rPr>
              <a:t>Integrated Coastal Zone Management (ICZM)</a:t>
            </a:r>
          </a:p>
          <a:p>
            <a:pPr marL="0" lvl="1" indent="-180000">
              <a:spcBef>
                <a:spcPts val="1000"/>
              </a:spcBef>
              <a:defRPr/>
            </a:pPr>
            <a:r>
              <a:rPr lang="en-US" sz="3100" dirty="0">
                <a:latin typeface="+mj-lt"/>
                <a:cs typeface="Arial" pitchFamily="34" charset="0"/>
              </a:rPr>
              <a:t>Strategic Environmental Assessment (SEA)</a:t>
            </a:r>
          </a:p>
          <a:p>
            <a:pPr marL="0" lvl="1" indent="-180000">
              <a:spcBef>
                <a:spcPts val="1000"/>
              </a:spcBef>
              <a:defRPr/>
            </a:pPr>
            <a:r>
              <a:rPr lang="en-US" sz="3100" dirty="0">
                <a:latin typeface="+mj-lt"/>
                <a:cs typeface="Arial" pitchFamily="34" charset="0"/>
              </a:rPr>
              <a:t>Shoreline Management Plans (SMP)</a:t>
            </a:r>
          </a:p>
          <a:p>
            <a:pPr marL="0" lvl="1" indent="-180000">
              <a:spcBef>
                <a:spcPts val="1000"/>
              </a:spcBef>
              <a:defRPr/>
            </a:pPr>
            <a:r>
              <a:rPr lang="en-US" sz="3100" dirty="0">
                <a:latin typeface="+mj-lt"/>
                <a:cs typeface="Arial" pitchFamily="34" charset="0"/>
              </a:rPr>
              <a:t>Emergency Response </a:t>
            </a:r>
          </a:p>
          <a:p>
            <a:pPr marL="0" lvl="1" indent="-180000">
              <a:spcBef>
                <a:spcPts val="1000"/>
              </a:spcBef>
              <a:defRPr/>
            </a:pPr>
            <a:r>
              <a:rPr lang="en-US" sz="3100" dirty="0">
                <a:latin typeface="+mj-lt"/>
                <a:cs typeface="Arial" pitchFamily="34" charset="0"/>
              </a:rPr>
              <a:t>Offshore Renewable Energy</a:t>
            </a:r>
          </a:p>
          <a:p>
            <a:pPr marL="0" lvl="1" indent="-180000">
              <a:spcBef>
                <a:spcPts val="1000"/>
              </a:spcBef>
              <a:defRPr/>
            </a:pPr>
            <a:r>
              <a:rPr lang="en-US" sz="3100" dirty="0">
                <a:latin typeface="+mj-lt"/>
                <a:cs typeface="Arial" pitchFamily="34" charset="0"/>
              </a:rPr>
              <a:t>Aggregates Extraction</a:t>
            </a:r>
          </a:p>
          <a:p>
            <a:pPr marL="0" lvl="1" indent="-180000">
              <a:spcBef>
                <a:spcPts val="1000"/>
              </a:spcBef>
              <a:defRPr/>
            </a:pPr>
            <a:r>
              <a:rPr lang="en-US" sz="3100" dirty="0">
                <a:latin typeface="+mj-lt"/>
                <a:cs typeface="Arial" pitchFamily="34" charset="0"/>
              </a:rPr>
              <a:t>Oil and Gas</a:t>
            </a:r>
          </a:p>
          <a:p>
            <a:pPr marL="0" lvl="1" indent="-180000">
              <a:spcBef>
                <a:spcPts val="1000"/>
              </a:spcBef>
              <a:defRPr/>
            </a:pPr>
            <a:r>
              <a:rPr lang="en-US" sz="3100" dirty="0">
                <a:latin typeface="+mj-lt"/>
                <a:cs typeface="Arial" pitchFamily="34" charset="0"/>
              </a:rPr>
              <a:t>Infrastructure Development (e.g. Ports and </a:t>
            </a:r>
            <a:r>
              <a:rPr lang="en-US" sz="3100" dirty="0" smtClean="0">
                <a:latin typeface="+mj-lt"/>
                <a:cs typeface="Arial" pitchFamily="34" charset="0"/>
              </a:rPr>
              <a:t>harbors</a:t>
            </a:r>
            <a:r>
              <a:rPr lang="en-US" sz="3100" dirty="0">
                <a:latin typeface="+mj-lt"/>
                <a:cs typeface="Arial" pitchFamily="34" charset="0"/>
              </a:rPr>
              <a:t>)</a:t>
            </a:r>
          </a:p>
          <a:p>
            <a:pPr marL="0" lvl="1" indent="-180000">
              <a:spcBef>
                <a:spcPts val="1000"/>
              </a:spcBef>
              <a:defRPr/>
            </a:pPr>
            <a:r>
              <a:rPr lang="en-US" sz="3100" dirty="0">
                <a:latin typeface="+mj-lt"/>
                <a:cs typeface="Arial" pitchFamily="34" charset="0"/>
              </a:rPr>
              <a:t>Economic Development (e.g. Tourism) </a:t>
            </a:r>
          </a:p>
          <a:p>
            <a:pPr marL="0" lvl="1" indent="-180000">
              <a:spcBef>
                <a:spcPts val="1000"/>
              </a:spcBef>
              <a:defRPr/>
            </a:pPr>
            <a:r>
              <a:rPr lang="en-US" sz="3100" dirty="0" smtClean="0">
                <a:latin typeface="+mj-lt"/>
                <a:cs typeface="Arial" pitchFamily="34" charset="0"/>
              </a:rPr>
              <a:t>E-Navigation</a:t>
            </a:r>
            <a:endParaRPr lang="en-US" sz="3100" dirty="0">
              <a:latin typeface="+mj-lt"/>
              <a:cs typeface="Arial" pitchFamily="34" charset="0"/>
            </a:endParaRP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indent="0">
              <a:spcBef>
                <a:spcPts val="1000"/>
              </a:spcBef>
              <a:defRPr/>
            </a:pPr>
            <a:r>
              <a:rPr lang="en-GB" sz="3600" dirty="0" smtClean="0">
                <a:latin typeface="+mj-lt"/>
                <a:cs typeface="Arial" pitchFamily="34" charset="0"/>
              </a:rPr>
              <a:t>Wider use of hydrographic data</a:t>
            </a:r>
            <a:endParaRPr lang="en-GB" sz="3600" dirty="0">
              <a:latin typeface="+mj-lt"/>
              <a:cs typeface="Arial" pitchFamily="34" charset="0"/>
            </a:endParaRPr>
          </a:p>
        </p:txBody>
      </p:sp>
    </p:spTree>
    <p:extLst>
      <p:ext uri="{BB962C8B-B14F-4D97-AF65-F5344CB8AC3E}">
        <p14:creationId xmlns:p14="http://schemas.microsoft.com/office/powerpoint/2010/main" val="2756609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1553671" cy="4553667"/>
          </a:xfrm>
        </p:spPr>
        <p:txBody>
          <a:bodyPr>
            <a:normAutofit/>
          </a:bodyPr>
          <a:lstStyle/>
          <a:p>
            <a:pPr marL="0" lvl="1" indent="0">
              <a:spcBef>
                <a:spcPts val="1000"/>
              </a:spcBef>
              <a:buNone/>
              <a:defRPr/>
            </a:pPr>
            <a:r>
              <a:rPr lang="en-US" sz="3100" dirty="0" smtClean="0">
                <a:latin typeface="+mj-lt"/>
                <a:cs typeface="Arial" pitchFamily="34" charset="0"/>
              </a:rPr>
              <a:t>Irish Sea </a:t>
            </a:r>
          </a:p>
          <a:p>
            <a:pPr marL="0" lvl="1" indent="0">
              <a:spcBef>
                <a:spcPts val="1000"/>
              </a:spcBef>
              <a:buNone/>
              <a:defRPr/>
            </a:pPr>
            <a:endParaRPr lang="en-US" sz="3100" i="1" dirty="0">
              <a:latin typeface="+mj-lt"/>
              <a:cs typeface="Arial" pitchFamily="34" charset="0"/>
            </a:endParaRPr>
          </a:p>
          <a:p>
            <a:pPr marL="0" lvl="1" indent="0">
              <a:spcBef>
                <a:spcPts val="1000"/>
              </a:spcBef>
              <a:buNone/>
              <a:defRPr/>
            </a:pPr>
            <a:r>
              <a:rPr lang="en-GB" sz="2800" i="1" dirty="0" smtClean="0">
                <a:latin typeface="+mj-lt"/>
                <a:cs typeface="Arial" charset="0"/>
              </a:rPr>
              <a:t>Source</a:t>
            </a:r>
            <a:r>
              <a:rPr lang="en-GB" sz="2800" i="1" dirty="0">
                <a:latin typeface="+mj-lt"/>
                <a:cs typeface="Arial" charset="0"/>
              </a:rPr>
              <a:t>: Defra Irish Sea  Planning Pilot - 2006 </a:t>
            </a:r>
          </a:p>
          <a:p>
            <a:pPr marL="0" lvl="1" indent="0">
              <a:spcBef>
                <a:spcPts val="1000"/>
              </a:spcBef>
              <a:buNone/>
              <a:defRPr/>
            </a:pPr>
            <a:endParaRPr lang="en-US" sz="3100" dirty="0">
              <a:latin typeface="+mj-lt"/>
              <a:cs typeface="Arial" pitchFamily="34" charset="0"/>
            </a:endParaRP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indent="0">
              <a:spcBef>
                <a:spcPts val="1000"/>
              </a:spcBef>
              <a:defRPr/>
            </a:pPr>
            <a:r>
              <a:rPr lang="en-GB" sz="3600" dirty="0" smtClean="0">
                <a:latin typeface="+mj-lt"/>
                <a:cs typeface="Arial" pitchFamily="34" charset="0"/>
              </a:rPr>
              <a:t>Marine Spatial Planning (MSP)</a:t>
            </a:r>
            <a:endParaRPr lang="en-GB" sz="3600" dirty="0">
              <a:latin typeface="+mj-lt"/>
              <a:cs typeface="Arial" pitchFamily="34" charset="0"/>
            </a:endParaRPr>
          </a:p>
        </p:txBody>
      </p:sp>
      <p:sp>
        <p:nvSpPr>
          <p:cNvPr id="6" name="Text Box 38"/>
          <p:cNvSpPr txBox="1">
            <a:spLocks noChangeArrowheads="1"/>
          </p:cNvSpPr>
          <p:nvPr/>
        </p:nvSpPr>
        <p:spPr bwMode="auto">
          <a:xfrm>
            <a:off x="3220630" y="1375646"/>
            <a:ext cx="4515356" cy="1661993"/>
          </a:xfrm>
          <a:prstGeom prst="rect">
            <a:avLst/>
          </a:prstGeom>
          <a:noFill/>
          <a:ln w="9525" algn="ctr">
            <a:noFill/>
            <a:miter lim="800000"/>
            <a:headEnd/>
            <a:tailEnd/>
          </a:ln>
          <a:effectLst/>
        </p:spPr>
        <p:txBody>
          <a:bodyPr wrap="square" lIns="0" tIns="0" rIns="0" bIns="0">
            <a:spAutoFit/>
          </a:bodyPr>
          <a:lstStyle/>
          <a:p>
            <a:pPr eaLnBrk="1" hangingPunct="1">
              <a:spcBef>
                <a:spcPct val="50000"/>
              </a:spcBef>
              <a:defRPr/>
            </a:pPr>
            <a:r>
              <a:rPr lang="en-GB" sz="3600" dirty="0">
                <a:latin typeface="+mj-lt"/>
                <a:cs typeface="Arial" charset="0"/>
              </a:rPr>
              <a:t>Economic activity in the Irish Sea and coastal hinterland</a:t>
            </a:r>
            <a:endParaRPr lang="en-US" sz="3600" dirty="0">
              <a:latin typeface="+mj-lt"/>
              <a:cs typeface="Arial" charset="0"/>
            </a:endParaRPr>
          </a:p>
        </p:txBody>
      </p:sp>
      <p:pic>
        <p:nvPicPr>
          <p:cNvPr id="5" name="Picture 4"/>
          <p:cNvPicPr>
            <a:picLocks noChangeAspect="1"/>
          </p:cNvPicPr>
          <p:nvPr/>
        </p:nvPicPr>
        <p:blipFill>
          <a:blip r:embed="rId3"/>
          <a:stretch>
            <a:fillRect/>
          </a:stretch>
        </p:blipFill>
        <p:spPr>
          <a:xfrm>
            <a:off x="186116" y="0"/>
            <a:ext cx="8444552" cy="6858000"/>
          </a:xfrm>
          <a:prstGeom prst="rect">
            <a:avLst/>
          </a:prstGeom>
        </p:spPr>
      </p:pic>
    </p:spTree>
    <p:extLst>
      <p:ext uri="{BB962C8B-B14F-4D97-AF65-F5344CB8AC3E}">
        <p14:creationId xmlns:p14="http://schemas.microsoft.com/office/powerpoint/2010/main" val="129698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26" name="Text Box 22"/>
          <p:cNvSpPr txBox="1">
            <a:spLocks noChangeArrowheads="1"/>
          </p:cNvSpPr>
          <p:nvPr/>
        </p:nvSpPr>
        <p:spPr bwMode="auto">
          <a:xfrm>
            <a:off x="304800" y="669925"/>
            <a:ext cx="1242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dirty="0">
                <a:solidFill>
                  <a:schemeClr val="tx1"/>
                </a:solidFill>
                <a:latin typeface="+mj-lt"/>
              </a:rPr>
              <a:t>Land Use</a:t>
            </a:r>
          </a:p>
        </p:txBody>
      </p:sp>
      <p:sp>
        <p:nvSpPr>
          <p:cNvPr id="72727" name="Text Box 23"/>
          <p:cNvSpPr txBox="1">
            <a:spLocks noChangeArrowheads="1"/>
          </p:cNvSpPr>
          <p:nvPr/>
        </p:nvSpPr>
        <p:spPr bwMode="auto">
          <a:xfrm>
            <a:off x="304800" y="1127125"/>
            <a:ext cx="11153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dirty="0">
                <a:solidFill>
                  <a:schemeClr val="tx1"/>
                </a:solidFill>
                <a:latin typeface="+mj-lt"/>
              </a:rPr>
              <a:t>Tourism</a:t>
            </a:r>
          </a:p>
        </p:txBody>
      </p:sp>
      <p:sp>
        <p:nvSpPr>
          <p:cNvPr id="72728" name="Text Box 24"/>
          <p:cNvSpPr txBox="1">
            <a:spLocks noChangeArrowheads="1"/>
          </p:cNvSpPr>
          <p:nvPr/>
        </p:nvSpPr>
        <p:spPr bwMode="auto">
          <a:xfrm>
            <a:off x="314325" y="1584325"/>
            <a:ext cx="1191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a:solidFill>
                  <a:schemeClr val="tx1"/>
                </a:solidFill>
                <a:latin typeface="+mj-lt"/>
              </a:rPr>
              <a:t>Oil &amp;Gas</a:t>
            </a:r>
          </a:p>
        </p:txBody>
      </p:sp>
      <p:sp>
        <p:nvSpPr>
          <p:cNvPr id="72729" name="Text Box 25"/>
          <p:cNvSpPr txBox="1">
            <a:spLocks noChangeArrowheads="1"/>
          </p:cNvSpPr>
          <p:nvPr/>
        </p:nvSpPr>
        <p:spPr bwMode="auto">
          <a:xfrm>
            <a:off x="304800" y="2482850"/>
            <a:ext cx="11042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a:solidFill>
                  <a:schemeClr val="tx1"/>
                </a:solidFill>
                <a:latin typeface="+mj-lt"/>
              </a:rPr>
              <a:t>Coastal </a:t>
            </a:r>
          </a:p>
          <a:p>
            <a:pPr eaLnBrk="1" hangingPunct="1">
              <a:spcBef>
                <a:spcPct val="0"/>
              </a:spcBef>
              <a:buClrTx/>
              <a:buSzTx/>
              <a:buFont typeface="Wingdings" panose="05000000000000000000" pitchFamily="2" charset="2"/>
              <a:buNone/>
            </a:pPr>
            <a:r>
              <a:rPr lang="en-GB" altLang="en-US" sz="2000">
                <a:solidFill>
                  <a:schemeClr val="tx1"/>
                </a:solidFill>
                <a:latin typeface="+mj-lt"/>
              </a:rPr>
              <a:t> Defence</a:t>
            </a:r>
          </a:p>
        </p:txBody>
      </p:sp>
      <p:sp>
        <p:nvSpPr>
          <p:cNvPr id="72730" name="Text Box 26"/>
          <p:cNvSpPr txBox="1">
            <a:spLocks noChangeArrowheads="1"/>
          </p:cNvSpPr>
          <p:nvPr/>
        </p:nvSpPr>
        <p:spPr bwMode="auto">
          <a:xfrm>
            <a:off x="304800" y="3168650"/>
            <a:ext cx="13301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a:solidFill>
                  <a:schemeClr val="tx1"/>
                </a:solidFill>
                <a:latin typeface="+mj-lt"/>
              </a:rPr>
              <a:t>Ports &amp;</a:t>
            </a:r>
          </a:p>
          <a:p>
            <a:pPr eaLnBrk="1" hangingPunct="1">
              <a:spcBef>
                <a:spcPct val="0"/>
              </a:spcBef>
              <a:buClrTx/>
              <a:buSzTx/>
              <a:buFont typeface="Wingdings" panose="05000000000000000000" pitchFamily="2" charset="2"/>
              <a:buNone/>
            </a:pPr>
            <a:r>
              <a:rPr lang="en-GB" altLang="en-US" sz="2000">
                <a:solidFill>
                  <a:schemeClr val="tx1"/>
                </a:solidFill>
                <a:latin typeface="+mj-lt"/>
              </a:rPr>
              <a:t> Navigation</a:t>
            </a:r>
          </a:p>
        </p:txBody>
      </p:sp>
      <p:sp>
        <p:nvSpPr>
          <p:cNvPr id="72731" name="Text Box 27"/>
          <p:cNvSpPr txBox="1">
            <a:spLocks noChangeArrowheads="1"/>
          </p:cNvSpPr>
          <p:nvPr/>
        </p:nvSpPr>
        <p:spPr bwMode="auto">
          <a:xfrm>
            <a:off x="304800" y="3870325"/>
            <a:ext cx="11721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a:solidFill>
                  <a:schemeClr val="tx1"/>
                </a:solidFill>
                <a:latin typeface="+mj-lt"/>
              </a:rPr>
              <a:t>Military </a:t>
            </a:r>
          </a:p>
          <a:p>
            <a:pPr eaLnBrk="1" hangingPunct="1">
              <a:spcBef>
                <a:spcPct val="0"/>
              </a:spcBef>
              <a:buClrTx/>
              <a:buSzTx/>
              <a:buFont typeface="Wingdings" panose="05000000000000000000" pitchFamily="2" charset="2"/>
              <a:buNone/>
            </a:pPr>
            <a:r>
              <a:rPr lang="en-GB" altLang="en-US" sz="2000">
                <a:solidFill>
                  <a:schemeClr val="tx1"/>
                </a:solidFill>
                <a:latin typeface="+mj-lt"/>
              </a:rPr>
              <a:t> Activities</a:t>
            </a:r>
          </a:p>
        </p:txBody>
      </p:sp>
      <p:sp>
        <p:nvSpPr>
          <p:cNvPr id="72732" name="Text Box 28"/>
          <p:cNvSpPr txBox="1">
            <a:spLocks noChangeArrowheads="1"/>
          </p:cNvSpPr>
          <p:nvPr/>
        </p:nvSpPr>
        <p:spPr bwMode="auto">
          <a:xfrm>
            <a:off x="304800" y="4616450"/>
            <a:ext cx="1057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a:solidFill>
                  <a:schemeClr val="tx1"/>
                </a:solidFill>
                <a:latin typeface="+mj-lt"/>
              </a:rPr>
              <a:t>Culture</a:t>
            </a:r>
          </a:p>
        </p:txBody>
      </p:sp>
      <p:sp>
        <p:nvSpPr>
          <p:cNvPr id="72733" name="Rectangle 29"/>
          <p:cNvSpPr>
            <a:spLocks noChangeArrowheads="1"/>
          </p:cNvSpPr>
          <p:nvPr/>
        </p:nvSpPr>
        <p:spPr bwMode="auto">
          <a:xfrm>
            <a:off x="304800" y="4997450"/>
            <a:ext cx="16556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a:solidFill>
                  <a:schemeClr val="tx1"/>
                </a:solidFill>
                <a:latin typeface="+mj-lt"/>
              </a:rPr>
              <a:t>Conservation</a:t>
            </a:r>
          </a:p>
        </p:txBody>
      </p:sp>
      <p:sp>
        <p:nvSpPr>
          <p:cNvPr id="72734" name="Rectangle 30"/>
          <p:cNvSpPr>
            <a:spLocks noChangeArrowheads="1"/>
          </p:cNvSpPr>
          <p:nvPr/>
        </p:nvSpPr>
        <p:spPr bwMode="auto">
          <a:xfrm>
            <a:off x="304800" y="5378450"/>
            <a:ext cx="15177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a:solidFill>
                  <a:schemeClr val="tx1"/>
                </a:solidFill>
                <a:latin typeface="+mj-lt"/>
              </a:rPr>
              <a:t>Dredging &amp; </a:t>
            </a:r>
          </a:p>
          <a:p>
            <a:pPr eaLnBrk="1" hangingPunct="1">
              <a:spcBef>
                <a:spcPct val="0"/>
              </a:spcBef>
              <a:buClrTx/>
              <a:buSzTx/>
              <a:buFont typeface="Wingdings" panose="05000000000000000000" pitchFamily="2" charset="2"/>
              <a:buNone/>
            </a:pPr>
            <a:r>
              <a:rPr lang="en-GB" altLang="en-US" sz="2000">
                <a:solidFill>
                  <a:schemeClr val="tx1"/>
                </a:solidFill>
                <a:latin typeface="+mj-lt"/>
              </a:rPr>
              <a:t> Disposal</a:t>
            </a:r>
          </a:p>
        </p:txBody>
      </p:sp>
      <p:sp>
        <p:nvSpPr>
          <p:cNvPr id="72735" name="Rectangle 31"/>
          <p:cNvSpPr>
            <a:spLocks noChangeArrowheads="1"/>
          </p:cNvSpPr>
          <p:nvPr/>
        </p:nvSpPr>
        <p:spPr bwMode="auto">
          <a:xfrm>
            <a:off x="304800" y="6080125"/>
            <a:ext cx="14109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a:solidFill>
                  <a:schemeClr val="tx1"/>
                </a:solidFill>
                <a:latin typeface="+mj-lt"/>
              </a:rPr>
              <a:t>Submarine</a:t>
            </a:r>
          </a:p>
          <a:p>
            <a:pPr eaLnBrk="1" hangingPunct="1">
              <a:spcBef>
                <a:spcPct val="0"/>
              </a:spcBef>
              <a:buClrTx/>
              <a:buSzTx/>
              <a:buFont typeface="Wingdings" panose="05000000000000000000" pitchFamily="2" charset="2"/>
              <a:buNone/>
            </a:pPr>
            <a:r>
              <a:rPr lang="en-GB" altLang="en-US" sz="2000">
                <a:solidFill>
                  <a:schemeClr val="tx1"/>
                </a:solidFill>
                <a:latin typeface="+mj-lt"/>
              </a:rPr>
              <a:t> Cables</a:t>
            </a:r>
          </a:p>
        </p:txBody>
      </p:sp>
      <p:sp>
        <p:nvSpPr>
          <p:cNvPr id="72736" name="Rectangle 32"/>
          <p:cNvSpPr>
            <a:spLocks noChangeArrowheads="1"/>
          </p:cNvSpPr>
          <p:nvPr/>
        </p:nvSpPr>
        <p:spPr bwMode="auto">
          <a:xfrm>
            <a:off x="2286000" y="6064250"/>
            <a:ext cx="10182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a:solidFill>
                  <a:schemeClr val="tx1"/>
                </a:solidFill>
                <a:latin typeface="+mj-lt"/>
              </a:rPr>
              <a:t>Fishing</a:t>
            </a:r>
          </a:p>
        </p:txBody>
      </p:sp>
      <p:sp>
        <p:nvSpPr>
          <p:cNvPr id="72737" name="Rectangle 33"/>
          <p:cNvSpPr>
            <a:spLocks noChangeArrowheads="1"/>
          </p:cNvSpPr>
          <p:nvPr/>
        </p:nvSpPr>
        <p:spPr bwMode="auto">
          <a:xfrm>
            <a:off x="3581400" y="6064250"/>
            <a:ext cx="1782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a:solidFill>
                  <a:schemeClr val="tx1"/>
                </a:solidFill>
                <a:latin typeface="+mj-lt"/>
              </a:rPr>
              <a:t>Renewable</a:t>
            </a:r>
          </a:p>
          <a:p>
            <a:pPr eaLnBrk="1" hangingPunct="1">
              <a:spcBef>
                <a:spcPct val="0"/>
              </a:spcBef>
              <a:buClrTx/>
              <a:buSzTx/>
              <a:buFont typeface="Wingdings" panose="05000000000000000000" pitchFamily="2" charset="2"/>
              <a:buNone/>
            </a:pPr>
            <a:r>
              <a:rPr lang="en-GB" altLang="en-US" sz="2000">
                <a:solidFill>
                  <a:schemeClr val="tx1"/>
                </a:solidFill>
                <a:latin typeface="+mj-lt"/>
              </a:rPr>
              <a:t> Energy</a:t>
            </a:r>
          </a:p>
        </p:txBody>
      </p:sp>
      <p:sp>
        <p:nvSpPr>
          <p:cNvPr id="72738" name="Rectangle 34"/>
          <p:cNvSpPr>
            <a:spLocks noChangeArrowheads="1"/>
          </p:cNvSpPr>
          <p:nvPr/>
        </p:nvSpPr>
        <p:spPr bwMode="auto">
          <a:xfrm>
            <a:off x="5224463" y="6064250"/>
            <a:ext cx="13451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a:solidFill>
                  <a:schemeClr val="tx1"/>
                </a:solidFill>
                <a:latin typeface="+mj-lt"/>
              </a:rPr>
              <a:t>Marine</a:t>
            </a:r>
          </a:p>
          <a:p>
            <a:pPr eaLnBrk="1" hangingPunct="1">
              <a:spcBef>
                <a:spcPct val="0"/>
              </a:spcBef>
              <a:buClrTx/>
              <a:buSzTx/>
              <a:buFont typeface="Wingdings" panose="05000000000000000000" pitchFamily="2" charset="2"/>
              <a:buNone/>
            </a:pPr>
            <a:r>
              <a:rPr lang="en-GB" altLang="en-US" sz="2000">
                <a:solidFill>
                  <a:schemeClr val="tx1"/>
                </a:solidFill>
                <a:latin typeface="+mj-lt"/>
              </a:rPr>
              <a:t> Recreation</a:t>
            </a:r>
          </a:p>
        </p:txBody>
      </p:sp>
      <p:sp>
        <p:nvSpPr>
          <p:cNvPr id="72739" name="Rectangle 35"/>
          <p:cNvSpPr>
            <a:spLocks noChangeArrowheads="1"/>
          </p:cNvSpPr>
          <p:nvPr/>
        </p:nvSpPr>
        <p:spPr bwMode="auto">
          <a:xfrm>
            <a:off x="6934200" y="6064250"/>
            <a:ext cx="12806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dirty="0">
                <a:solidFill>
                  <a:schemeClr val="tx1"/>
                </a:solidFill>
                <a:latin typeface="+mj-lt"/>
              </a:rPr>
              <a:t>Mineral</a:t>
            </a:r>
          </a:p>
          <a:p>
            <a:pPr eaLnBrk="1" hangingPunct="1">
              <a:spcBef>
                <a:spcPct val="0"/>
              </a:spcBef>
              <a:buClrTx/>
              <a:buSzTx/>
              <a:buFont typeface="Wingdings" panose="05000000000000000000" pitchFamily="2" charset="2"/>
              <a:buNone/>
            </a:pPr>
            <a:r>
              <a:rPr lang="en-GB" altLang="en-US" sz="2000" dirty="0">
                <a:solidFill>
                  <a:schemeClr val="tx1"/>
                </a:solidFill>
                <a:latin typeface="+mj-lt"/>
              </a:rPr>
              <a:t> Extraction</a:t>
            </a:r>
          </a:p>
        </p:txBody>
      </p:sp>
      <p:sp>
        <p:nvSpPr>
          <p:cNvPr id="72740" name="Rectangle 36"/>
          <p:cNvSpPr>
            <a:spLocks noChangeArrowheads="1"/>
          </p:cNvSpPr>
          <p:nvPr/>
        </p:nvSpPr>
        <p:spPr bwMode="auto">
          <a:xfrm>
            <a:off x="304800" y="2041525"/>
            <a:ext cx="1862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50000"/>
              </a:spcBef>
              <a:buClrTx/>
              <a:buSzTx/>
              <a:buFont typeface="Wingdings" panose="05000000000000000000" pitchFamily="2" charset="2"/>
              <a:buChar char="§"/>
            </a:pPr>
            <a:r>
              <a:rPr lang="en-GB" altLang="en-US" sz="2000">
                <a:solidFill>
                  <a:schemeClr val="tx1"/>
                </a:solidFill>
                <a:latin typeface="+mj-lt"/>
              </a:rPr>
              <a:t>Mariculture</a:t>
            </a:r>
          </a:p>
        </p:txBody>
      </p:sp>
      <p:sp>
        <p:nvSpPr>
          <p:cNvPr id="72741" name="Text Box 37"/>
          <p:cNvSpPr txBox="1">
            <a:spLocks noChangeArrowheads="1"/>
          </p:cNvSpPr>
          <p:nvPr/>
        </p:nvSpPr>
        <p:spPr bwMode="auto">
          <a:xfrm>
            <a:off x="6143625" y="590550"/>
            <a:ext cx="2500313" cy="246063"/>
          </a:xfrm>
          <a:prstGeom prst="rect">
            <a:avLst/>
          </a:prstGeom>
          <a:noFill/>
          <a:ln w="9525">
            <a:noFill/>
            <a:miter lim="800000"/>
            <a:headEnd/>
            <a:tailEnd/>
          </a:ln>
          <a:effectLst/>
        </p:spPr>
        <p:txBody>
          <a:bodyPr>
            <a:spAutoFit/>
          </a:bodyPr>
          <a:lstStyle/>
          <a:p>
            <a:pPr eaLnBrk="1" hangingPunct="1">
              <a:spcBef>
                <a:spcPct val="50000"/>
              </a:spcBef>
              <a:defRPr/>
            </a:pPr>
            <a:r>
              <a:rPr lang="en-GB" sz="1000" i="1" dirty="0">
                <a:latin typeface="+mj-lt"/>
                <a:cs typeface="Arial" charset="0"/>
              </a:rPr>
              <a:t>Source: </a:t>
            </a:r>
            <a:r>
              <a:rPr lang="en-GB" sz="1000" i="1" dirty="0" err="1">
                <a:latin typeface="+mj-lt"/>
                <a:cs typeface="Arial" charset="0"/>
              </a:rPr>
              <a:t>Defra</a:t>
            </a:r>
            <a:r>
              <a:rPr lang="en-GB" sz="1000" i="1" dirty="0">
                <a:latin typeface="+mj-lt"/>
                <a:cs typeface="Arial" charset="0"/>
              </a:rPr>
              <a:t> Irish Sea  Planning Pilot - 2006 </a:t>
            </a:r>
          </a:p>
        </p:txBody>
      </p:sp>
      <p:sp>
        <p:nvSpPr>
          <p:cNvPr id="40"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indent="0">
              <a:spcBef>
                <a:spcPts val="1000"/>
              </a:spcBef>
              <a:defRPr/>
            </a:pPr>
            <a:r>
              <a:rPr lang="en-GB" sz="3600" dirty="0" smtClean="0">
                <a:latin typeface="+mj-lt"/>
                <a:cs typeface="Arial" pitchFamily="34" charset="0"/>
              </a:rPr>
              <a:t>Marine Spatial Planning (MSP)</a:t>
            </a:r>
            <a:endParaRPr lang="en-GB" sz="3600" dirty="0">
              <a:latin typeface="+mj-lt"/>
              <a:cs typeface="Arial" pitchFamily="34" charset="0"/>
            </a:endParaRPr>
          </a:p>
        </p:txBody>
      </p:sp>
      <p:pic>
        <p:nvPicPr>
          <p:cNvPr id="2" name="Picture 1"/>
          <p:cNvPicPr>
            <a:picLocks noChangeAspect="1"/>
          </p:cNvPicPr>
          <p:nvPr/>
        </p:nvPicPr>
        <p:blipFill>
          <a:blip r:embed="rId3"/>
          <a:stretch>
            <a:fillRect/>
          </a:stretch>
        </p:blipFill>
        <p:spPr>
          <a:xfrm>
            <a:off x="1973263" y="869980"/>
            <a:ext cx="6781800" cy="5153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7930194" cy="4553667"/>
          </a:xfrm>
        </p:spPr>
        <p:txBody>
          <a:bodyPr>
            <a:normAutofit fontScale="92500" lnSpcReduction="10000"/>
          </a:bodyPr>
          <a:lstStyle/>
          <a:p>
            <a:pPr marL="0" indent="0" eaLnBrk="1" hangingPunct="1">
              <a:defRPr/>
            </a:pPr>
            <a:r>
              <a:rPr lang="en-GB" sz="3600" dirty="0" smtClean="0">
                <a:solidFill>
                  <a:schemeClr val="accent2">
                    <a:lumMod val="40000"/>
                    <a:lumOff val="60000"/>
                  </a:schemeClr>
                </a:solidFill>
                <a:latin typeface="+mj-lt"/>
                <a:cs typeface="Arial" pitchFamily="34" charset="0"/>
              </a:rPr>
              <a:t> </a:t>
            </a:r>
            <a:r>
              <a:rPr lang="en-GB" sz="3600" dirty="0" smtClean="0">
                <a:solidFill>
                  <a:schemeClr val="accent2">
                    <a:lumMod val="40000"/>
                    <a:lumOff val="60000"/>
                  </a:schemeClr>
                </a:solidFill>
                <a:latin typeface="+mj-lt"/>
                <a:cs typeface="Arial" pitchFamily="34" charset="0"/>
              </a:rPr>
              <a:t>Introduction</a:t>
            </a:r>
          </a:p>
          <a:p>
            <a:pPr marL="0" indent="0" eaLnBrk="1" hangingPunct="1">
              <a:defRPr/>
            </a:pPr>
            <a:r>
              <a:rPr lang="en-GB" sz="3600" dirty="0">
                <a:solidFill>
                  <a:schemeClr val="accent2">
                    <a:lumMod val="40000"/>
                    <a:lumOff val="60000"/>
                  </a:schemeClr>
                </a:solidFill>
                <a:latin typeface="+mj-lt"/>
                <a:cs typeface="Arial" pitchFamily="34" charset="0"/>
              </a:rPr>
              <a:t> </a:t>
            </a:r>
            <a:r>
              <a:rPr lang="en-GB" sz="3600" dirty="0" smtClean="0">
                <a:solidFill>
                  <a:schemeClr val="accent2">
                    <a:lumMod val="40000"/>
                    <a:lumOff val="60000"/>
                  </a:schemeClr>
                </a:solidFill>
                <a:latin typeface="+mj-lt"/>
                <a:cs typeface="Arial" pitchFamily="34" charset="0"/>
              </a:rPr>
              <a:t>References</a:t>
            </a:r>
            <a:endParaRPr lang="en-GB" sz="3600" dirty="0" smtClean="0">
              <a:solidFill>
                <a:schemeClr val="accent2">
                  <a:lumMod val="40000"/>
                  <a:lumOff val="60000"/>
                </a:schemeClr>
              </a:solidFill>
              <a:latin typeface="+mj-lt"/>
              <a:cs typeface="Arial" pitchFamily="34" charset="0"/>
            </a:endParaRPr>
          </a:p>
          <a:p>
            <a:pPr marL="0" indent="0" eaLnBrk="1" hangingPunct="1">
              <a:defRPr/>
            </a:pPr>
            <a:r>
              <a:rPr lang="en-GB" sz="3600" dirty="0" smtClean="0">
                <a:solidFill>
                  <a:schemeClr val="accent2">
                    <a:lumMod val="40000"/>
                    <a:lumOff val="60000"/>
                  </a:schemeClr>
                </a:solidFill>
                <a:latin typeface="+mj-lt"/>
                <a:cs typeface="Arial" pitchFamily="34" charset="0"/>
              </a:rPr>
              <a:t> The need for hydrography</a:t>
            </a:r>
          </a:p>
          <a:p>
            <a:pPr marL="0" lvl="1" indent="0">
              <a:spcBef>
                <a:spcPts val="1000"/>
              </a:spcBef>
              <a:defRPr/>
            </a:pPr>
            <a:r>
              <a:rPr lang="en-GB" sz="3600" dirty="0">
                <a:solidFill>
                  <a:schemeClr val="accent2">
                    <a:lumMod val="40000"/>
                    <a:lumOff val="60000"/>
                  </a:schemeClr>
                </a:solidFill>
                <a:latin typeface="+mj-lt"/>
                <a:cs typeface="Arial" pitchFamily="34" charset="0"/>
              </a:rPr>
              <a:t> Uses and benefits</a:t>
            </a:r>
          </a:p>
          <a:p>
            <a:pPr marL="0" lvl="1" indent="0">
              <a:lnSpc>
                <a:spcPct val="100000"/>
              </a:lnSpc>
              <a:spcBef>
                <a:spcPts val="1000"/>
              </a:spcBef>
              <a:defRPr/>
            </a:pPr>
            <a:r>
              <a:rPr lang="en-GB" sz="3600" dirty="0">
                <a:solidFill>
                  <a:schemeClr val="accent2">
                    <a:lumMod val="40000"/>
                    <a:lumOff val="60000"/>
                  </a:schemeClr>
                </a:solidFill>
                <a:latin typeface="+mj-lt"/>
                <a:cs typeface="Arial" pitchFamily="34" charset="0"/>
              </a:rPr>
              <a:t> The meaning of inadequate hydrography</a:t>
            </a:r>
          </a:p>
          <a:p>
            <a:pPr marL="0" lvl="1" indent="0">
              <a:lnSpc>
                <a:spcPct val="100000"/>
              </a:lnSpc>
              <a:spcBef>
                <a:spcPts val="1000"/>
              </a:spcBef>
              <a:defRPr/>
            </a:pPr>
            <a:r>
              <a:rPr lang="en-GB" sz="3600" dirty="0">
                <a:latin typeface="+mj-lt"/>
                <a:cs typeface="Arial" pitchFamily="34" charset="0"/>
              </a:rPr>
              <a:t> </a:t>
            </a:r>
            <a:r>
              <a:rPr lang="en-US" sz="3600" dirty="0">
                <a:latin typeface="+mj-lt"/>
                <a:cs typeface="Arial" pitchFamily="34" charset="0"/>
              </a:rPr>
              <a:t>Who is responsible for hydrography</a:t>
            </a:r>
            <a:endParaRPr lang="en-GB" sz="3600" dirty="0">
              <a:latin typeface="+mj-lt"/>
              <a:cs typeface="Arial" pitchFamily="34" charset="0"/>
            </a:endParaRPr>
          </a:p>
          <a:p>
            <a:pPr marL="0" indent="0" eaLnBrk="1" hangingPunct="1">
              <a:defRPr/>
            </a:pPr>
            <a:r>
              <a:rPr lang="en-GB" sz="3600" dirty="0">
                <a:solidFill>
                  <a:schemeClr val="accent2">
                    <a:lumMod val="40000"/>
                    <a:lumOff val="60000"/>
                  </a:schemeClr>
                </a:solidFill>
                <a:latin typeface="+mj-lt"/>
                <a:cs typeface="Arial" pitchFamily="34" charset="0"/>
              </a:rPr>
              <a:t> </a:t>
            </a:r>
            <a:r>
              <a:rPr lang="en-GB" sz="3600" dirty="0" smtClean="0">
                <a:solidFill>
                  <a:schemeClr val="accent2">
                    <a:lumMod val="40000"/>
                    <a:lumOff val="60000"/>
                  </a:schemeClr>
                </a:solidFill>
                <a:latin typeface="+mj-lt"/>
                <a:cs typeface="Arial" pitchFamily="34" charset="0"/>
              </a:rPr>
              <a:t>The IHO</a:t>
            </a:r>
          </a:p>
          <a:p>
            <a:pPr marL="0" indent="0" eaLnBrk="1" hangingPunct="1">
              <a:defRPr/>
            </a:pPr>
            <a:r>
              <a:rPr lang="en-GB" sz="3600" dirty="0" smtClean="0">
                <a:solidFill>
                  <a:schemeClr val="accent2">
                    <a:lumMod val="40000"/>
                    <a:lumOff val="60000"/>
                  </a:schemeClr>
                </a:solidFill>
                <a:latin typeface="+mj-lt"/>
                <a:cs typeface="Arial" pitchFamily="34" charset="0"/>
              </a:rPr>
              <a:t> Conclusion</a:t>
            </a: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t>Summary</a:t>
            </a:r>
            <a:endParaRPr lang="en-AU" sz="3200" dirty="0"/>
          </a:p>
        </p:txBody>
      </p:sp>
    </p:spTree>
    <p:extLst>
      <p:ext uri="{BB962C8B-B14F-4D97-AF65-F5344CB8AC3E}">
        <p14:creationId xmlns:p14="http://schemas.microsoft.com/office/powerpoint/2010/main" val="411363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eaLnBrk="1" hangingPunct="1">
              <a:defRPr/>
            </a:pPr>
            <a:r>
              <a:rPr lang="en-AU" sz="3200" b="1" i="1" dirty="0" smtClean="0">
                <a:latin typeface="Arial" pitchFamily="34" charset="0"/>
                <a:cs typeface="Arial" pitchFamily="34" charset="0"/>
              </a:rPr>
              <a:t>Who is responsible for Hydrography?</a:t>
            </a:r>
            <a:endParaRPr lang="en-GB" sz="4800" b="1" i="1" dirty="0">
              <a:latin typeface="Arial" pitchFamily="34" charset="0"/>
              <a:cs typeface="Arial" pitchFamily="34" charset="0"/>
            </a:endParaRPr>
          </a:p>
        </p:txBody>
      </p:sp>
      <p:pic>
        <p:nvPicPr>
          <p:cNvPr id="86019" name="Picture 4103"/>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t="3445"/>
          <a:stretch>
            <a:fillRect/>
          </a:stretch>
        </p:blipFill>
        <p:spPr>
          <a:xfrm>
            <a:off x="1309687" y="1167529"/>
            <a:ext cx="6524625" cy="4725988"/>
          </a:xfrm>
        </p:spPr>
      </p:pic>
      <p:sp>
        <p:nvSpPr>
          <p:cNvPr id="86020" name="TextBox 9"/>
          <p:cNvSpPr txBox="1">
            <a:spLocks noChangeArrowheads="1"/>
          </p:cNvSpPr>
          <p:nvPr/>
        </p:nvSpPr>
        <p:spPr bwMode="auto">
          <a:xfrm>
            <a:off x="3714750" y="1857375"/>
            <a:ext cx="1571625"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Tx/>
              <a:buNone/>
            </a:pPr>
            <a:r>
              <a:rPr lang="en-GB" altLang="en-US" sz="23900">
                <a:solidFill>
                  <a:srgbClr val="FF0000"/>
                </a:solidFill>
                <a:latin typeface="Verdana" panose="020B0604030504040204" pitchFamily="34" charset="0"/>
                <a:sym typeface="Symbol" panose="05050102010706020507" pitchFamily="18" charset="2"/>
              </a:rPr>
              <a:t></a:t>
            </a:r>
            <a:endParaRPr lang="en-GB" altLang="en-US" sz="23900">
              <a:solidFill>
                <a:srgbClr val="FF0000"/>
              </a:solidFill>
              <a:latin typeface="Verdan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a:xfrm>
            <a:off x="285750" y="1570038"/>
            <a:ext cx="8351838" cy="3027362"/>
          </a:xfrm>
        </p:spPr>
        <p:txBody>
          <a:bodyPr/>
          <a:lstStyle/>
          <a:p>
            <a:pPr algn="ctr" eaLnBrk="1" hangingPunct="1">
              <a:lnSpc>
                <a:spcPct val="80000"/>
              </a:lnSpc>
              <a:buFont typeface="Wingdings" panose="05000000000000000000" pitchFamily="2" charset="2"/>
              <a:buNone/>
              <a:defRPr/>
            </a:pPr>
            <a:r>
              <a:rPr lang="en-GB" sz="3600" dirty="0" smtClean="0">
                <a:latin typeface="+mj-lt"/>
              </a:rPr>
              <a:t/>
            </a:r>
            <a:br>
              <a:rPr lang="en-GB" sz="3600" dirty="0" smtClean="0">
                <a:latin typeface="+mj-lt"/>
              </a:rPr>
            </a:br>
            <a:r>
              <a:rPr lang="en-GB" sz="3600" dirty="0" smtClean="0">
                <a:latin typeface="+mj-lt"/>
              </a:rPr>
              <a:t>– Coastal States –</a:t>
            </a:r>
          </a:p>
          <a:p>
            <a:pPr algn="ctr" eaLnBrk="1" hangingPunct="1">
              <a:lnSpc>
                <a:spcPct val="80000"/>
              </a:lnSpc>
              <a:buFont typeface="Wingdings" panose="05000000000000000000" pitchFamily="2" charset="2"/>
              <a:buNone/>
              <a:defRPr/>
            </a:pPr>
            <a:r>
              <a:rPr lang="en-GB" sz="3600" dirty="0" smtClean="0">
                <a:latin typeface="+mj-lt"/>
              </a:rPr>
              <a:t> </a:t>
            </a:r>
            <a:br>
              <a:rPr lang="en-GB" sz="3600" dirty="0" smtClean="0">
                <a:latin typeface="+mj-lt"/>
              </a:rPr>
            </a:br>
            <a:r>
              <a:rPr lang="en-GB" sz="3600" dirty="0" smtClean="0">
                <a:latin typeface="+mj-lt"/>
              </a:rPr>
              <a:t>International Obligations</a:t>
            </a:r>
          </a:p>
          <a:p>
            <a:pPr algn="ctr" eaLnBrk="1" hangingPunct="1">
              <a:lnSpc>
                <a:spcPct val="80000"/>
              </a:lnSpc>
              <a:buFont typeface="Wingdings" panose="05000000000000000000" pitchFamily="2" charset="2"/>
              <a:buNone/>
              <a:defRPr/>
            </a:pPr>
            <a:endParaRPr lang="en-GB" sz="4400" b="1" dirty="0" smtClean="0"/>
          </a:p>
          <a:p>
            <a:pPr algn="ctr" eaLnBrk="1" hangingPunct="1">
              <a:lnSpc>
                <a:spcPct val="80000"/>
              </a:lnSpc>
              <a:buFont typeface="Wingdings" panose="05000000000000000000" pitchFamily="2" charset="2"/>
              <a:buNone/>
              <a:defRPr/>
            </a:pPr>
            <a:endParaRPr lang="en-GB" sz="4400" b="1" dirty="0" smtClean="0"/>
          </a:p>
          <a:p>
            <a:pPr algn="ctr" eaLnBrk="1" hangingPunct="1">
              <a:lnSpc>
                <a:spcPct val="80000"/>
              </a:lnSpc>
              <a:buFont typeface="Wingdings" panose="05000000000000000000" pitchFamily="2" charset="2"/>
              <a:buNone/>
              <a:defRPr/>
            </a:pPr>
            <a:endParaRPr lang="en-GB" sz="4400" b="1" dirty="0" smtClean="0"/>
          </a:p>
        </p:txBody>
      </p:sp>
      <p:sp>
        <p:nvSpPr>
          <p:cNvPr id="3" name="Title 3"/>
          <p:cNvSpPr>
            <a:spLocks noGrp="1"/>
          </p:cNvSpPr>
          <p:nvPr>
            <p:ph type="title"/>
          </p:nvPr>
        </p:nvSpPr>
        <p:spPr>
          <a:xfrm>
            <a:off x="628650" y="259415"/>
            <a:ext cx="7886700" cy="540511"/>
          </a:xfrm>
        </p:spPr>
        <p:txBody>
          <a:bodyPr/>
          <a:lstStyle/>
          <a:p>
            <a:pPr algn="l" eaLnBrk="1" hangingPunct="1">
              <a:defRPr/>
            </a:pPr>
            <a:r>
              <a:rPr lang="en-AU" sz="3200" b="1" i="1" dirty="0" smtClean="0">
                <a:latin typeface="Arial" pitchFamily="34" charset="0"/>
                <a:cs typeface="Arial" pitchFamily="34" charset="0"/>
              </a:rPr>
              <a:t>Who is responsible for Hydrography?</a:t>
            </a:r>
            <a:endParaRPr lang="en-GB" sz="4800" b="1" i="1"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AU" sz="3600" b="1" dirty="0" smtClean="0"/>
              <a:t>Mariners’ Obligations</a:t>
            </a:r>
            <a:endParaRPr lang="en-AU" sz="4000" b="1" dirty="0"/>
          </a:p>
        </p:txBody>
      </p:sp>
      <p:sp>
        <p:nvSpPr>
          <p:cNvPr id="3" name="Content Placeholder 2"/>
          <p:cNvSpPr>
            <a:spLocks noGrp="1"/>
          </p:cNvSpPr>
          <p:nvPr>
            <p:ph idx="1"/>
          </p:nvPr>
        </p:nvSpPr>
        <p:spPr>
          <a:xfrm>
            <a:off x="436563" y="1366838"/>
            <a:ext cx="8513228" cy="4786312"/>
          </a:xfrm>
        </p:spPr>
        <p:txBody>
          <a:bodyPr>
            <a:normAutofit/>
          </a:bodyPr>
          <a:lstStyle/>
          <a:p>
            <a:pPr>
              <a:spcBef>
                <a:spcPts val="600"/>
              </a:spcBef>
              <a:spcAft>
                <a:spcPts val="600"/>
              </a:spcAft>
              <a:buSzPct val="125000"/>
              <a:buFont typeface="Wingdings" panose="05000000000000000000" pitchFamily="2" charset="2"/>
              <a:buNone/>
              <a:defRPr/>
            </a:pPr>
            <a:r>
              <a:rPr lang="en-AU" sz="2800" dirty="0" smtClean="0">
                <a:latin typeface="+mj-lt"/>
              </a:rPr>
              <a:t>Convention on the Safety of Life at Sea (SOLAS) Chapter V</a:t>
            </a:r>
          </a:p>
          <a:p>
            <a:pPr>
              <a:spcBef>
                <a:spcPts val="600"/>
              </a:spcBef>
              <a:spcAft>
                <a:spcPts val="600"/>
              </a:spcAft>
              <a:buSzPct val="125000"/>
              <a:buFont typeface="Wingdings" panose="05000000000000000000" pitchFamily="2" charset="2"/>
              <a:buNone/>
              <a:defRPr/>
            </a:pPr>
            <a:r>
              <a:rPr lang="en-AU" sz="2800" u="sng" dirty="0" smtClean="0">
                <a:latin typeface="+mj-lt"/>
              </a:rPr>
              <a:t>SOLAS V/19 –</a:t>
            </a:r>
            <a:r>
              <a:rPr lang="en-AU" sz="2800" i="1" u="sng" dirty="0" smtClean="0">
                <a:latin typeface="+mj-lt"/>
              </a:rPr>
              <a:t> Carriage requirements for Nav equipment</a:t>
            </a:r>
          </a:p>
          <a:p>
            <a:pPr>
              <a:spcBef>
                <a:spcPts val="600"/>
              </a:spcBef>
              <a:spcAft>
                <a:spcPts val="600"/>
              </a:spcAft>
              <a:buSzPct val="125000"/>
              <a:buFont typeface="Arial" pitchFamily="34" charset="0"/>
              <a:buChar char="•"/>
              <a:defRPr/>
            </a:pPr>
            <a:r>
              <a:rPr lang="en-AU" sz="2800" dirty="0" smtClean="0">
                <a:latin typeface="+mj-lt"/>
              </a:rPr>
              <a:t>…shall carry nautical charts and publications …</a:t>
            </a:r>
          </a:p>
          <a:p>
            <a:pPr>
              <a:spcBef>
                <a:spcPts val="600"/>
              </a:spcBef>
              <a:spcAft>
                <a:spcPts val="600"/>
              </a:spcAft>
              <a:buSzPct val="125000"/>
              <a:buFont typeface="Arial" pitchFamily="34" charset="0"/>
              <a:buChar char="•"/>
              <a:defRPr/>
            </a:pPr>
            <a:r>
              <a:rPr lang="en-AU" sz="2800" dirty="0" smtClean="0">
                <a:latin typeface="+mj-lt"/>
              </a:rPr>
              <a:t>…issued officially by or on the authority of a Government, authorized Hydrographic Office or other relevant government institution ….</a:t>
            </a:r>
          </a:p>
          <a:p>
            <a:pPr>
              <a:spcBef>
                <a:spcPts val="600"/>
              </a:spcBef>
              <a:spcAft>
                <a:spcPts val="600"/>
              </a:spcAft>
              <a:buSzPct val="125000"/>
              <a:buFont typeface="Arial" pitchFamily="34" charset="0"/>
              <a:buChar char="•"/>
              <a:defRPr/>
            </a:pPr>
            <a:r>
              <a:rPr lang="en-AU" sz="2800" dirty="0" smtClean="0">
                <a:latin typeface="+mj-lt"/>
              </a:rPr>
              <a:t>… [adhering to] IHO specifications and guidelines</a:t>
            </a:r>
          </a:p>
          <a:p>
            <a:pPr>
              <a:spcBef>
                <a:spcPts val="600"/>
              </a:spcBef>
              <a:spcAft>
                <a:spcPts val="600"/>
              </a:spcAft>
              <a:buSzPct val="125000"/>
              <a:buFont typeface="Wingdings" panose="05000000000000000000" pitchFamily="2" charset="2"/>
              <a:buNone/>
              <a:defRPr/>
            </a:pPr>
            <a:r>
              <a:rPr lang="en-AU" sz="2800" u="sng" dirty="0" smtClean="0">
                <a:latin typeface="+mj-lt"/>
              </a:rPr>
              <a:t>SOLAS V/27 –</a:t>
            </a:r>
            <a:r>
              <a:rPr lang="en-AU" sz="2800" i="1" u="sng" dirty="0" smtClean="0">
                <a:latin typeface="+mj-lt"/>
              </a:rPr>
              <a:t>  Nautical charts and nautical publications</a:t>
            </a:r>
          </a:p>
          <a:p>
            <a:pPr>
              <a:spcBef>
                <a:spcPts val="600"/>
              </a:spcBef>
              <a:spcAft>
                <a:spcPts val="600"/>
              </a:spcAft>
              <a:buSzPct val="125000"/>
              <a:buFont typeface="Arial" pitchFamily="34" charset="0"/>
              <a:buChar char="•"/>
              <a:defRPr/>
            </a:pPr>
            <a:r>
              <a:rPr lang="en-AU" sz="2800" dirty="0" smtClean="0">
                <a:latin typeface="+mj-lt"/>
              </a:rPr>
              <a:t>…adequate and up to date</a:t>
            </a:r>
          </a:p>
          <a:p>
            <a:pPr>
              <a:buFont typeface="Wingdings" panose="05000000000000000000" pitchFamily="2" charset="2"/>
              <a:buChar char="§"/>
              <a:defRPr/>
            </a:pPr>
            <a:endParaRPr lang="en-AU" dirty="0" smtClean="0"/>
          </a:p>
          <a:p>
            <a:pPr algn="ctr">
              <a:buFont typeface="Wingdings" panose="05000000000000000000" pitchFamily="2" charset="2"/>
              <a:buChar char="§"/>
              <a:defRPr/>
            </a:pPr>
            <a:endParaRPr lang="en-AU"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7930194" cy="4553667"/>
          </a:xfrm>
        </p:spPr>
        <p:txBody>
          <a:bodyPr>
            <a:normAutofit fontScale="92500" lnSpcReduction="10000"/>
          </a:bodyPr>
          <a:lstStyle/>
          <a:p>
            <a:pPr marL="0" indent="0">
              <a:lnSpc>
                <a:spcPct val="120000"/>
              </a:lnSpc>
              <a:buNone/>
              <a:defRPr/>
            </a:pPr>
            <a:r>
              <a:rPr lang="en-US" sz="3600" u="sng" dirty="0" smtClean="0">
                <a:latin typeface="+mj-lt"/>
                <a:cs typeface="Arial" pitchFamily="34" charset="0"/>
              </a:rPr>
              <a:t>Hydrography</a:t>
            </a:r>
            <a:r>
              <a:rPr lang="en-US" sz="3600" dirty="0" smtClean="0">
                <a:latin typeface="+mj-lt"/>
                <a:cs typeface="Arial" pitchFamily="34" charset="0"/>
              </a:rPr>
              <a:t> </a:t>
            </a:r>
            <a:r>
              <a:rPr lang="en-US" sz="3600" dirty="0">
                <a:latin typeface="+mj-lt"/>
                <a:cs typeface="Arial" pitchFamily="34" charset="0"/>
              </a:rPr>
              <a:t>is </a:t>
            </a:r>
            <a:r>
              <a:rPr lang="en-US" sz="3600" dirty="0" smtClean="0">
                <a:latin typeface="+mj-lt"/>
                <a:cs typeface="Arial" pitchFamily="34" charset="0"/>
              </a:rPr>
              <a:t>… the </a:t>
            </a:r>
            <a:r>
              <a:rPr lang="en-US" sz="3600" dirty="0">
                <a:latin typeface="+mj-lt"/>
                <a:cs typeface="Arial" pitchFamily="34" charset="0"/>
              </a:rPr>
              <a:t>measurement and description of the </a:t>
            </a:r>
            <a:r>
              <a:rPr lang="en-US" sz="3600" u="sng" dirty="0">
                <a:latin typeface="+mj-lt"/>
                <a:cs typeface="Arial" pitchFamily="34" charset="0"/>
              </a:rPr>
              <a:t>physical features </a:t>
            </a:r>
            <a:r>
              <a:rPr lang="en-US" sz="3600" dirty="0">
                <a:latin typeface="+mj-lt"/>
                <a:cs typeface="Arial" pitchFamily="34" charset="0"/>
              </a:rPr>
              <a:t>of oceans, seas, coastal areas, lakes and </a:t>
            </a:r>
            <a:r>
              <a:rPr lang="en-US" sz="3600" dirty="0" smtClean="0">
                <a:latin typeface="+mj-lt"/>
                <a:cs typeface="Arial" pitchFamily="34" charset="0"/>
              </a:rPr>
              <a:t>rivers … </a:t>
            </a:r>
            <a:r>
              <a:rPr lang="en-US" sz="3600" dirty="0">
                <a:latin typeface="+mj-lt"/>
                <a:cs typeface="Arial" pitchFamily="34" charset="0"/>
              </a:rPr>
              <a:t>the prediction of their </a:t>
            </a:r>
            <a:r>
              <a:rPr lang="en-US" sz="3600" u="sng" dirty="0">
                <a:latin typeface="+mj-lt"/>
                <a:cs typeface="Arial" pitchFamily="34" charset="0"/>
              </a:rPr>
              <a:t>change over time</a:t>
            </a:r>
            <a:r>
              <a:rPr lang="en-US" sz="3600" dirty="0">
                <a:latin typeface="+mj-lt"/>
                <a:cs typeface="Arial" pitchFamily="34" charset="0"/>
              </a:rPr>
              <a:t>, for </a:t>
            </a:r>
            <a:r>
              <a:rPr lang="en-US" sz="3600" dirty="0" smtClean="0">
                <a:latin typeface="+mj-lt"/>
                <a:cs typeface="Arial" pitchFamily="34" charset="0"/>
              </a:rPr>
              <a:t>… </a:t>
            </a:r>
            <a:r>
              <a:rPr lang="en-US" sz="3600" u="sng" dirty="0" smtClean="0">
                <a:latin typeface="+mj-lt"/>
                <a:cs typeface="Arial" pitchFamily="34" charset="0"/>
              </a:rPr>
              <a:t>safety </a:t>
            </a:r>
            <a:r>
              <a:rPr lang="en-US" sz="3600" u="sng" dirty="0">
                <a:latin typeface="+mj-lt"/>
                <a:cs typeface="Arial" pitchFamily="34" charset="0"/>
              </a:rPr>
              <a:t>of navigation </a:t>
            </a:r>
            <a:r>
              <a:rPr lang="en-US" sz="3600" dirty="0">
                <a:latin typeface="+mj-lt"/>
                <a:cs typeface="Arial" pitchFamily="34" charset="0"/>
              </a:rPr>
              <a:t>and in support of all other </a:t>
            </a:r>
            <a:r>
              <a:rPr lang="en-US" sz="3600" u="sng" dirty="0">
                <a:latin typeface="+mj-lt"/>
                <a:cs typeface="Arial" pitchFamily="34" charset="0"/>
              </a:rPr>
              <a:t>marine activities</a:t>
            </a:r>
            <a:r>
              <a:rPr lang="en-US" sz="3600" dirty="0">
                <a:latin typeface="+mj-lt"/>
                <a:cs typeface="Arial" pitchFamily="34" charset="0"/>
              </a:rPr>
              <a:t>, </a:t>
            </a:r>
            <a:r>
              <a:rPr lang="en-US" sz="3600" dirty="0" smtClean="0">
                <a:latin typeface="+mj-lt"/>
                <a:cs typeface="Arial" pitchFamily="34" charset="0"/>
              </a:rPr>
              <a:t>… </a:t>
            </a:r>
            <a:r>
              <a:rPr lang="en-US" sz="3600" u="sng" dirty="0" smtClean="0">
                <a:latin typeface="+mj-lt"/>
                <a:cs typeface="Arial" pitchFamily="34" charset="0"/>
              </a:rPr>
              <a:t>economic </a:t>
            </a:r>
            <a:r>
              <a:rPr lang="en-US" sz="3600" u="sng" dirty="0">
                <a:latin typeface="+mj-lt"/>
                <a:cs typeface="Arial" pitchFamily="34" charset="0"/>
              </a:rPr>
              <a:t>development</a:t>
            </a:r>
            <a:r>
              <a:rPr lang="en-US" sz="3600" dirty="0">
                <a:latin typeface="+mj-lt"/>
                <a:cs typeface="Arial" pitchFamily="34" charset="0"/>
              </a:rPr>
              <a:t>, </a:t>
            </a:r>
            <a:r>
              <a:rPr lang="en-US" sz="3600" u="sng" dirty="0">
                <a:latin typeface="+mj-lt"/>
                <a:cs typeface="Arial" pitchFamily="34" charset="0"/>
              </a:rPr>
              <a:t>security and </a:t>
            </a:r>
            <a:r>
              <a:rPr lang="en-US" sz="3600" u="sng" dirty="0" smtClean="0">
                <a:latin typeface="+mj-lt"/>
                <a:cs typeface="Arial" pitchFamily="34" charset="0"/>
              </a:rPr>
              <a:t>defense</a:t>
            </a:r>
            <a:r>
              <a:rPr lang="en-US" sz="3600" dirty="0">
                <a:latin typeface="+mj-lt"/>
                <a:cs typeface="Arial" pitchFamily="34" charset="0"/>
              </a:rPr>
              <a:t>, </a:t>
            </a:r>
            <a:r>
              <a:rPr lang="en-US" sz="3600" u="sng" dirty="0">
                <a:latin typeface="+mj-lt"/>
                <a:cs typeface="Arial" pitchFamily="34" charset="0"/>
              </a:rPr>
              <a:t>scientific research</a:t>
            </a:r>
            <a:r>
              <a:rPr lang="en-US" sz="3600" dirty="0">
                <a:latin typeface="+mj-lt"/>
                <a:cs typeface="Arial" pitchFamily="34" charset="0"/>
              </a:rPr>
              <a:t>, and </a:t>
            </a:r>
            <a:r>
              <a:rPr lang="en-US" sz="3600" u="sng" dirty="0">
                <a:latin typeface="+mj-lt"/>
                <a:cs typeface="Arial" pitchFamily="34" charset="0"/>
              </a:rPr>
              <a:t>environmental </a:t>
            </a:r>
            <a:r>
              <a:rPr lang="en-US" sz="3600" u="sng" dirty="0" smtClean="0">
                <a:latin typeface="+mj-lt"/>
                <a:cs typeface="Arial" pitchFamily="34" charset="0"/>
              </a:rPr>
              <a:t>protection </a:t>
            </a:r>
            <a:r>
              <a:rPr lang="en-GB" sz="3600" dirty="0" smtClean="0">
                <a:latin typeface="+mj-lt"/>
                <a:cs typeface="Arial" pitchFamily="34" charset="0"/>
              </a:rPr>
              <a:t>(S-32).</a:t>
            </a:r>
            <a:endParaRPr lang="en-GB" sz="3600" dirty="0">
              <a:latin typeface="+mj-lt"/>
              <a:cs typeface="Arial" pitchFamily="34" charset="0"/>
            </a:endParaRP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t>Introduction</a:t>
            </a:r>
            <a:endParaRPr lang="en-AU" sz="3200" dirty="0"/>
          </a:p>
        </p:txBody>
      </p:sp>
    </p:spTree>
    <p:extLst>
      <p:ext uri="{BB962C8B-B14F-4D97-AF65-F5344CB8AC3E}">
        <p14:creationId xmlns:p14="http://schemas.microsoft.com/office/powerpoint/2010/main" val="2670107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AU" sz="3600" b="1" dirty="0" smtClean="0"/>
              <a:t>Governmental Obligations</a:t>
            </a:r>
            <a:endParaRPr lang="en-AU" sz="4000" b="1" dirty="0"/>
          </a:p>
        </p:txBody>
      </p:sp>
      <p:sp>
        <p:nvSpPr>
          <p:cNvPr id="3" name="Content Placeholder 2"/>
          <p:cNvSpPr>
            <a:spLocks noGrp="1"/>
          </p:cNvSpPr>
          <p:nvPr>
            <p:ph idx="1"/>
          </p:nvPr>
        </p:nvSpPr>
        <p:spPr>
          <a:xfrm>
            <a:off x="436563" y="1366838"/>
            <a:ext cx="8358187" cy="4786312"/>
          </a:xfrm>
        </p:spPr>
        <p:txBody>
          <a:bodyPr>
            <a:normAutofit lnSpcReduction="10000"/>
          </a:bodyPr>
          <a:lstStyle/>
          <a:p>
            <a:pPr>
              <a:spcBef>
                <a:spcPts val="600"/>
              </a:spcBef>
              <a:spcAft>
                <a:spcPts val="600"/>
              </a:spcAft>
              <a:buSzPct val="125000"/>
              <a:buFont typeface="Wingdings" panose="05000000000000000000" pitchFamily="2" charset="2"/>
              <a:buNone/>
              <a:defRPr/>
            </a:pPr>
            <a:r>
              <a:rPr lang="en-AU" sz="2800" dirty="0" smtClean="0">
                <a:latin typeface="+mj-lt"/>
              </a:rPr>
              <a:t>SOLAS V/9 –</a:t>
            </a:r>
            <a:r>
              <a:rPr lang="en-AU" sz="2800" i="1" dirty="0" smtClean="0">
                <a:latin typeface="+mj-lt"/>
              </a:rPr>
              <a:t> provision of hydrographic services</a:t>
            </a:r>
          </a:p>
          <a:p>
            <a:pPr>
              <a:spcBef>
                <a:spcPts val="600"/>
              </a:spcBef>
              <a:spcAft>
                <a:spcPts val="600"/>
              </a:spcAft>
              <a:buSzPct val="125000"/>
              <a:buFont typeface="Arial" pitchFamily="34" charset="0"/>
              <a:buChar char="•"/>
              <a:defRPr/>
            </a:pPr>
            <a:r>
              <a:rPr lang="en-AU" sz="2800" dirty="0" smtClean="0">
                <a:latin typeface="+mj-lt"/>
              </a:rPr>
              <a:t>Contracting governments undertake to </a:t>
            </a:r>
            <a:r>
              <a:rPr lang="en-AU" sz="2800" u="sng" dirty="0" smtClean="0">
                <a:latin typeface="+mj-lt"/>
              </a:rPr>
              <a:t>arrange</a:t>
            </a:r>
            <a:r>
              <a:rPr lang="en-AU" sz="2800" dirty="0" smtClean="0">
                <a:latin typeface="+mj-lt"/>
              </a:rPr>
              <a:t> to </a:t>
            </a:r>
            <a:r>
              <a:rPr lang="en-AU" sz="2800" u="sng" dirty="0" smtClean="0">
                <a:latin typeface="+mj-lt"/>
              </a:rPr>
              <a:t>collect and compile</a:t>
            </a:r>
            <a:r>
              <a:rPr lang="en-AU" sz="2800" dirty="0" smtClean="0">
                <a:latin typeface="+mj-lt"/>
              </a:rPr>
              <a:t> hydrographic data, and to </a:t>
            </a:r>
            <a:r>
              <a:rPr lang="en-AU" sz="2800" u="sng" dirty="0" smtClean="0">
                <a:latin typeface="+mj-lt"/>
              </a:rPr>
              <a:t>publish</a:t>
            </a:r>
            <a:r>
              <a:rPr lang="en-AU" sz="2800" dirty="0" smtClean="0">
                <a:latin typeface="+mj-lt"/>
              </a:rPr>
              <a:t>, disseminate and </a:t>
            </a:r>
            <a:r>
              <a:rPr lang="en-AU" sz="2800" u="sng" dirty="0" smtClean="0">
                <a:latin typeface="+mj-lt"/>
              </a:rPr>
              <a:t>update</a:t>
            </a:r>
            <a:r>
              <a:rPr lang="en-AU" sz="2800" dirty="0" smtClean="0">
                <a:latin typeface="+mj-lt"/>
              </a:rPr>
              <a:t> all nautical information necessary for safe navigation;</a:t>
            </a:r>
          </a:p>
          <a:p>
            <a:pPr>
              <a:spcBef>
                <a:spcPts val="600"/>
              </a:spcBef>
              <a:spcAft>
                <a:spcPts val="600"/>
              </a:spcAft>
              <a:buSzPct val="125000"/>
              <a:buFont typeface="Arial" pitchFamily="34" charset="0"/>
              <a:buChar char="•"/>
              <a:defRPr/>
            </a:pPr>
            <a:r>
              <a:rPr lang="en-AU" sz="2800" dirty="0" smtClean="0">
                <a:latin typeface="+mj-lt"/>
              </a:rPr>
              <a:t>Obtain </a:t>
            </a:r>
            <a:r>
              <a:rPr lang="en-AU" sz="2800" u="sng" dirty="0" smtClean="0">
                <a:latin typeface="+mj-lt"/>
              </a:rPr>
              <a:t>uniformity</a:t>
            </a:r>
            <a:r>
              <a:rPr lang="en-AU" sz="2800" dirty="0" smtClean="0">
                <a:latin typeface="+mj-lt"/>
              </a:rPr>
              <a:t> in charts and nautical publications and to take into account whenever possible the relevant international resolutions and recommendations, adopted by the IHO; and</a:t>
            </a:r>
          </a:p>
          <a:p>
            <a:pPr>
              <a:spcBef>
                <a:spcPts val="600"/>
              </a:spcBef>
              <a:spcAft>
                <a:spcPts val="600"/>
              </a:spcAft>
              <a:buSzPct val="125000"/>
              <a:buFont typeface="Arial" pitchFamily="34" charset="0"/>
              <a:buChar char="•"/>
              <a:defRPr/>
            </a:pPr>
            <a:r>
              <a:rPr lang="en-AU" sz="2800" dirty="0" smtClean="0">
                <a:latin typeface="+mj-lt"/>
              </a:rPr>
              <a:t>Co-ordinate activities and </a:t>
            </a:r>
            <a:r>
              <a:rPr lang="en-AU" sz="2800" u="sng" dirty="0" smtClean="0">
                <a:latin typeface="+mj-lt"/>
              </a:rPr>
              <a:t>ensure global availability</a:t>
            </a:r>
            <a:r>
              <a:rPr lang="en-AU" sz="2800" dirty="0" smtClean="0">
                <a:latin typeface="+mj-lt"/>
              </a:rPr>
              <a:t> of hydrographic and nautical publications</a:t>
            </a:r>
          </a:p>
          <a:p>
            <a:pPr>
              <a:buFont typeface="Wingdings" panose="05000000000000000000" pitchFamily="2" charset="2"/>
              <a:buChar char="§"/>
              <a:defRPr/>
            </a:pPr>
            <a:endParaRPr lang="en-AU" dirty="0" smtClean="0"/>
          </a:p>
          <a:p>
            <a:pPr algn="ctr">
              <a:buFont typeface="Wingdings" panose="05000000000000000000" pitchFamily="2" charset="2"/>
              <a:buChar char="§"/>
              <a:defRPr/>
            </a:pPr>
            <a:endParaRPr lang="en-AU"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AU" sz="3600" b="1" dirty="0" smtClean="0"/>
              <a:t>Governmental Obligations</a:t>
            </a:r>
            <a:endParaRPr lang="en-AU" sz="4000" b="1" dirty="0"/>
          </a:p>
        </p:txBody>
      </p:sp>
      <p:sp>
        <p:nvSpPr>
          <p:cNvPr id="3" name="Content Placeholder 2"/>
          <p:cNvSpPr>
            <a:spLocks noGrp="1"/>
          </p:cNvSpPr>
          <p:nvPr>
            <p:ph idx="1"/>
          </p:nvPr>
        </p:nvSpPr>
        <p:spPr>
          <a:xfrm>
            <a:off x="436563" y="1366838"/>
            <a:ext cx="8358187" cy="4786312"/>
          </a:xfrm>
        </p:spPr>
        <p:txBody>
          <a:bodyPr/>
          <a:lstStyle/>
          <a:p>
            <a:pPr>
              <a:spcBef>
                <a:spcPts val="600"/>
              </a:spcBef>
              <a:spcAft>
                <a:spcPts val="600"/>
              </a:spcAft>
              <a:buSzPct val="125000"/>
              <a:buFont typeface="Wingdings" panose="05000000000000000000" pitchFamily="2" charset="2"/>
              <a:buNone/>
              <a:defRPr/>
            </a:pPr>
            <a:r>
              <a:rPr lang="en-AU" sz="2800" dirty="0" smtClean="0">
                <a:latin typeface="+mj-lt"/>
              </a:rPr>
              <a:t>SOLAS V/4 –</a:t>
            </a:r>
            <a:r>
              <a:rPr lang="en-AU" sz="2800" i="1" dirty="0" smtClean="0">
                <a:latin typeface="+mj-lt"/>
              </a:rPr>
              <a:t> navigational warnings</a:t>
            </a:r>
          </a:p>
          <a:p>
            <a:pPr>
              <a:lnSpc>
                <a:spcPct val="150000"/>
              </a:lnSpc>
              <a:buFont typeface="Wingdings" panose="05000000000000000000" pitchFamily="2" charset="2"/>
              <a:buChar char="§"/>
              <a:defRPr/>
            </a:pPr>
            <a:r>
              <a:rPr lang="en-AU" sz="2800" dirty="0" smtClean="0">
                <a:latin typeface="+mj-lt"/>
              </a:rPr>
              <a:t>…take all steps necessary to ensure that, when intelligence of any dangers is received from whatever reliable source, it shall be </a:t>
            </a:r>
            <a:r>
              <a:rPr lang="en-AU" sz="2800" u="sng" dirty="0" smtClean="0">
                <a:latin typeface="+mj-lt"/>
              </a:rPr>
              <a:t>promptly brought to the knowledge of those concerned and communicated to other interested Governments</a:t>
            </a:r>
          </a:p>
          <a:p>
            <a:pPr algn="ctr">
              <a:buFont typeface="Wingdings" panose="05000000000000000000" pitchFamily="2" charset="2"/>
              <a:buChar char="§"/>
              <a:defRPr/>
            </a:pPr>
            <a:endParaRPr lang="en-AU"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sz="3200" b="1" dirty="0" smtClean="0"/>
              <a:t>SOLAS Chapter 5 regulations 9 and 4</a:t>
            </a:r>
            <a:endParaRPr lang="en-AU" sz="3600" b="1" dirty="0"/>
          </a:p>
        </p:txBody>
      </p:sp>
      <p:sp>
        <p:nvSpPr>
          <p:cNvPr id="3" name="Content Placeholder 2"/>
          <p:cNvSpPr>
            <a:spLocks noGrp="1"/>
          </p:cNvSpPr>
          <p:nvPr>
            <p:ph idx="1"/>
          </p:nvPr>
        </p:nvSpPr>
        <p:spPr>
          <a:xfrm>
            <a:off x="642938" y="1857375"/>
            <a:ext cx="8501062" cy="3929063"/>
          </a:xfrm>
        </p:spPr>
        <p:txBody>
          <a:bodyPr/>
          <a:lstStyle/>
          <a:p>
            <a:pPr marL="342900" lvl="1" indent="-342900">
              <a:spcBef>
                <a:spcPts val="600"/>
              </a:spcBef>
              <a:spcAft>
                <a:spcPts val="600"/>
              </a:spcAft>
              <a:buSzPct val="125000"/>
              <a:buFontTx/>
              <a:buNone/>
              <a:defRPr/>
            </a:pPr>
            <a:r>
              <a:rPr lang="en-AU" sz="3200" i="1" dirty="0" smtClean="0">
                <a:latin typeface="+mj-lt"/>
              </a:rPr>
              <a:t>This means </a:t>
            </a:r>
            <a:r>
              <a:rPr lang="en-AU" sz="3200" i="1" u="sng" dirty="0" smtClean="0">
                <a:latin typeface="+mj-lt"/>
              </a:rPr>
              <a:t>each</a:t>
            </a:r>
            <a:r>
              <a:rPr lang="en-AU" sz="3200" i="1" dirty="0" smtClean="0">
                <a:latin typeface="+mj-lt"/>
              </a:rPr>
              <a:t> State must ensure that :</a:t>
            </a:r>
          </a:p>
          <a:p>
            <a:pPr>
              <a:spcBef>
                <a:spcPts val="600"/>
              </a:spcBef>
              <a:spcAft>
                <a:spcPts val="600"/>
              </a:spcAft>
              <a:buSzPct val="125000"/>
              <a:buFont typeface="Arial" pitchFamily="34" charset="0"/>
              <a:buChar char="•"/>
              <a:defRPr/>
            </a:pPr>
            <a:r>
              <a:rPr lang="en-AU" sz="3200" dirty="0" smtClean="0">
                <a:latin typeface="+mj-lt"/>
              </a:rPr>
              <a:t>hydrographic surveys are carried out</a:t>
            </a:r>
          </a:p>
          <a:p>
            <a:pPr>
              <a:spcBef>
                <a:spcPts val="600"/>
              </a:spcBef>
              <a:spcAft>
                <a:spcPts val="600"/>
              </a:spcAft>
              <a:buSzPct val="125000"/>
              <a:buFont typeface="Arial" pitchFamily="34" charset="0"/>
              <a:buChar char="•"/>
              <a:defRPr/>
            </a:pPr>
            <a:r>
              <a:rPr lang="en-AU" sz="3200" dirty="0" smtClean="0">
                <a:latin typeface="+mj-lt"/>
              </a:rPr>
              <a:t>appropriate nautical charts and other nautical publications are </a:t>
            </a:r>
            <a:r>
              <a:rPr lang="en-AU" sz="3200" u="sng" dirty="0" smtClean="0">
                <a:latin typeface="+mj-lt"/>
              </a:rPr>
              <a:t>available</a:t>
            </a:r>
            <a:r>
              <a:rPr lang="en-AU" sz="3200" dirty="0" smtClean="0">
                <a:latin typeface="+mj-lt"/>
              </a:rPr>
              <a:t> and </a:t>
            </a:r>
            <a:r>
              <a:rPr lang="en-AU" sz="3200" u="sng" dirty="0" smtClean="0">
                <a:latin typeface="+mj-lt"/>
              </a:rPr>
              <a:t>up to date</a:t>
            </a:r>
          </a:p>
          <a:p>
            <a:pPr>
              <a:spcBef>
                <a:spcPts val="600"/>
              </a:spcBef>
              <a:spcAft>
                <a:spcPts val="600"/>
              </a:spcAft>
              <a:buSzPct val="125000"/>
              <a:buFont typeface="Arial" pitchFamily="34" charset="0"/>
              <a:buChar char="•"/>
              <a:defRPr/>
            </a:pPr>
            <a:r>
              <a:rPr lang="en-AU" sz="3200" dirty="0" smtClean="0">
                <a:latin typeface="+mj-lt"/>
              </a:rPr>
              <a:t>Maritime Safety Information (MSI) is promulgated </a:t>
            </a:r>
          </a:p>
          <a:p>
            <a:pPr>
              <a:spcBef>
                <a:spcPts val="600"/>
              </a:spcBef>
              <a:spcAft>
                <a:spcPts val="600"/>
              </a:spcAft>
              <a:buFont typeface="Wingdings" panose="05000000000000000000" pitchFamily="2" charset="2"/>
              <a:buChar char="§"/>
              <a:defRPr/>
            </a:pPr>
            <a:endParaRPr lang="en-AU" sz="3200" dirty="0" smtClean="0"/>
          </a:p>
          <a:p>
            <a:pPr algn="ctr">
              <a:spcBef>
                <a:spcPts val="600"/>
              </a:spcBef>
              <a:spcAft>
                <a:spcPts val="600"/>
              </a:spcAft>
              <a:buFont typeface="Wingdings" panose="05000000000000000000" pitchFamily="2" charset="2"/>
              <a:buChar char="§"/>
              <a:defRPr/>
            </a:pPr>
            <a:endParaRPr lang="en-AU" sz="32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813" y="1214438"/>
            <a:ext cx="7786687" cy="4714875"/>
          </a:xfrm>
        </p:spPr>
        <p:txBody>
          <a:bodyPr/>
          <a:lstStyle/>
          <a:p>
            <a:pPr marL="0" indent="0">
              <a:buFont typeface="Wingdings" panose="05000000000000000000" pitchFamily="2" charset="2"/>
              <a:buNone/>
              <a:defRPr/>
            </a:pPr>
            <a:r>
              <a:rPr lang="en-AU" sz="3200" i="1" dirty="0" smtClean="0">
                <a:latin typeface="+mj-lt"/>
              </a:rPr>
              <a:t>Provision of hydrographic services and navigational warnings</a:t>
            </a:r>
            <a:r>
              <a:rPr lang="en-AU" sz="3200" dirty="0">
                <a:latin typeface="+mj-lt"/>
              </a:rPr>
              <a:t>:</a:t>
            </a:r>
            <a:r>
              <a:rPr lang="en-AU" sz="3200" dirty="0" smtClean="0">
                <a:latin typeface="+mj-lt"/>
              </a:rPr>
              <a:t/>
            </a:r>
            <a:br>
              <a:rPr lang="en-AU" sz="3200" dirty="0" smtClean="0">
                <a:latin typeface="+mj-lt"/>
              </a:rPr>
            </a:br>
            <a:endParaRPr lang="en-AU" sz="3200" dirty="0" smtClean="0">
              <a:latin typeface="+mj-lt"/>
            </a:endParaRPr>
          </a:p>
          <a:p>
            <a:pPr marL="625475" indent="-625475">
              <a:buFont typeface="Wingdings" panose="05000000000000000000" pitchFamily="2" charset="2"/>
              <a:buNone/>
              <a:defRPr/>
            </a:pPr>
            <a:r>
              <a:rPr lang="en-AU" sz="3200" dirty="0" smtClean="0">
                <a:latin typeface="+mj-lt"/>
              </a:rPr>
              <a:t>…    are International Obligations under </a:t>
            </a:r>
            <a:r>
              <a:rPr lang="en-AU" sz="3200" u="sng" dirty="0" smtClean="0">
                <a:latin typeface="+mj-lt"/>
              </a:rPr>
              <a:t>Treaty Law</a:t>
            </a:r>
            <a:r>
              <a:rPr lang="en-AU" sz="3200" dirty="0" smtClean="0">
                <a:latin typeface="+mj-lt"/>
              </a:rPr>
              <a:t> </a:t>
            </a:r>
          </a:p>
          <a:p>
            <a:pPr>
              <a:buFont typeface="Wingdings" panose="05000000000000000000" pitchFamily="2" charset="2"/>
              <a:buNone/>
              <a:defRPr/>
            </a:pPr>
            <a:r>
              <a:rPr lang="en-AU" sz="3200" dirty="0" smtClean="0">
                <a:latin typeface="+mj-lt"/>
              </a:rPr>
              <a:t>…    apply to  ALL  Contracting Governments</a:t>
            </a:r>
            <a:r>
              <a:rPr lang="en-AU" sz="2800" dirty="0" smtClean="0"/>
              <a:t/>
            </a:r>
            <a:br>
              <a:rPr lang="en-AU" sz="2800" dirty="0" smtClean="0"/>
            </a:br>
            <a:endParaRPr lang="en-AU" sz="3200" dirty="0" smtClean="0"/>
          </a:p>
          <a:p>
            <a:pPr algn="ctr">
              <a:buFont typeface="Wingdings" panose="05000000000000000000" pitchFamily="2" charset="2"/>
              <a:buNone/>
              <a:defRPr/>
            </a:pPr>
            <a:endParaRPr lang="en-AU" sz="3200" dirty="0"/>
          </a:p>
        </p:txBody>
      </p:sp>
      <p:sp>
        <p:nvSpPr>
          <p:cNvPr id="4" name="Title 1"/>
          <p:cNvSpPr>
            <a:spLocks noGrp="1"/>
          </p:cNvSpPr>
          <p:nvPr>
            <p:ph type="title"/>
          </p:nvPr>
        </p:nvSpPr>
        <p:spPr>
          <a:xfrm>
            <a:off x="628650" y="259415"/>
            <a:ext cx="7886700" cy="540511"/>
          </a:xfrm>
        </p:spPr>
        <p:txBody>
          <a:bodyPr/>
          <a:lstStyle/>
          <a:p>
            <a:pPr>
              <a:defRPr/>
            </a:pPr>
            <a:r>
              <a:rPr lang="en-AU" sz="3200" b="1" dirty="0" smtClean="0"/>
              <a:t>SOLAS Chapter 5 regulations 9 and 4</a:t>
            </a:r>
            <a:endParaRPr lang="en-AU" sz="36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AU" b="1" dirty="0" smtClean="0"/>
              <a:t>Other Governmental Obligations</a:t>
            </a:r>
            <a:endParaRPr lang="en-GB" b="1" dirty="0"/>
          </a:p>
        </p:txBody>
      </p:sp>
      <p:sp>
        <p:nvSpPr>
          <p:cNvPr id="3" name="Content Placeholder 2"/>
          <p:cNvSpPr>
            <a:spLocks noGrp="1"/>
          </p:cNvSpPr>
          <p:nvPr>
            <p:ph idx="1"/>
          </p:nvPr>
        </p:nvSpPr>
        <p:spPr>
          <a:xfrm>
            <a:off x="628650" y="1825626"/>
            <a:ext cx="7948907" cy="4186756"/>
          </a:xfrm>
        </p:spPr>
        <p:txBody>
          <a:bodyPr>
            <a:normAutofit fontScale="70000" lnSpcReduction="20000"/>
          </a:bodyPr>
          <a:lstStyle/>
          <a:p>
            <a:pPr marL="0" indent="0">
              <a:buSzPct val="125000"/>
              <a:buNone/>
              <a:defRPr/>
            </a:pPr>
            <a:r>
              <a:rPr lang="en-AU" sz="4600" dirty="0" smtClean="0">
                <a:latin typeface="+mj-lt"/>
              </a:rPr>
              <a:t>UN Resolution A.53/32 - </a:t>
            </a:r>
            <a:r>
              <a:rPr lang="en-AU" sz="4600" i="1" dirty="0" smtClean="0">
                <a:latin typeface="+mj-lt"/>
              </a:rPr>
              <a:t>The Year of the Ocean</a:t>
            </a:r>
            <a:r>
              <a:rPr lang="en-AU" sz="4600" dirty="0" smtClean="0">
                <a:latin typeface="+mj-lt"/>
              </a:rPr>
              <a:t>s</a:t>
            </a:r>
            <a:br>
              <a:rPr lang="en-AU" sz="4600" dirty="0" smtClean="0">
                <a:latin typeface="+mj-lt"/>
              </a:rPr>
            </a:br>
            <a:r>
              <a:rPr lang="en-AU" sz="4600" dirty="0" smtClean="0">
                <a:latin typeface="+mj-lt"/>
              </a:rPr>
              <a:t/>
            </a:r>
            <a:br>
              <a:rPr lang="en-AU" sz="4600" dirty="0" smtClean="0">
                <a:latin typeface="+mj-lt"/>
              </a:rPr>
            </a:br>
            <a:r>
              <a:rPr lang="en-AU" sz="4600" dirty="0" smtClean="0">
                <a:latin typeface="+mj-lt"/>
              </a:rPr>
              <a:t>….. invites States to </a:t>
            </a:r>
            <a:r>
              <a:rPr lang="en-AU" sz="4600" u="sng" dirty="0" smtClean="0">
                <a:latin typeface="+mj-lt"/>
              </a:rPr>
              <a:t>cooperate</a:t>
            </a:r>
            <a:r>
              <a:rPr lang="en-AU" sz="4600" dirty="0" smtClean="0">
                <a:latin typeface="+mj-lt"/>
              </a:rPr>
              <a:t> in carrying out </a:t>
            </a:r>
            <a:r>
              <a:rPr lang="en-AU" sz="4600" u="sng" dirty="0" smtClean="0">
                <a:latin typeface="+mj-lt"/>
              </a:rPr>
              <a:t>hydrographic surveys</a:t>
            </a:r>
            <a:r>
              <a:rPr lang="en-AU" sz="4600" dirty="0" smtClean="0">
                <a:latin typeface="+mj-lt"/>
              </a:rPr>
              <a:t> and in providing </a:t>
            </a:r>
            <a:r>
              <a:rPr lang="en-AU" sz="4600" u="sng" dirty="0" smtClean="0">
                <a:latin typeface="+mj-lt"/>
              </a:rPr>
              <a:t>nautical services</a:t>
            </a:r>
            <a:r>
              <a:rPr lang="en-AU" sz="4600" dirty="0" smtClean="0">
                <a:latin typeface="+mj-lt"/>
              </a:rPr>
              <a:t> for the purpose of ensuring safe navigation as well as to ensure the greatest uniformity in charts and nautical publications and to coordinate their activities so that hydrography and nautical information is available on a world-wide scale</a:t>
            </a:r>
          </a:p>
          <a:p>
            <a:pPr>
              <a:defRPr/>
            </a:pP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AU" b="1" dirty="0" smtClean="0"/>
              <a:t>UNCLOS 1982</a:t>
            </a:r>
            <a:endParaRPr lang="en-GB" b="1" dirty="0"/>
          </a:p>
        </p:txBody>
      </p:sp>
      <p:sp>
        <p:nvSpPr>
          <p:cNvPr id="3" name="Content Placeholder 2"/>
          <p:cNvSpPr>
            <a:spLocks noGrp="1"/>
          </p:cNvSpPr>
          <p:nvPr>
            <p:ph idx="1"/>
          </p:nvPr>
        </p:nvSpPr>
        <p:spPr>
          <a:xfrm>
            <a:off x="628650" y="1825626"/>
            <a:ext cx="7948907" cy="4186756"/>
          </a:xfrm>
        </p:spPr>
        <p:txBody>
          <a:bodyPr>
            <a:normAutofit fontScale="62500" lnSpcReduction="20000"/>
          </a:bodyPr>
          <a:lstStyle/>
          <a:p>
            <a:pPr marL="0" indent="0">
              <a:buSzPct val="125000"/>
              <a:buNone/>
              <a:defRPr/>
            </a:pPr>
            <a:r>
              <a:rPr lang="en-US" sz="4600" dirty="0">
                <a:latin typeface="+mj-lt"/>
              </a:rPr>
              <a:t>Charts are required to support:</a:t>
            </a:r>
          </a:p>
          <a:p>
            <a:pPr>
              <a:buSzPct val="125000"/>
              <a:defRPr/>
            </a:pPr>
            <a:r>
              <a:rPr lang="en-US" sz="4600" dirty="0" smtClean="0">
                <a:latin typeface="+mj-lt"/>
              </a:rPr>
              <a:t>Establishing </a:t>
            </a:r>
            <a:r>
              <a:rPr lang="en-US" sz="4600" dirty="0">
                <a:latin typeface="+mj-lt"/>
              </a:rPr>
              <a:t>baselines</a:t>
            </a:r>
          </a:p>
          <a:p>
            <a:pPr>
              <a:buSzPct val="125000"/>
              <a:defRPr/>
            </a:pPr>
            <a:r>
              <a:rPr lang="en-US" sz="4600" dirty="0" smtClean="0">
                <a:latin typeface="+mj-lt"/>
              </a:rPr>
              <a:t>Delimiting </a:t>
            </a:r>
            <a:r>
              <a:rPr lang="en-US" sz="4600" dirty="0">
                <a:latin typeface="+mj-lt"/>
              </a:rPr>
              <a:t>Sea Areas </a:t>
            </a:r>
            <a:r>
              <a:rPr lang="en-US" sz="4600" dirty="0" smtClean="0">
                <a:latin typeface="+mj-lt"/>
              </a:rPr>
              <a:t>(Territorial </a:t>
            </a:r>
            <a:r>
              <a:rPr lang="en-US" sz="4600" dirty="0">
                <a:latin typeface="+mj-lt"/>
              </a:rPr>
              <a:t>Sea, </a:t>
            </a:r>
            <a:r>
              <a:rPr lang="en-US" sz="4600" dirty="0" smtClean="0">
                <a:latin typeface="+mj-lt"/>
              </a:rPr>
              <a:t>EEZ, Continental Shelf, etc.)</a:t>
            </a:r>
            <a:endParaRPr lang="en-US" sz="4600" dirty="0">
              <a:latin typeface="+mj-lt"/>
            </a:endParaRPr>
          </a:p>
          <a:p>
            <a:pPr>
              <a:buSzPct val="125000"/>
              <a:defRPr/>
            </a:pPr>
            <a:r>
              <a:rPr lang="en-US" sz="4600" dirty="0" smtClean="0">
                <a:latin typeface="+mj-lt"/>
              </a:rPr>
              <a:t>Identifying </a:t>
            </a:r>
            <a:r>
              <a:rPr lang="en-US" sz="4600" dirty="0">
                <a:latin typeface="+mj-lt"/>
              </a:rPr>
              <a:t>traffic separation schemes</a:t>
            </a:r>
          </a:p>
          <a:p>
            <a:pPr>
              <a:buSzPct val="125000"/>
              <a:defRPr/>
            </a:pPr>
            <a:r>
              <a:rPr lang="en-US" sz="4600" dirty="0" smtClean="0">
                <a:latin typeface="+mj-lt"/>
              </a:rPr>
              <a:t>Identifying </a:t>
            </a:r>
            <a:r>
              <a:rPr lang="en-US" sz="4600" dirty="0">
                <a:latin typeface="+mj-lt"/>
              </a:rPr>
              <a:t>sea lanes transit and innocent passage routes</a:t>
            </a:r>
          </a:p>
          <a:p>
            <a:pPr>
              <a:buSzPct val="125000"/>
              <a:defRPr/>
            </a:pPr>
            <a:r>
              <a:rPr lang="en-US" sz="4600" dirty="0" smtClean="0">
                <a:latin typeface="+mj-lt"/>
              </a:rPr>
              <a:t>Deploying </a:t>
            </a:r>
            <a:r>
              <a:rPr lang="en-US" sz="4600" dirty="0">
                <a:latin typeface="+mj-lt"/>
              </a:rPr>
              <a:t>submarine cables and pipelines</a:t>
            </a:r>
          </a:p>
          <a:p>
            <a:pPr>
              <a:buSzPct val="125000"/>
              <a:defRPr/>
            </a:pPr>
            <a:r>
              <a:rPr lang="en-US" sz="4600" dirty="0" smtClean="0">
                <a:latin typeface="+mj-lt"/>
              </a:rPr>
              <a:t>Conducting </a:t>
            </a:r>
            <a:r>
              <a:rPr lang="en-US" sz="4600" dirty="0">
                <a:latin typeface="+mj-lt"/>
              </a:rPr>
              <a:t>drilling on the seafloor </a:t>
            </a:r>
          </a:p>
          <a:p>
            <a:pPr>
              <a:buSzPct val="125000"/>
              <a:defRPr/>
            </a:pPr>
            <a:r>
              <a:rPr lang="en-US" sz="4600" dirty="0" smtClean="0">
                <a:latin typeface="+mj-lt"/>
              </a:rPr>
              <a:t>Conduct </a:t>
            </a:r>
            <a:r>
              <a:rPr lang="en-US" sz="4600" dirty="0">
                <a:latin typeface="+mj-lt"/>
              </a:rPr>
              <a:t>of Marine Scientific Research </a:t>
            </a:r>
          </a:p>
          <a:p>
            <a:pPr>
              <a:defRPr/>
            </a:pPr>
            <a:endParaRPr lang="en-GB" dirty="0"/>
          </a:p>
        </p:txBody>
      </p:sp>
    </p:spTree>
    <p:extLst>
      <p:ext uri="{BB962C8B-B14F-4D97-AF65-F5344CB8AC3E}">
        <p14:creationId xmlns:p14="http://schemas.microsoft.com/office/powerpoint/2010/main" val="4184829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AU" dirty="0" smtClean="0"/>
              <a:t>Meeting Governmental  Obligations</a:t>
            </a:r>
            <a:endParaRPr lang="en-AU" dirty="0"/>
          </a:p>
        </p:txBody>
      </p:sp>
      <p:sp>
        <p:nvSpPr>
          <p:cNvPr id="3" name="Content Placeholder 2"/>
          <p:cNvSpPr>
            <a:spLocks noGrp="1"/>
          </p:cNvSpPr>
          <p:nvPr>
            <p:ph idx="1"/>
          </p:nvPr>
        </p:nvSpPr>
        <p:spPr>
          <a:xfrm>
            <a:off x="900113" y="1714500"/>
            <a:ext cx="7743825" cy="4416425"/>
          </a:xfrm>
        </p:spPr>
        <p:txBody>
          <a:bodyPr>
            <a:noAutofit/>
          </a:bodyPr>
          <a:lstStyle/>
          <a:p>
            <a:pPr eaLnBrk="1" hangingPunct="1">
              <a:buFontTx/>
              <a:buNone/>
              <a:defRPr/>
            </a:pPr>
            <a:r>
              <a:rPr lang="en-AU" sz="3600" dirty="0" smtClean="0">
                <a:latin typeface="+mj-lt"/>
              </a:rPr>
              <a:t>SOLAS V/9 and V/4 can be satisfied:</a:t>
            </a:r>
          </a:p>
          <a:p>
            <a:pPr lvl="1" eaLnBrk="1" hangingPunct="1">
              <a:defRPr/>
            </a:pPr>
            <a:r>
              <a:rPr lang="en-AU" sz="3200" dirty="0" smtClean="0">
                <a:latin typeface="+mj-lt"/>
              </a:rPr>
              <a:t>directly via government</a:t>
            </a:r>
          </a:p>
          <a:p>
            <a:pPr lvl="1" eaLnBrk="1" hangingPunct="1">
              <a:defRPr/>
            </a:pPr>
            <a:r>
              <a:rPr lang="en-AU" sz="3200" dirty="0" smtClean="0">
                <a:latin typeface="+mj-lt"/>
              </a:rPr>
              <a:t>through bi-lateral agreement with other States</a:t>
            </a:r>
          </a:p>
          <a:p>
            <a:pPr lvl="1" eaLnBrk="1" hangingPunct="1">
              <a:defRPr/>
            </a:pPr>
            <a:r>
              <a:rPr lang="en-AU" sz="3200" dirty="0" smtClean="0">
                <a:latin typeface="+mj-lt"/>
              </a:rPr>
              <a:t>using commercial support providers</a:t>
            </a:r>
          </a:p>
          <a:p>
            <a:pPr lvl="1">
              <a:defRPr/>
            </a:pPr>
            <a:r>
              <a:rPr lang="en-AU" sz="3200" dirty="0" smtClean="0">
                <a:latin typeface="+mj-lt"/>
              </a:rPr>
              <a:t>(in whole or in part)</a:t>
            </a:r>
          </a:p>
          <a:p>
            <a:pPr marL="0" indent="0" algn="ctr" eaLnBrk="1" hangingPunct="1">
              <a:buFont typeface="Wingdings" panose="05000000000000000000" pitchFamily="2" charset="2"/>
              <a:buNone/>
              <a:defRPr/>
            </a:pPr>
            <a:r>
              <a:rPr lang="en-AU" sz="3200" b="1" dirty="0" smtClean="0">
                <a:latin typeface="+mj-lt"/>
              </a:rPr>
              <a:t>Overall responsibility and obligation to ensure that a national hydrographic service is provided remains with the </a:t>
            </a:r>
            <a:r>
              <a:rPr lang="en-AU" sz="3200" b="1" u="sng" dirty="0" smtClean="0">
                <a:latin typeface="+mj-lt"/>
              </a:rPr>
              <a:t>Government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7930194" cy="4553667"/>
          </a:xfrm>
        </p:spPr>
        <p:txBody>
          <a:bodyPr>
            <a:normAutofit fontScale="92500" lnSpcReduction="10000"/>
          </a:bodyPr>
          <a:lstStyle/>
          <a:p>
            <a:pPr marL="0" indent="0" eaLnBrk="1" hangingPunct="1">
              <a:defRPr/>
            </a:pPr>
            <a:r>
              <a:rPr lang="en-GB" sz="3600" dirty="0" smtClean="0">
                <a:solidFill>
                  <a:schemeClr val="accent2">
                    <a:lumMod val="40000"/>
                    <a:lumOff val="60000"/>
                  </a:schemeClr>
                </a:solidFill>
                <a:latin typeface="+mj-lt"/>
                <a:cs typeface="Arial" pitchFamily="34" charset="0"/>
              </a:rPr>
              <a:t> </a:t>
            </a:r>
            <a:r>
              <a:rPr lang="en-GB" sz="3600" dirty="0" smtClean="0">
                <a:solidFill>
                  <a:schemeClr val="accent2">
                    <a:lumMod val="40000"/>
                    <a:lumOff val="60000"/>
                  </a:schemeClr>
                </a:solidFill>
                <a:latin typeface="+mj-lt"/>
                <a:cs typeface="Arial" pitchFamily="34" charset="0"/>
              </a:rPr>
              <a:t>Introduction</a:t>
            </a:r>
          </a:p>
          <a:p>
            <a:pPr marL="0" indent="0" eaLnBrk="1" hangingPunct="1">
              <a:defRPr/>
            </a:pPr>
            <a:r>
              <a:rPr lang="en-GB" sz="3600" dirty="0">
                <a:solidFill>
                  <a:schemeClr val="accent2">
                    <a:lumMod val="40000"/>
                    <a:lumOff val="60000"/>
                  </a:schemeClr>
                </a:solidFill>
                <a:latin typeface="+mj-lt"/>
                <a:cs typeface="Arial" pitchFamily="34" charset="0"/>
              </a:rPr>
              <a:t> </a:t>
            </a:r>
            <a:r>
              <a:rPr lang="en-GB" sz="3600" dirty="0" smtClean="0">
                <a:solidFill>
                  <a:schemeClr val="accent2">
                    <a:lumMod val="40000"/>
                    <a:lumOff val="60000"/>
                  </a:schemeClr>
                </a:solidFill>
                <a:latin typeface="+mj-lt"/>
                <a:cs typeface="Arial" pitchFamily="34" charset="0"/>
              </a:rPr>
              <a:t>References</a:t>
            </a:r>
            <a:endParaRPr lang="en-GB" sz="3600" dirty="0" smtClean="0">
              <a:solidFill>
                <a:schemeClr val="accent2">
                  <a:lumMod val="40000"/>
                  <a:lumOff val="60000"/>
                </a:schemeClr>
              </a:solidFill>
              <a:latin typeface="+mj-lt"/>
              <a:cs typeface="Arial" pitchFamily="34" charset="0"/>
            </a:endParaRPr>
          </a:p>
          <a:p>
            <a:pPr marL="0" indent="0" eaLnBrk="1" hangingPunct="1">
              <a:defRPr/>
            </a:pPr>
            <a:r>
              <a:rPr lang="en-GB" sz="3600" dirty="0" smtClean="0">
                <a:solidFill>
                  <a:schemeClr val="accent2">
                    <a:lumMod val="40000"/>
                    <a:lumOff val="60000"/>
                  </a:schemeClr>
                </a:solidFill>
                <a:latin typeface="+mj-lt"/>
                <a:cs typeface="Arial" pitchFamily="34" charset="0"/>
              </a:rPr>
              <a:t> The need for hydrography</a:t>
            </a:r>
          </a:p>
          <a:p>
            <a:pPr marL="0" lvl="1" indent="0">
              <a:spcBef>
                <a:spcPts val="1000"/>
              </a:spcBef>
              <a:defRPr/>
            </a:pPr>
            <a:r>
              <a:rPr lang="en-GB" sz="3600" dirty="0">
                <a:solidFill>
                  <a:schemeClr val="accent2">
                    <a:lumMod val="40000"/>
                    <a:lumOff val="60000"/>
                  </a:schemeClr>
                </a:solidFill>
                <a:latin typeface="+mj-lt"/>
                <a:cs typeface="Arial" pitchFamily="34" charset="0"/>
              </a:rPr>
              <a:t> Uses and benefits</a:t>
            </a:r>
          </a:p>
          <a:p>
            <a:pPr marL="0" lvl="1" indent="0">
              <a:lnSpc>
                <a:spcPct val="100000"/>
              </a:lnSpc>
              <a:spcBef>
                <a:spcPts val="1000"/>
              </a:spcBef>
              <a:defRPr/>
            </a:pPr>
            <a:r>
              <a:rPr lang="en-GB" sz="3600" dirty="0">
                <a:solidFill>
                  <a:schemeClr val="accent2">
                    <a:lumMod val="40000"/>
                    <a:lumOff val="60000"/>
                  </a:schemeClr>
                </a:solidFill>
                <a:latin typeface="+mj-lt"/>
                <a:cs typeface="Arial" pitchFamily="34" charset="0"/>
              </a:rPr>
              <a:t> The meaning of inadequate hydrography</a:t>
            </a:r>
          </a:p>
          <a:p>
            <a:pPr marL="0" lvl="1" indent="0">
              <a:spcBef>
                <a:spcPts val="1000"/>
              </a:spcBef>
              <a:defRPr/>
            </a:pPr>
            <a:r>
              <a:rPr lang="en-GB" sz="3600" dirty="0">
                <a:solidFill>
                  <a:schemeClr val="accent2">
                    <a:lumMod val="40000"/>
                    <a:lumOff val="60000"/>
                  </a:schemeClr>
                </a:solidFill>
                <a:latin typeface="+mj-lt"/>
                <a:cs typeface="Arial" pitchFamily="34" charset="0"/>
              </a:rPr>
              <a:t> </a:t>
            </a:r>
            <a:r>
              <a:rPr lang="en-US" sz="3600" dirty="0">
                <a:solidFill>
                  <a:schemeClr val="accent2">
                    <a:lumMod val="40000"/>
                    <a:lumOff val="60000"/>
                  </a:schemeClr>
                </a:solidFill>
                <a:latin typeface="+mj-lt"/>
                <a:cs typeface="Arial" pitchFamily="34" charset="0"/>
              </a:rPr>
              <a:t>Who is responsible for hydrography</a:t>
            </a:r>
            <a:endParaRPr lang="en-GB" sz="3600" dirty="0">
              <a:solidFill>
                <a:schemeClr val="accent2">
                  <a:lumMod val="40000"/>
                  <a:lumOff val="60000"/>
                </a:schemeClr>
              </a:solidFill>
              <a:latin typeface="+mj-lt"/>
              <a:cs typeface="Arial" pitchFamily="34" charset="0"/>
            </a:endParaRPr>
          </a:p>
          <a:p>
            <a:pPr marL="0" lvl="1" indent="0">
              <a:lnSpc>
                <a:spcPct val="100000"/>
              </a:lnSpc>
              <a:spcBef>
                <a:spcPts val="1000"/>
              </a:spcBef>
              <a:defRPr/>
            </a:pPr>
            <a:r>
              <a:rPr lang="en-GB" sz="3600" dirty="0">
                <a:latin typeface="+mj-lt"/>
                <a:cs typeface="Arial" pitchFamily="34" charset="0"/>
              </a:rPr>
              <a:t> The IHO</a:t>
            </a:r>
          </a:p>
          <a:p>
            <a:pPr marL="0" indent="0" eaLnBrk="1" hangingPunct="1">
              <a:defRPr/>
            </a:pPr>
            <a:r>
              <a:rPr lang="en-GB" sz="3600" dirty="0" smtClean="0">
                <a:solidFill>
                  <a:schemeClr val="accent2">
                    <a:lumMod val="40000"/>
                    <a:lumOff val="60000"/>
                  </a:schemeClr>
                </a:solidFill>
                <a:latin typeface="+mj-lt"/>
                <a:cs typeface="Arial" pitchFamily="34" charset="0"/>
              </a:rPr>
              <a:t> Conclusion</a:t>
            </a: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t>Summary</a:t>
            </a:r>
            <a:endParaRPr lang="en-AU" sz="3200" dirty="0"/>
          </a:p>
        </p:txBody>
      </p:sp>
    </p:spTree>
    <p:extLst>
      <p:ext uri="{BB962C8B-B14F-4D97-AF65-F5344CB8AC3E}">
        <p14:creationId xmlns:p14="http://schemas.microsoft.com/office/powerpoint/2010/main" val="1261282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t>The IHO</a:t>
            </a:r>
            <a:endParaRPr lang="en-AU" sz="3200" dirty="0"/>
          </a:p>
        </p:txBody>
      </p:sp>
      <p:pic>
        <p:nvPicPr>
          <p:cNvPr id="5" name="Picture 2" descr="Monaco0003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0505" y="905663"/>
            <a:ext cx="6827781" cy="512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058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7930194" cy="4553667"/>
          </a:xfrm>
        </p:spPr>
        <p:txBody>
          <a:bodyPr>
            <a:normAutofit/>
          </a:bodyPr>
          <a:lstStyle/>
          <a:p>
            <a:pPr marL="0" indent="0">
              <a:defRPr/>
            </a:pPr>
            <a:r>
              <a:rPr lang="en-US" sz="3600" dirty="0" smtClean="0">
                <a:latin typeface="+mj-lt"/>
                <a:cs typeface="Arial" pitchFamily="34" charset="0"/>
              </a:rPr>
              <a:t> intergovernmental </a:t>
            </a:r>
            <a:r>
              <a:rPr lang="en-US" sz="3600" dirty="0">
                <a:latin typeface="+mj-lt"/>
                <a:cs typeface="Arial" pitchFamily="34" charset="0"/>
              </a:rPr>
              <a:t>consultative and technical organization</a:t>
            </a:r>
          </a:p>
          <a:p>
            <a:pPr marL="0" indent="0">
              <a:defRPr/>
            </a:pPr>
            <a:r>
              <a:rPr lang="en-US" sz="3600" dirty="0" smtClean="0">
                <a:latin typeface="+mj-lt"/>
                <a:cs typeface="Arial" pitchFamily="34" charset="0"/>
              </a:rPr>
              <a:t> established </a:t>
            </a:r>
            <a:r>
              <a:rPr lang="en-US" sz="3600" dirty="0">
                <a:latin typeface="+mj-lt"/>
                <a:cs typeface="Arial" pitchFamily="34" charset="0"/>
              </a:rPr>
              <a:t>in 1921</a:t>
            </a:r>
          </a:p>
          <a:p>
            <a:pPr marL="0" indent="0">
              <a:defRPr/>
            </a:pPr>
            <a:r>
              <a:rPr lang="en-US" sz="3600" dirty="0" smtClean="0">
                <a:latin typeface="+mj-lt"/>
                <a:cs typeface="Arial" pitchFamily="34" charset="0"/>
              </a:rPr>
              <a:t> to </a:t>
            </a:r>
            <a:r>
              <a:rPr lang="en-US" sz="3600" dirty="0">
                <a:latin typeface="+mj-lt"/>
                <a:cs typeface="Arial" pitchFamily="34" charset="0"/>
              </a:rPr>
              <a:t>support safety of navigation and the protection of the marine environment</a:t>
            </a: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t>The IHO</a:t>
            </a:r>
            <a:endParaRPr lang="en-AU" sz="3200" dirty="0"/>
          </a:p>
        </p:txBody>
      </p:sp>
    </p:spTree>
    <p:extLst>
      <p:ext uri="{BB962C8B-B14F-4D97-AF65-F5344CB8AC3E}">
        <p14:creationId xmlns:p14="http://schemas.microsoft.com/office/powerpoint/2010/main" val="3709766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7930194" cy="4553667"/>
          </a:xfrm>
        </p:spPr>
        <p:txBody>
          <a:bodyPr>
            <a:normAutofit fontScale="92500"/>
          </a:bodyPr>
          <a:lstStyle/>
          <a:p>
            <a:pPr marL="0" indent="0">
              <a:lnSpc>
                <a:spcPct val="120000"/>
              </a:lnSpc>
              <a:buNone/>
              <a:defRPr/>
            </a:pPr>
            <a:r>
              <a:rPr lang="en-US" sz="3600" u="sng" dirty="0" smtClean="0">
                <a:latin typeface="+mj-lt"/>
                <a:cs typeface="Arial" pitchFamily="34" charset="0"/>
              </a:rPr>
              <a:t>Hydrography</a:t>
            </a:r>
            <a:r>
              <a:rPr lang="en-US" sz="3600" dirty="0" smtClean="0">
                <a:latin typeface="+mj-lt"/>
                <a:cs typeface="Arial" pitchFamily="34" charset="0"/>
              </a:rPr>
              <a:t> is not:</a:t>
            </a:r>
          </a:p>
          <a:p>
            <a:pPr>
              <a:lnSpc>
                <a:spcPct val="120000"/>
              </a:lnSpc>
              <a:buFontTx/>
              <a:buChar char="-"/>
              <a:defRPr/>
            </a:pPr>
            <a:r>
              <a:rPr lang="en-US" sz="3600" dirty="0" smtClean="0">
                <a:latin typeface="+mj-lt"/>
                <a:cs typeface="Arial" pitchFamily="34" charset="0"/>
              </a:rPr>
              <a:t>Nautical chart (a product)</a:t>
            </a:r>
          </a:p>
          <a:p>
            <a:pPr>
              <a:lnSpc>
                <a:spcPct val="120000"/>
              </a:lnSpc>
              <a:buFontTx/>
              <a:buChar char="-"/>
              <a:defRPr/>
            </a:pPr>
            <a:r>
              <a:rPr lang="en-US" sz="3600" dirty="0" smtClean="0">
                <a:latin typeface="+mj-lt"/>
                <a:cs typeface="Arial" pitchFamily="34" charset="0"/>
              </a:rPr>
              <a:t>Bathymetry (determination of depth)</a:t>
            </a:r>
          </a:p>
          <a:p>
            <a:pPr marL="0" indent="0">
              <a:lnSpc>
                <a:spcPct val="120000"/>
              </a:lnSpc>
              <a:buNone/>
              <a:defRPr/>
            </a:pPr>
            <a:r>
              <a:rPr lang="en-US" sz="3600" u="sng" dirty="0" smtClean="0">
                <a:latin typeface="+mj-lt"/>
                <a:cs typeface="Arial" pitchFamily="34" charset="0"/>
              </a:rPr>
              <a:t>Hydrography</a:t>
            </a:r>
            <a:r>
              <a:rPr lang="en-US" sz="3600" dirty="0" smtClean="0">
                <a:latin typeface="+mj-lt"/>
                <a:cs typeface="Arial" pitchFamily="34" charset="0"/>
              </a:rPr>
              <a:t> is an ensemble of activities from which data we can derive many different types of information, products, services</a:t>
            </a:r>
            <a:endParaRPr lang="en-GB" sz="3600" dirty="0">
              <a:latin typeface="+mj-lt"/>
              <a:cs typeface="Arial" pitchFamily="34" charset="0"/>
            </a:endParaRP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t>Introduction</a:t>
            </a:r>
            <a:endParaRPr lang="en-AU" sz="3200" dirty="0"/>
          </a:p>
        </p:txBody>
      </p:sp>
    </p:spTree>
    <p:extLst>
      <p:ext uri="{BB962C8B-B14F-4D97-AF65-F5344CB8AC3E}">
        <p14:creationId xmlns:p14="http://schemas.microsoft.com/office/powerpoint/2010/main" val="17457358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eaLnBrk="1" hangingPunct="1">
              <a:defRPr/>
            </a:pPr>
            <a:r>
              <a:rPr lang="en-GB" sz="4000" b="1" dirty="0" smtClean="0"/>
              <a:t>History of the IHO</a:t>
            </a:r>
          </a:p>
        </p:txBody>
      </p:sp>
      <p:sp>
        <p:nvSpPr>
          <p:cNvPr id="176131" name="Rectangle 3"/>
          <p:cNvSpPr>
            <a:spLocks noGrp="1" noChangeArrowheads="1"/>
          </p:cNvSpPr>
          <p:nvPr>
            <p:ph type="body" idx="1"/>
          </p:nvPr>
        </p:nvSpPr>
        <p:spPr>
          <a:xfrm>
            <a:off x="620713" y="1359462"/>
            <a:ext cx="7983537" cy="4461901"/>
          </a:xfrm>
        </p:spPr>
        <p:txBody>
          <a:bodyPr/>
          <a:lstStyle/>
          <a:p>
            <a:pPr marL="952500" indent="-952500" eaLnBrk="1" hangingPunct="1">
              <a:buFont typeface="Wingdings" panose="05000000000000000000" pitchFamily="2" charset="2"/>
              <a:buNone/>
              <a:defRPr/>
            </a:pPr>
            <a:r>
              <a:rPr lang="en-GB" sz="2400" dirty="0" smtClean="0">
                <a:latin typeface="+mj-lt"/>
              </a:rPr>
              <a:t>1889	International Marine Conference, Washington, DC</a:t>
            </a:r>
          </a:p>
          <a:p>
            <a:pPr marL="952500" indent="-952500" eaLnBrk="1" hangingPunct="1">
              <a:buFont typeface="Wingdings" panose="05000000000000000000" pitchFamily="2" charset="2"/>
              <a:buNone/>
              <a:defRPr/>
            </a:pPr>
            <a:r>
              <a:rPr lang="en-GB" sz="2400" dirty="0" smtClean="0">
                <a:latin typeface="+mj-lt"/>
              </a:rPr>
              <a:t>1908	International Congress of Navigation, St Petersburg</a:t>
            </a:r>
          </a:p>
          <a:p>
            <a:pPr marL="952500" indent="-952500" eaLnBrk="1" hangingPunct="1">
              <a:buFont typeface="Wingdings" panose="05000000000000000000" pitchFamily="2" charset="2"/>
              <a:buNone/>
              <a:defRPr/>
            </a:pPr>
            <a:r>
              <a:rPr lang="en-GB" sz="2400" dirty="0" smtClean="0">
                <a:latin typeface="+mj-lt"/>
              </a:rPr>
              <a:t>1912	International Maritime Conference, St Petersburg</a:t>
            </a:r>
          </a:p>
          <a:p>
            <a:pPr marL="952500" indent="-952500" eaLnBrk="1" hangingPunct="1">
              <a:buFont typeface="Wingdings" panose="05000000000000000000" pitchFamily="2" charset="2"/>
              <a:buNone/>
              <a:defRPr/>
            </a:pPr>
            <a:r>
              <a:rPr lang="en-GB" sz="2400" dirty="0" smtClean="0">
                <a:latin typeface="+mj-lt"/>
              </a:rPr>
              <a:t>1919	International Hydrographic Conference, London</a:t>
            </a:r>
          </a:p>
          <a:p>
            <a:pPr marL="952500" indent="-952500" eaLnBrk="1" hangingPunct="1">
              <a:buFont typeface="Wingdings" panose="05000000000000000000" pitchFamily="2" charset="2"/>
              <a:buNone/>
              <a:defRPr/>
            </a:pPr>
            <a:r>
              <a:rPr lang="en-GB" sz="2400" dirty="0" smtClean="0">
                <a:latin typeface="+mj-lt"/>
              </a:rPr>
              <a:t>1921	IHB established by 18 nations in Monaco</a:t>
            </a:r>
          </a:p>
          <a:p>
            <a:pPr marL="952500" indent="-952500" eaLnBrk="1" hangingPunct="1">
              <a:buFont typeface="Wingdings" panose="05000000000000000000" pitchFamily="2" charset="2"/>
              <a:buNone/>
              <a:defRPr/>
            </a:pPr>
            <a:r>
              <a:rPr lang="en-GB" sz="2400" dirty="0" smtClean="0">
                <a:latin typeface="+mj-lt"/>
              </a:rPr>
              <a:t>1970	International Convention: established</a:t>
            </a:r>
          </a:p>
          <a:p>
            <a:pPr marL="952500" indent="-952500" eaLnBrk="1" hangingPunct="1">
              <a:buFont typeface="Wingdings" panose="05000000000000000000" pitchFamily="2" charset="2"/>
              <a:buNone/>
              <a:defRPr/>
            </a:pPr>
            <a:r>
              <a:rPr lang="en-GB" sz="2400" dirty="0" smtClean="0">
                <a:latin typeface="+mj-lt"/>
              </a:rPr>
              <a:t>2005	Protocol of Amendments to the IHO Convention</a:t>
            </a:r>
          </a:p>
          <a:p>
            <a:pPr marL="0" indent="0" eaLnBrk="1" hangingPunct="1">
              <a:buNone/>
              <a:defRPr/>
            </a:pPr>
            <a:r>
              <a:rPr lang="en-GB" sz="2400" dirty="0" smtClean="0">
                <a:latin typeface="+mj-lt"/>
              </a:rPr>
              <a:t>2016     </a:t>
            </a:r>
            <a:r>
              <a:rPr lang="en-GB" sz="2400" u="sng" dirty="0" smtClean="0">
                <a:latin typeface="+mj-lt"/>
              </a:rPr>
              <a:t>Revised </a:t>
            </a:r>
            <a:r>
              <a:rPr lang="en-GB" sz="2400" u="sng" dirty="0">
                <a:latin typeface="+mj-lt"/>
              </a:rPr>
              <a:t>IHO </a:t>
            </a:r>
            <a:r>
              <a:rPr lang="en-GB" sz="2400" u="sng" dirty="0" smtClean="0">
                <a:latin typeface="+mj-lt"/>
              </a:rPr>
              <a:t>Convention entered into </a:t>
            </a:r>
            <a:r>
              <a:rPr lang="en-GB" sz="2400" u="sng" dirty="0" smtClean="0">
                <a:latin typeface="+mj-lt"/>
              </a:rPr>
              <a:t>force</a:t>
            </a:r>
          </a:p>
          <a:p>
            <a:pPr marL="0" indent="0" eaLnBrk="1" hangingPunct="1">
              <a:buNone/>
              <a:defRPr/>
            </a:pPr>
            <a:r>
              <a:rPr lang="en-GB" sz="2400" dirty="0" smtClean="0">
                <a:latin typeface="+mj-lt"/>
              </a:rPr>
              <a:t>2021     </a:t>
            </a:r>
            <a:r>
              <a:rPr lang="en-GB" sz="2400" u="sng" dirty="0" smtClean="0">
                <a:latin typeface="+mj-lt"/>
              </a:rPr>
              <a:t>100 years of the IHO</a:t>
            </a:r>
            <a:endParaRPr lang="en-GB" sz="2400" u="sng" dirty="0" smtClean="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46858" y="261544"/>
            <a:ext cx="7429500" cy="539567"/>
          </a:xfrm>
        </p:spPr>
        <p:txBody>
          <a:bodyPr>
            <a:noAutofit/>
          </a:bodyPr>
          <a:lstStyle/>
          <a:p>
            <a:pPr>
              <a:defRPr/>
            </a:pPr>
            <a:r>
              <a:rPr lang="en-AU" sz="3600" b="1" dirty="0"/>
              <a:t>IHO Secretary-General and Directors</a:t>
            </a:r>
          </a:p>
        </p:txBody>
      </p:sp>
      <p:pic>
        <p:nvPicPr>
          <p:cNvPr id="105477"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7512" y="981553"/>
            <a:ext cx="83089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825626"/>
            <a:ext cx="7269176" cy="3401829"/>
          </a:xfrm>
        </p:spPr>
        <p:txBody>
          <a:bodyPr>
            <a:normAutofit/>
          </a:bodyPr>
          <a:lstStyle/>
          <a:p>
            <a:pPr>
              <a:buFont typeface="Wingdings" panose="05000000000000000000" pitchFamily="2" charset="2"/>
              <a:buNone/>
              <a:defRPr/>
            </a:pPr>
            <a:r>
              <a:rPr lang="en-AU" sz="3200" dirty="0" smtClean="0">
                <a:latin typeface="+mj-lt"/>
              </a:rPr>
              <a:t>20 Personnel</a:t>
            </a:r>
          </a:p>
          <a:p>
            <a:pPr lvl="1">
              <a:defRPr/>
            </a:pPr>
            <a:r>
              <a:rPr lang="en-AU" sz="2800" dirty="0" smtClean="0">
                <a:latin typeface="+mj-lt"/>
              </a:rPr>
              <a:t>1 Secretary-General and 2 Directors</a:t>
            </a:r>
          </a:p>
          <a:p>
            <a:pPr lvl="1">
              <a:defRPr/>
            </a:pPr>
            <a:r>
              <a:rPr lang="en-AU" sz="2800" dirty="0" smtClean="0">
                <a:latin typeface="+mj-lt"/>
              </a:rPr>
              <a:t>5 Professional Assistants</a:t>
            </a:r>
          </a:p>
          <a:p>
            <a:pPr lvl="1">
              <a:defRPr/>
            </a:pPr>
            <a:r>
              <a:rPr lang="en-AU" sz="2800" dirty="0" smtClean="0">
                <a:latin typeface="+mj-lt"/>
              </a:rPr>
              <a:t>2 + 1 Translators</a:t>
            </a:r>
          </a:p>
          <a:p>
            <a:pPr lvl="1">
              <a:defRPr/>
            </a:pPr>
            <a:r>
              <a:rPr lang="en-AU" sz="2800" dirty="0" smtClean="0">
                <a:latin typeface="+mj-lt"/>
              </a:rPr>
              <a:t>10 Supporting </a:t>
            </a:r>
            <a:r>
              <a:rPr lang="en-AU" sz="2800" dirty="0" smtClean="0">
                <a:latin typeface="+mj-lt"/>
              </a:rPr>
              <a:t>Staff</a:t>
            </a:r>
          </a:p>
          <a:p>
            <a:pPr marL="0" indent="0">
              <a:buNone/>
              <a:defRPr/>
            </a:pPr>
            <a:r>
              <a:rPr lang="en-AU" sz="3200" dirty="0" smtClean="0">
                <a:solidFill>
                  <a:schemeClr val="tx1"/>
                </a:solidFill>
                <a:latin typeface="+mj-lt"/>
              </a:rPr>
              <a:t>+ </a:t>
            </a:r>
            <a:r>
              <a:rPr lang="en-AU" sz="3200" dirty="0" smtClean="0">
                <a:solidFill>
                  <a:schemeClr val="tx1"/>
                </a:solidFill>
                <a:latin typeface="+mj-lt"/>
              </a:rPr>
              <a:t>3 Seconded Staff (Japan, Peru, ROK)</a:t>
            </a:r>
            <a:endParaRPr lang="en-AU" sz="3200" dirty="0">
              <a:solidFill>
                <a:schemeClr val="tx1"/>
              </a:solidFill>
              <a:latin typeface="+mj-lt"/>
            </a:endParaRPr>
          </a:p>
        </p:txBody>
      </p:sp>
      <p:sp>
        <p:nvSpPr>
          <p:cNvPr id="4" name="Title 3"/>
          <p:cNvSpPr>
            <a:spLocks noGrp="1"/>
          </p:cNvSpPr>
          <p:nvPr>
            <p:ph type="title"/>
          </p:nvPr>
        </p:nvSpPr>
        <p:spPr/>
        <p:txBody>
          <a:bodyPr>
            <a:normAutofit fontScale="90000"/>
          </a:bodyPr>
          <a:lstStyle/>
          <a:p>
            <a:r>
              <a:rPr lang="en-US" dirty="0" smtClean="0"/>
              <a:t>The IHO Secretariat Staff</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_s1330"/>
          <p:cNvCxnSpPr>
            <a:cxnSpLocks noChangeShapeType="1"/>
          </p:cNvCxnSpPr>
          <p:nvPr/>
        </p:nvCxnSpPr>
        <p:spPr bwMode="auto">
          <a:xfrm rot="5400000">
            <a:off x="5835650" y="3168650"/>
            <a:ext cx="1936750" cy="260350"/>
          </a:xfrm>
          <a:prstGeom prst="bentConnector2">
            <a:avLst/>
          </a:prstGeom>
          <a:solidFill>
            <a:schemeClr val="tx2"/>
          </a:solidFill>
          <a:ln w="38100" cmpd="sng">
            <a:prstDash val="solid"/>
            <a:headEnd/>
            <a:tailEnd/>
          </a:ln>
        </p:spPr>
        <p:style>
          <a:lnRef idx="1">
            <a:schemeClr val="accent6"/>
          </a:lnRef>
          <a:fillRef idx="3">
            <a:schemeClr val="accent6"/>
          </a:fillRef>
          <a:effectRef idx="2">
            <a:schemeClr val="accent6"/>
          </a:effectRef>
          <a:fontRef idx="minor">
            <a:schemeClr val="lt1"/>
          </a:fontRef>
        </p:style>
      </p:cxnSp>
      <p:cxnSp>
        <p:nvCxnSpPr>
          <p:cNvPr id="20" name="_s1330"/>
          <p:cNvCxnSpPr>
            <a:cxnSpLocks noChangeShapeType="1"/>
            <a:endCxn id="40" idx="2"/>
          </p:cNvCxnSpPr>
          <p:nvPr/>
        </p:nvCxnSpPr>
        <p:spPr bwMode="auto">
          <a:xfrm flipV="1">
            <a:off x="2057400" y="2259013"/>
            <a:ext cx="79375" cy="2773362"/>
          </a:xfrm>
          <a:prstGeom prst="bentConnector2">
            <a:avLst/>
          </a:prstGeom>
          <a:solidFill>
            <a:schemeClr val="tx2"/>
          </a:solidFill>
          <a:ln w="38100">
            <a:headEnd/>
            <a:tailEnd/>
          </a:ln>
        </p:spPr>
        <p:style>
          <a:lnRef idx="1">
            <a:schemeClr val="accent6"/>
          </a:lnRef>
          <a:fillRef idx="3">
            <a:schemeClr val="accent6"/>
          </a:fillRef>
          <a:effectRef idx="2">
            <a:schemeClr val="accent6"/>
          </a:effectRef>
          <a:fontRef idx="minor">
            <a:schemeClr val="lt1"/>
          </a:fontRef>
        </p:style>
      </p:cxnSp>
      <p:sp>
        <p:nvSpPr>
          <p:cNvPr id="2" name="_s1167"/>
          <p:cNvSpPr>
            <a:spLocks noChangeArrowheads="1"/>
          </p:cNvSpPr>
          <p:nvPr/>
        </p:nvSpPr>
        <p:spPr bwMode="auto">
          <a:xfrm>
            <a:off x="2015622" y="44624"/>
            <a:ext cx="4500594" cy="570896"/>
          </a:xfrm>
          <a:prstGeom prst="roundRect">
            <a:avLst>
              <a:gd name="adj" fmla="val 16667"/>
            </a:avLst>
          </a:prstGeom>
          <a:solidFill>
            <a:schemeClr val="tx2"/>
          </a:solidFill>
          <a:ln>
            <a:headEnd/>
            <a:tailEn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defRPr/>
            </a:pPr>
            <a:r>
              <a:rPr lang="en-US" sz="1600" b="1" dirty="0">
                <a:solidFill>
                  <a:schemeClr val="bg1"/>
                </a:solidFill>
                <a:latin typeface="Arial" pitchFamily="34" charset="0"/>
                <a:cs typeface="Arial" pitchFamily="34" charset="0"/>
              </a:rPr>
              <a:t>IHO ASSEMBLY</a:t>
            </a:r>
          </a:p>
        </p:txBody>
      </p:sp>
      <p:grpSp>
        <p:nvGrpSpPr>
          <p:cNvPr id="15" name="Group 54"/>
          <p:cNvGrpSpPr/>
          <p:nvPr/>
        </p:nvGrpSpPr>
        <p:grpSpPr>
          <a:xfrm>
            <a:off x="886262" y="668676"/>
            <a:ext cx="7174036" cy="1661352"/>
            <a:chOff x="886262" y="433800"/>
            <a:chExt cx="7174036" cy="1661352"/>
          </a:xfrm>
          <a:solidFill>
            <a:schemeClr val="tx2"/>
          </a:solidFill>
        </p:grpSpPr>
        <p:cxnSp>
          <p:nvCxnSpPr>
            <p:cNvPr id="34" name="_s1330"/>
            <p:cNvCxnSpPr>
              <a:cxnSpLocks noChangeShapeType="1"/>
            </p:cNvCxnSpPr>
            <p:nvPr/>
          </p:nvCxnSpPr>
          <p:spPr bwMode="auto">
            <a:xfrm rot="16200000" flipV="1">
              <a:off x="4903656" y="-203937"/>
              <a:ext cx="1392172" cy="2667646"/>
            </a:xfrm>
            <a:prstGeom prst="bentConnector3">
              <a:avLst>
                <a:gd name="adj1" fmla="val 50000"/>
              </a:avLst>
            </a:prstGeom>
            <a:grpFill/>
            <a:ln w="38100">
              <a:headEnd/>
              <a:tailEnd/>
            </a:ln>
          </p:spPr>
          <p:style>
            <a:lnRef idx="1">
              <a:schemeClr val="accent6"/>
            </a:lnRef>
            <a:fillRef idx="3">
              <a:schemeClr val="accent6"/>
            </a:fillRef>
            <a:effectRef idx="2">
              <a:schemeClr val="accent6"/>
            </a:effectRef>
            <a:fontRef idx="minor">
              <a:schemeClr val="lt1"/>
            </a:fontRef>
          </p:style>
        </p:cxnSp>
        <p:cxnSp>
          <p:nvCxnSpPr>
            <p:cNvPr id="37" name="_s1330"/>
            <p:cNvCxnSpPr>
              <a:cxnSpLocks noChangeShapeType="1"/>
            </p:cNvCxnSpPr>
            <p:nvPr/>
          </p:nvCxnSpPr>
          <p:spPr bwMode="auto">
            <a:xfrm rot="5400000">
              <a:off x="2505087" y="65140"/>
              <a:ext cx="1392172" cy="2129492"/>
            </a:xfrm>
            <a:prstGeom prst="bentConnector3">
              <a:avLst>
                <a:gd name="adj1" fmla="val 50000"/>
              </a:avLst>
            </a:prstGeom>
            <a:grpFill/>
            <a:ln w="38100">
              <a:headEnd/>
              <a:tailEnd/>
            </a:ln>
          </p:spPr>
          <p:style>
            <a:lnRef idx="1">
              <a:schemeClr val="accent6"/>
            </a:lnRef>
            <a:fillRef idx="3">
              <a:schemeClr val="accent6"/>
            </a:fillRef>
            <a:effectRef idx="2">
              <a:schemeClr val="accent6"/>
            </a:effectRef>
            <a:fontRef idx="minor">
              <a:schemeClr val="lt1"/>
            </a:fontRef>
          </p:style>
        </p:cxnSp>
        <p:sp>
          <p:nvSpPr>
            <p:cNvPr id="39" name="_s1167"/>
            <p:cNvSpPr>
              <a:spLocks noChangeArrowheads="1"/>
            </p:cNvSpPr>
            <p:nvPr/>
          </p:nvSpPr>
          <p:spPr bwMode="auto">
            <a:xfrm>
              <a:off x="5806832" y="1537940"/>
              <a:ext cx="2253466" cy="557212"/>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1100" b="1" dirty="0">
                  <a:solidFill>
                    <a:schemeClr val="bg1"/>
                  </a:solidFill>
                  <a:latin typeface="Arial" pitchFamily="34" charset="0"/>
                  <a:cs typeface="Arial" pitchFamily="34" charset="0"/>
                </a:rPr>
                <a:t>Inter-Regional Coordination Committee (IRCC)</a:t>
              </a:r>
              <a:endParaRPr lang="en-US" dirty="0">
                <a:solidFill>
                  <a:schemeClr val="bg1"/>
                </a:solidFill>
                <a:latin typeface="Arial" pitchFamily="34" charset="0"/>
                <a:cs typeface="Arial" pitchFamily="34" charset="0"/>
              </a:endParaRPr>
            </a:p>
          </p:txBody>
        </p:sp>
        <p:sp>
          <p:nvSpPr>
            <p:cNvPr id="40" name="_s1167"/>
            <p:cNvSpPr>
              <a:spLocks noChangeArrowheads="1"/>
            </p:cNvSpPr>
            <p:nvPr/>
          </p:nvSpPr>
          <p:spPr bwMode="auto">
            <a:xfrm>
              <a:off x="886262" y="1465932"/>
              <a:ext cx="2500330" cy="557212"/>
            </a:xfrm>
            <a:prstGeom prst="roundRect">
              <a:avLst>
                <a:gd name="adj" fmla="val 16667"/>
              </a:avLst>
            </a:prstGeom>
            <a:grp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spcAft>
                  <a:spcPts val="1000"/>
                </a:spcAft>
                <a:defRPr/>
              </a:pPr>
              <a:r>
                <a:rPr lang="en-AU" sz="1100" b="1" dirty="0">
                  <a:solidFill>
                    <a:schemeClr val="bg1"/>
                  </a:solidFill>
                  <a:latin typeface="Arial" pitchFamily="34" charset="0"/>
                  <a:cs typeface="Arial" pitchFamily="34" charset="0"/>
                </a:rPr>
                <a:t>Hydrographic Services and Standards Committee (HSSC)</a:t>
              </a:r>
              <a:endParaRPr lang="en-US" dirty="0">
                <a:solidFill>
                  <a:schemeClr val="bg1"/>
                </a:solidFill>
                <a:latin typeface="Arial" pitchFamily="34" charset="0"/>
                <a:cs typeface="Arial" pitchFamily="34" charset="0"/>
              </a:endParaRPr>
            </a:p>
          </p:txBody>
        </p:sp>
      </p:grpSp>
      <p:grpSp>
        <p:nvGrpSpPr>
          <p:cNvPr id="117768" name="Group 30"/>
          <p:cNvGrpSpPr>
            <a:grpSpLocks/>
          </p:cNvGrpSpPr>
          <p:nvPr/>
        </p:nvGrpSpPr>
        <p:grpSpPr bwMode="auto">
          <a:xfrm>
            <a:off x="214313" y="2486025"/>
            <a:ext cx="1922462" cy="3649663"/>
            <a:chOff x="214281" y="2983189"/>
            <a:chExt cx="1922146" cy="3650115"/>
          </a:xfrm>
        </p:grpSpPr>
        <p:cxnSp>
          <p:nvCxnSpPr>
            <p:cNvPr id="29" name="_s1367"/>
            <p:cNvCxnSpPr>
              <a:cxnSpLocks noChangeShapeType="1"/>
            </p:cNvCxnSpPr>
            <p:nvPr/>
          </p:nvCxnSpPr>
          <p:spPr bwMode="auto">
            <a:xfrm flipV="1">
              <a:off x="2085635" y="2983189"/>
              <a:ext cx="50792" cy="3416723"/>
            </a:xfrm>
            <a:prstGeom prst="bentConnector2">
              <a:avLst/>
            </a:prstGeom>
            <a:ln w="57150" cmpd="dbl">
              <a:prstDash val="solid"/>
              <a:headEnd/>
              <a:tailEnd/>
            </a:ln>
          </p:spPr>
          <p:style>
            <a:lnRef idx="1">
              <a:schemeClr val="accent6"/>
            </a:lnRef>
            <a:fillRef idx="3">
              <a:schemeClr val="accent6"/>
            </a:fillRef>
            <a:effectRef idx="2">
              <a:schemeClr val="accent6"/>
            </a:effectRef>
            <a:fontRef idx="minor">
              <a:schemeClr val="lt1"/>
            </a:fontRef>
          </p:style>
        </p:cxnSp>
        <p:sp>
          <p:nvSpPr>
            <p:cNvPr id="10" name="_s1167"/>
            <p:cNvSpPr>
              <a:spLocks noChangeArrowheads="1"/>
            </p:cNvSpPr>
            <p:nvPr/>
          </p:nvSpPr>
          <p:spPr bwMode="auto">
            <a:xfrm>
              <a:off x="214281" y="6165304"/>
              <a:ext cx="1872000" cy="468000"/>
            </a:xfrm>
            <a:prstGeom prst="roundRect">
              <a:avLst>
                <a:gd name="adj" fmla="val 16667"/>
              </a:avLst>
            </a:prstGeom>
            <a:solidFill>
              <a:schemeClr val="accent1"/>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spcAft>
                  <a:spcPts val="1000"/>
                </a:spcAft>
                <a:defRPr/>
              </a:pPr>
              <a:r>
                <a:rPr lang="en-AU" sz="900" b="1" u="sng" dirty="0">
                  <a:solidFill>
                    <a:schemeClr val="bg1"/>
                  </a:solidFill>
                  <a:latin typeface="Arial" pitchFamily="34" charset="0"/>
                  <a:cs typeface="Arial" pitchFamily="34" charset="0"/>
                </a:rPr>
                <a:t>IHO-IAG</a:t>
              </a:r>
              <a:r>
                <a:rPr lang="en-AU" sz="800" b="1" dirty="0">
                  <a:solidFill>
                    <a:schemeClr val="bg1"/>
                  </a:solidFill>
                  <a:latin typeface="Arial" pitchFamily="34" charset="0"/>
                  <a:cs typeface="Arial" pitchFamily="34" charset="0"/>
                </a:rPr>
                <a:t> Advisory Board on the Law of the Sea (ABLOS)</a:t>
              </a:r>
            </a:p>
          </p:txBody>
        </p:sp>
      </p:grpSp>
      <p:sp>
        <p:nvSpPr>
          <p:cNvPr id="3" name="_s1167"/>
          <p:cNvSpPr>
            <a:spLocks noChangeArrowheads="1"/>
          </p:cNvSpPr>
          <p:nvPr/>
        </p:nvSpPr>
        <p:spPr bwMode="auto">
          <a:xfrm>
            <a:off x="154322" y="2744600"/>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defRPr/>
            </a:pPr>
            <a:r>
              <a:rPr lang="en-AU" sz="800" b="1" dirty="0">
                <a:solidFill>
                  <a:schemeClr val="bg1"/>
                </a:solidFill>
                <a:latin typeface="Arial" pitchFamily="34" charset="0"/>
                <a:cs typeface="Arial" pitchFamily="34" charset="0"/>
              </a:rPr>
              <a:t>Nautical Cartography WG</a:t>
            </a:r>
          </a:p>
          <a:p>
            <a:pPr algn="ctr">
              <a:spcAft>
                <a:spcPts val="1000"/>
              </a:spcAft>
              <a:defRPr/>
            </a:pPr>
            <a:r>
              <a:rPr lang="en-AU" sz="800" b="1" dirty="0">
                <a:solidFill>
                  <a:schemeClr val="bg1"/>
                </a:solidFill>
                <a:latin typeface="Arial" pitchFamily="34" charset="0"/>
                <a:cs typeface="Arial" pitchFamily="34" charset="0"/>
              </a:rPr>
              <a:t> (NCWG)</a:t>
            </a:r>
          </a:p>
        </p:txBody>
      </p:sp>
      <p:sp>
        <p:nvSpPr>
          <p:cNvPr id="4" name="_s1167"/>
          <p:cNvSpPr>
            <a:spLocks noChangeArrowheads="1"/>
          </p:cNvSpPr>
          <p:nvPr/>
        </p:nvSpPr>
        <p:spPr bwMode="auto">
          <a:xfrm>
            <a:off x="2357422" y="3773770"/>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spcAft>
                <a:spcPts val="1000"/>
              </a:spcAft>
              <a:defRPr/>
            </a:pPr>
            <a:r>
              <a:rPr lang="fr-FR" sz="800" b="1" dirty="0">
                <a:solidFill>
                  <a:schemeClr val="bg1"/>
                </a:solidFill>
                <a:latin typeface="Arial" pitchFamily="34" charset="0"/>
                <a:cs typeface="Arial" pitchFamily="34" charset="0"/>
              </a:rPr>
              <a:t>S-100 WG</a:t>
            </a:r>
          </a:p>
        </p:txBody>
      </p:sp>
      <p:sp>
        <p:nvSpPr>
          <p:cNvPr id="5" name="_s1167"/>
          <p:cNvSpPr>
            <a:spLocks noChangeArrowheads="1"/>
          </p:cNvSpPr>
          <p:nvPr/>
        </p:nvSpPr>
        <p:spPr bwMode="auto">
          <a:xfrm>
            <a:off x="169312" y="3429000"/>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Nautical Information Provision WG (NIPWG)</a:t>
            </a:r>
          </a:p>
        </p:txBody>
      </p:sp>
      <p:sp>
        <p:nvSpPr>
          <p:cNvPr id="6" name="_s1167"/>
          <p:cNvSpPr>
            <a:spLocks noChangeArrowheads="1"/>
          </p:cNvSpPr>
          <p:nvPr/>
        </p:nvSpPr>
        <p:spPr bwMode="auto">
          <a:xfrm>
            <a:off x="180270" y="4143380"/>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Data Quality WG (DQWG)</a:t>
            </a:r>
          </a:p>
        </p:txBody>
      </p:sp>
      <p:sp>
        <p:nvSpPr>
          <p:cNvPr id="9" name="_s1167"/>
          <p:cNvSpPr>
            <a:spLocks noChangeArrowheads="1"/>
          </p:cNvSpPr>
          <p:nvPr/>
        </p:nvSpPr>
        <p:spPr bwMode="auto">
          <a:xfrm>
            <a:off x="185738" y="4869160"/>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Tides, Water level and Current WG (TWCWG)</a:t>
            </a:r>
          </a:p>
        </p:txBody>
      </p:sp>
      <p:cxnSp>
        <p:nvCxnSpPr>
          <p:cNvPr id="11" name="_s1330"/>
          <p:cNvCxnSpPr>
            <a:cxnSpLocks noChangeShapeType="1"/>
            <a:endCxn id="40" idx="2"/>
          </p:cNvCxnSpPr>
          <p:nvPr/>
        </p:nvCxnSpPr>
        <p:spPr bwMode="auto">
          <a:xfrm flipV="1">
            <a:off x="2025650" y="2259013"/>
            <a:ext cx="111125" cy="647700"/>
          </a:xfrm>
          <a:prstGeom prst="bentConnector2">
            <a:avLst/>
          </a:prstGeom>
          <a:solidFill>
            <a:schemeClr val="tx2"/>
          </a:solidFill>
          <a:ln w="38100">
            <a:headEnd/>
            <a:tailEnd/>
          </a:ln>
        </p:spPr>
        <p:style>
          <a:lnRef idx="1">
            <a:schemeClr val="accent6"/>
          </a:lnRef>
          <a:fillRef idx="3">
            <a:schemeClr val="accent6"/>
          </a:fillRef>
          <a:effectRef idx="2">
            <a:schemeClr val="accent6"/>
          </a:effectRef>
          <a:fontRef idx="minor">
            <a:schemeClr val="lt1"/>
          </a:fontRef>
        </p:style>
      </p:cxnSp>
      <p:cxnSp>
        <p:nvCxnSpPr>
          <p:cNvPr id="12" name="_s1330"/>
          <p:cNvCxnSpPr>
            <a:cxnSpLocks noChangeShapeType="1"/>
            <a:endCxn id="40" idx="2"/>
          </p:cNvCxnSpPr>
          <p:nvPr/>
        </p:nvCxnSpPr>
        <p:spPr bwMode="auto">
          <a:xfrm rot="10800000">
            <a:off x="2136775" y="2259013"/>
            <a:ext cx="220663" cy="1046162"/>
          </a:xfrm>
          <a:prstGeom prst="bentConnector2">
            <a:avLst/>
          </a:prstGeom>
          <a:solidFill>
            <a:schemeClr val="tx2"/>
          </a:solidFill>
          <a:ln w="38100">
            <a:headEnd/>
            <a:tailEnd/>
          </a:ln>
        </p:spPr>
        <p:style>
          <a:lnRef idx="1">
            <a:schemeClr val="accent6"/>
          </a:lnRef>
          <a:fillRef idx="3">
            <a:schemeClr val="accent6"/>
          </a:fillRef>
          <a:effectRef idx="2">
            <a:schemeClr val="accent6"/>
          </a:effectRef>
          <a:fontRef idx="minor">
            <a:schemeClr val="lt1"/>
          </a:fontRef>
        </p:style>
      </p:cxnSp>
      <p:cxnSp>
        <p:nvCxnSpPr>
          <p:cNvPr id="13" name="_s1330"/>
          <p:cNvCxnSpPr>
            <a:cxnSpLocks noChangeShapeType="1"/>
            <a:stCxn id="40" idx="2"/>
          </p:cNvCxnSpPr>
          <p:nvPr/>
        </p:nvCxnSpPr>
        <p:spPr bwMode="auto">
          <a:xfrm rot="16200000" flipH="1">
            <a:off x="1408113" y="2987675"/>
            <a:ext cx="1677987" cy="220663"/>
          </a:xfrm>
          <a:prstGeom prst="bentConnector2">
            <a:avLst/>
          </a:prstGeom>
          <a:solidFill>
            <a:schemeClr val="tx2"/>
          </a:solidFill>
          <a:ln w="38100">
            <a:headEnd/>
            <a:tailEnd/>
          </a:ln>
        </p:spPr>
        <p:style>
          <a:lnRef idx="1">
            <a:schemeClr val="accent6"/>
          </a:lnRef>
          <a:fillRef idx="3">
            <a:schemeClr val="accent6"/>
          </a:fillRef>
          <a:effectRef idx="2">
            <a:schemeClr val="accent6"/>
          </a:effectRef>
          <a:fontRef idx="minor">
            <a:schemeClr val="lt1"/>
          </a:fontRef>
        </p:style>
      </p:cxnSp>
      <p:cxnSp>
        <p:nvCxnSpPr>
          <p:cNvPr id="14" name="_s1330"/>
          <p:cNvCxnSpPr>
            <a:cxnSpLocks noChangeShapeType="1"/>
            <a:endCxn id="40" idx="2"/>
          </p:cNvCxnSpPr>
          <p:nvPr/>
        </p:nvCxnSpPr>
        <p:spPr bwMode="auto">
          <a:xfrm rot="10800000">
            <a:off x="2136775" y="2259013"/>
            <a:ext cx="217488" cy="2376487"/>
          </a:xfrm>
          <a:prstGeom prst="bentConnector2">
            <a:avLst/>
          </a:prstGeom>
          <a:solidFill>
            <a:schemeClr val="tx2"/>
          </a:solidFill>
          <a:ln w="38100">
            <a:headEnd/>
            <a:tailEnd/>
          </a:ln>
        </p:spPr>
        <p:style>
          <a:lnRef idx="1">
            <a:schemeClr val="accent6"/>
          </a:lnRef>
          <a:fillRef idx="3">
            <a:schemeClr val="accent6"/>
          </a:fillRef>
          <a:effectRef idx="2">
            <a:schemeClr val="accent6"/>
          </a:effectRef>
          <a:fontRef idx="minor">
            <a:schemeClr val="lt1"/>
          </a:fontRef>
        </p:style>
      </p:cxnSp>
      <p:cxnSp>
        <p:nvCxnSpPr>
          <p:cNvPr id="16" name="_s1330"/>
          <p:cNvCxnSpPr>
            <a:cxnSpLocks noChangeShapeType="1"/>
            <a:endCxn id="40" idx="2"/>
          </p:cNvCxnSpPr>
          <p:nvPr/>
        </p:nvCxnSpPr>
        <p:spPr bwMode="auto">
          <a:xfrm flipV="1">
            <a:off x="2052638" y="2259013"/>
            <a:ext cx="84137" cy="2046287"/>
          </a:xfrm>
          <a:prstGeom prst="bentConnector2">
            <a:avLst/>
          </a:prstGeom>
          <a:solidFill>
            <a:schemeClr val="tx2"/>
          </a:solidFill>
          <a:ln w="38100">
            <a:headEnd/>
            <a:tailEnd/>
          </a:ln>
        </p:spPr>
        <p:style>
          <a:lnRef idx="1">
            <a:schemeClr val="accent6"/>
          </a:lnRef>
          <a:fillRef idx="3">
            <a:schemeClr val="accent6"/>
          </a:fillRef>
          <a:effectRef idx="2">
            <a:schemeClr val="accent6"/>
          </a:effectRef>
          <a:fontRef idx="minor">
            <a:schemeClr val="lt1"/>
          </a:fontRef>
        </p:style>
      </p:cxnSp>
      <p:cxnSp>
        <p:nvCxnSpPr>
          <p:cNvPr id="19" name="_s1330"/>
          <p:cNvCxnSpPr>
            <a:cxnSpLocks noChangeShapeType="1"/>
            <a:endCxn id="40" idx="2"/>
          </p:cNvCxnSpPr>
          <p:nvPr/>
        </p:nvCxnSpPr>
        <p:spPr bwMode="auto">
          <a:xfrm rot="10800000">
            <a:off x="2136775" y="2259013"/>
            <a:ext cx="247650" cy="3060700"/>
          </a:xfrm>
          <a:prstGeom prst="bentConnector2">
            <a:avLst/>
          </a:prstGeom>
          <a:solidFill>
            <a:schemeClr val="tx2"/>
          </a:solidFill>
          <a:ln w="38100">
            <a:headEnd/>
            <a:tailEnd/>
          </a:ln>
        </p:spPr>
        <p:style>
          <a:lnRef idx="1">
            <a:schemeClr val="accent6"/>
          </a:lnRef>
          <a:fillRef idx="3">
            <a:schemeClr val="accent6"/>
          </a:fillRef>
          <a:effectRef idx="2">
            <a:schemeClr val="accent6"/>
          </a:effectRef>
          <a:fontRef idx="minor">
            <a:schemeClr val="lt1"/>
          </a:fontRef>
        </p:style>
      </p:cxnSp>
      <p:sp>
        <p:nvSpPr>
          <p:cNvPr id="44" name="_s1167"/>
          <p:cNvSpPr>
            <a:spLocks noChangeArrowheads="1"/>
          </p:cNvSpPr>
          <p:nvPr/>
        </p:nvSpPr>
        <p:spPr bwMode="auto">
          <a:xfrm>
            <a:off x="2383889" y="5157192"/>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Hydrographic Dictionary WG   (HDWG)</a:t>
            </a:r>
          </a:p>
        </p:txBody>
      </p:sp>
      <p:sp>
        <p:nvSpPr>
          <p:cNvPr id="45" name="_s1167"/>
          <p:cNvSpPr>
            <a:spLocks noChangeArrowheads="1"/>
          </p:cNvSpPr>
          <p:nvPr/>
        </p:nvSpPr>
        <p:spPr bwMode="auto">
          <a:xfrm>
            <a:off x="2353909" y="4473160"/>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Data Protection Scheme WG (DPSWG)</a:t>
            </a:r>
          </a:p>
        </p:txBody>
      </p:sp>
      <p:sp>
        <p:nvSpPr>
          <p:cNvPr id="52" name="_s1167"/>
          <p:cNvSpPr>
            <a:spLocks noChangeArrowheads="1"/>
          </p:cNvSpPr>
          <p:nvPr/>
        </p:nvSpPr>
        <p:spPr bwMode="auto">
          <a:xfrm>
            <a:off x="2357422" y="3143248"/>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defRPr/>
            </a:pPr>
            <a:r>
              <a:rPr lang="en-AU" sz="800" b="1" dirty="0">
                <a:solidFill>
                  <a:schemeClr val="bg1"/>
                </a:solidFill>
                <a:latin typeface="Arial" pitchFamily="34" charset="0"/>
                <a:cs typeface="Arial" pitchFamily="34" charset="0"/>
              </a:rPr>
              <a:t>ENC Standards Maintenance WG</a:t>
            </a:r>
          </a:p>
          <a:p>
            <a:pPr algn="ctr">
              <a:defRPr/>
            </a:pPr>
            <a:r>
              <a:rPr lang="en-AU" sz="800" b="1" dirty="0">
                <a:solidFill>
                  <a:schemeClr val="bg1"/>
                </a:solidFill>
                <a:latin typeface="Arial" pitchFamily="34" charset="0"/>
                <a:cs typeface="Arial" pitchFamily="34" charset="0"/>
              </a:rPr>
              <a:t>(ENCWG)</a:t>
            </a:r>
          </a:p>
        </p:txBody>
      </p:sp>
      <p:sp>
        <p:nvSpPr>
          <p:cNvPr id="56" name="_s1167"/>
          <p:cNvSpPr>
            <a:spLocks noChangeArrowheads="1"/>
          </p:cNvSpPr>
          <p:nvPr/>
        </p:nvSpPr>
        <p:spPr bwMode="auto">
          <a:xfrm>
            <a:off x="6876256" y="692696"/>
            <a:ext cx="1933138" cy="597257"/>
          </a:xfrm>
          <a:prstGeom prst="roundRect">
            <a:avLst>
              <a:gd name="adj" fmla="val 16667"/>
            </a:avLst>
          </a:prstGeom>
          <a:solidFill>
            <a:schemeClr val="tx2"/>
          </a:solidFill>
          <a:ln>
            <a:headEnd/>
            <a:tailEnd/>
          </a:ln>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100" b="1" dirty="0">
                <a:solidFill>
                  <a:schemeClr val="bg1"/>
                </a:solidFill>
                <a:latin typeface="Arial" pitchFamily="34" charset="0"/>
                <a:cs typeface="Arial" pitchFamily="34" charset="0"/>
              </a:rPr>
              <a:t>IHO SECRETARIAT</a:t>
            </a:r>
          </a:p>
          <a:p>
            <a:pPr algn="ctr">
              <a:defRPr/>
            </a:pPr>
            <a:r>
              <a:rPr lang="en-US" sz="1100" b="1" dirty="0">
                <a:solidFill>
                  <a:schemeClr val="bg1"/>
                </a:solidFill>
                <a:latin typeface="Arial" pitchFamily="34" charset="0"/>
                <a:cs typeface="Arial" pitchFamily="34" charset="0"/>
              </a:rPr>
              <a:t>(SECRETARY-GENERAL)</a:t>
            </a:r>
            <a:endParaRPr lang="en-US" dirty="0">
              <a:solidFill>
                <a:schemeClr val="bg1"/>
              </a:solidFill>
              <a:latin typeface="Arial" pitchFamily="34" charset="0"/>
              <a:cs typeface="Arial" pitchFamily="34" charset="0"/>
            </a:endParaRPr>
          </a:p>
        </p:txBody>
      </p:sp>
      <p:grpSp>
        <p:nvGrpSpPr>
          <p:cNvPr id="263" name="Group 262"/>
          <p:cNvGrpSpPr/>
          <p:nvPr/>
        </p:nvGrpSpPr>
        <p:grpSpPr>
          <a:xfrm>
            <a:off x="6933564" y="2330028"/>
            <a:ext cx="2102932" cy="4356748"/>
            <a:chOff x="6933564" y="2330028"/>
            <a:chExt cx="2102932" cy="4356748"/>
          </a:xfrm>
          <a:solidFill>
            <a:schemeClr val="tx2"/>
          </a:solidFill>
        </p:grpSpPr>
        <p:cxnSp>
          <p:nvCxnSpPr>
            <p:cNvPr id="24" name="_s1330"/>
            <p:cNvCxnSpPr>
              <a:cxnSpLocks noChangeShapeType="1"/>
              <a:stCxn id="39" idx="2"/>
              <a:endCxn id="46" idx="1"/>
            </p:cNvCxnSpPr>
            <p:nvPr/>
          </p:nvCxnSpPr>
          <p:spPr bwMode="auto">
            <a:xfrm rot="16200000" flipH="1">
              <a:off x="5015177" y="4248415"/>
              <a:ext cx="4067706" cy="230931"/>
            </a:xfrm>
            <a:prstGeom prst="bentConnector2">
              <a:avLst/>
            </a:prstGeom>
            <a:grpFill/>
            <a:ln w="63500" cmpd="dbl">
              <a:prstDash val="solid"/>
              <a:headEnd/>
              <a:tailEnd/>
            </a:ln>
          </p:spPr>
          <p:style>
            <a:lnRef idx="1">
              <a:schemeClr val="accent6"/>
            </a:lnRef>
            <a:fillRef idx="3">
              <a:schemeClr val="accent6"/>
            </a:fillRef>
            <a:effectRef idx="2">
              <a:schemeClr val="accent6"/>
            </a:effectRef>
            <a:fontRef idx="minor">
              <a:schemeClr val="lt1"/>
            </a:fontRef>
          </p:style>
        </p:cxnSp>
        <p:sp>
          <p:nvSpPr>
            <p:cNvPr id="46" name="_s1167"/>
            <p:cNvSpPr>
              <a:spLocks noChangeArrowheads="1"/>
            </p:cNvSpPr>
            <p:nvPr/>
          </p:nvSpPr>
          <p:spPr bwMode="auto">
            <a:xfrm>
              <a:off x="7164496" y="6108692"/>
              <a:ext cx="1872000" cy="578084"/>
            </a:xfrm>
            <a:prstGeom prst="roundRect">
              <a:avLst>
                <a:gd name="adj" fmla="val 166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FIG-IHO-ICA International  Board</a:t>
              </a:r>
              <a:r>
                <a:rPr lang="en-AU" sz="700" b="1" dirty="0">
                  <a:solidFill>
                    <a:schemeClr val="bg1"/>
                  </a:solidFill>
                  <a:latin typeface="Arial" pitchFamily="34" charset="0"/>
                  <a:cs typeface="Arial" pitchFamily="34" charset="0"/>
                </a:rPr>
                <a:t> </a:t>
              </a:r>
              <a:r>
                <a:rPr lang="en-AU" sz="800" b="1" dirty="0">
                  <a:solidFill>
                    <a:schemeClr val="bg1"/>
                  </a:solidFill>
                  <a:latin typeface="Arial" pitchFamily="34" charset="0"/>
                  <a:cs typeface="Arial" pitchFamily="34" charset="0"/>
                </a:rPr>
                <a:t>on Standards of Competence for Hydrographic Surveyors and Nautical Cartographers (IBSC)</a:t>
              </a:r>
              <a:endParaRPr lang="en-AU" sz="700" b="1" dirty="0">
                <a:solidFill>
                  <a:schemeClr val="bg1"/>
                </a:solidFill>
                <a:latin typeface="Arial" pitchFamily="34" charset="0"/>
                <a:cs typeface="Arial" pitchFamily="34" charset="0"/>
              </a:endParaRPr>
            </a:p>
          </p:txBody>
        </p:sp>
      </p:grpSp>
      <p:grpSp>
        <p:nvGrpSpPr>
          <p:cNvPr id="262" name="Group 261"/>
          <p:cNvGrpSpPr/>
          <p:nvPr/>
        </p:nvGrpSpPr>
        <p:grpSpPr>
          <a:xfrm>
            <a:off x="4788232" y="2330028"/>
            <a:ext cx="4262070" cy="1826742"/>
            <a:chOff x="4794550" y="2270757"/>
            <a:chExt cx="4262070" cy="1826742"/>
          </a:xfrm>
          <a:solidFill>
            <a:schemeClr val="tx2"/>
          </a:solidFill>
        </p:grpSpPr>
        <p:cxnSp>
          <p:nvCxnSpPr>
            <p:cNvPr id="22" name="_s1330"/>
            <p:cNvCxnSpPr>
              <a:cxnSpLocks noChangeShapeType="1"/>
              <a:stCxn id="39" idx="2"/>
              <a:endCxn id="51" idx="3"/>
            </p:cNvCxnSpPr>
            <p:nvPr/>
          </p:nvCxnSpPr>
          <p:spPr bwMode="auto">
            <a:xfrm rot="5400000">
              <a:off x="6160097" y="2787991"/>
              <a:ext cx="1297020" cy="262553"/>
            </a:xfrm>
            <a:prstGeom prst="bentConnector2">
              <a:avLst/>
            </a:prstGeom>
            <a:grpFill/>
            <a:ln w="38100">
              <a:headEnd/>
              <a:tailEnd/>
            </a:ln>
          </p:spPr>
          <p:style>
            <a:lnRef idx="1">
              <a:schemeClr val="accent6"/>
            </a:lnRef>
            <a:fillRef idx="3">
              <a:schemeClr val="accent6"/>
            </a:fillRef>
            <a:effectRef idx="2">
              <a:schemeClr val="accent6"/>
            </a:effectRef>
            <a:fontRef idx="minor">
              <a:schemeClr val="lt1"/>
            </a:fontRef>
          </p:style>
        </p:cxnSp>
        <p:cxnSp>
          <p:nvCxnSpPr>
            <p:cNvPr id="27" name="_s1367"/>
            <p:cNvCxnSpPr>
              <a:cxnSpLocks noChangeShapeType="1"/>
              <a:stCxn id="39" idx="2"/>
              <a:endCxn id="50" idx="1"/>
            </p:cNvCxnSpPr>
            <p:nvPr/>
          </p:nvCxnSpPr>
          <p:spPr bwMode="auto">
            <a:xfrm rot="16200000" flipH="1">
              <a:off x="6539781" y="2670858"/>
              <a:ext cx="1044940" cy="244737"/>
            </a:xfrm>
            <a:prstGeom prst="bentConnector2">
              <a:avLst/>
            </a:prstGeom>
            <a:grpFill/>
            <a:ln w="38100">
              <a:headEnd/>
              <a:tailEnd/>
            </a:ln>
          </p:spPr>
          <p:style>
            <a:lnRef idx="1">
              <a:schemeClr val="accent6"/>
            </a:lnRef>
            <a:fillRef idx="3">
              <a:schemeClr val="accent6"/>
            </a:fillRef>
            <a:effectRef idx="2">
              <a:schemeClr val="accent6"/>
            </a:effectRef>
            <a:fontRef idx="minor">
              <a:schemeClr val="lt1"/>
            </a:fontRef>
          </p:style>
        </p:cxnSp>
        <p:sp>
          <p:nvSpPr>
            <p:cNvPr id="49" name="_s1167"/>
            <p:cNvSpPr>
              <a:spLocks noChangeArrowheads="1"/>
            </p:cNvSpPr>
            <p:nvPr/>
          </p:nvSpPr>
          <p:spPr bwMode="auto">
            <a:xfrm>
              <a:off x="7170606" y="2505633"/>
              <a:ext cx="1872000" cy="468000"/>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Capacity Building Sub-Committee (CBSC)</a:t>
              </a:r>
            </a:p>
          </p:txBody>
        </p:sp>
        <p:sp>
          <p:nvSpPr>
            <p:cNvPr id="50" name="_s1167"/>
            <p:cNvSpPr>
              <a:spLocks noChangeArrowheads="1"/>
            </p:cNvSpPr>
            <p:nvPr/>
          </p:nvSpPr>
          <p:spPr bwMode="auto">
            <a:xfrm>
              <a:off x="7184620" y="3081697"/>
              <a:ext cx="1872000" cy="468000"/>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Sub-Committee on the Worldwide Navigational Warning Service</a:t>
              </a:r>
              <a:br>
                <a:rPr lang="en-AU" sz="800" b="1" dirty="0">
                  <a:solidFill>
                    <a:schemeClr val="bg1"/>
                  </a:solidFill>
                  <a:latin typeface="Arial" pitchFamily="34" charset="0"/>
                  <a:cs typeface="Arial" pitchFamily="34" charset="0"/>
                </a:rPr>
              </a:br>
              <a:r>
                <a:rPr lang="en-AU" sz="800" b="1" dirty="0">
                  <a:solidFill>
                    <a:schemeClr val="bg1"/>
                  </a:solidFill>
                  <a:latin typeface="Arial" pitchFamily="34" charset="0"/>
                  <a:cs typeface="Arial" pitchFamily="34" charset="0"/>
                </a:rPr>
                <a:t>(WWNWS-SC)</a:t>
              </a:r>
            </a:p>
          </p:txBody>
        </p:sp>
        <p:sp>
          <p:nvSpPr>
            <p:cNvPr id="51" name="_s1167"/>
            <p:cNvSpPr>
              <a:spLocks noChangeArrowheads="1"/>
            </p:cNvSpPr>
            <p:nvPr/>
          </p:nvSpPr>
          <p:spPr bwMode="auto">
            <a:xfrm>
              <a:off x="4805330" y="3333777"/>
              <a:ext cx="1872000" cy="468000"/>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Hydrographic Commission </a:t>
              </a:r>
              <a:br>
                <a:rPr lang="en-AU" sz="800" b="1" dirty="0">
                  <a:solidFill>
                    <a:schemeClr val="bg1"/>
                  </a:solidFill>
                  <a:latin typeface="Arial" pitchFamily="34" charset="0"/>
                  <a:cs typeface="Arial" pitchFamily="34" charset="0"/>
                </a:rPr>
              </a:br>
              <a:r>
                <a:rPr lang="en-AU" sz="800" b="1" dirty="0">
                  <a:solidFill>
                    <a:schemeClr val="bg1"/>
                  </a:solidFill>
                  <a:latin typeface="Arial" pitchFamily="34" charset="0"/>
                  <a:cs typeface="Arial" pitchFamily="34" charset="0"/>
                </a:rPr>
                <a:t>on Antarctica </a:t>
              </a:r>
              <a:br>
                <a:rPr lang="en-AU" sz="800" b="1" dirty="0">
                  <a:solidFill>
                    <a:schemeClr val="bg1"/>
                  </a:solidFill>
                  <a:latin typeface="Arial" pitchFamily="34" charset="0"/>
                  <a:cs typeface="Arial" pitchFamily="34" charset="0"/>
                </a:rPr>
              </a:br>
              <a:r>
                <a:rPr lang="en-AU" sz="800" b="1" dirty="0">
                  <a:solidFill>
                    <a:schemeClr val="bg1"/>
                  </a:solidFill>
                  <a:latin typeface="Arial" pitchFamily="34" charset="0"/>
                  <a:cs typeface="Arial" pitchFamily="34" charset="0"/>
                </a:rPr>
                <a:t>(HCA)</a:t>
              </a:r>
            </a:p>
          </p:txBody>
        </p:sp>
        <p:sp>
          <p:nvSpPr>
            <p:cNvPr id="59" name="_s1167"/>
            <p:cNvSpPr>
              <a:spLocks noChangeArrowheads="1"/>
            </p:cNvSpPr>
            <p:nvPr/>
          </p:nvSpPr>
          <p:spPr bwMode="auto">
            <a:xfrm>
              <a:off x="4794550" y="2649649"/>
              <a:ext cx="1872000" cy="468000"/>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0"/>
                </a:spcAft>
                <a:defRPr/>
              </a:pPr>
              <a:r>
                <a:rPr lang="en-AU" sz="800" b="1" dirty="0">
                  <a:solidFill>
                    <a:schemeClr val="bg1"/>
                  </a:solidFill>
                  <a:latin typeface="Arial" pitchFamily="34" charset="0"/>
                  <a:cs typeface="Arial" pitchFamily="34" charset="0"/>
                </a:rPr>
                <a:t>Regional Hydrographic</a:t>
              </a:r>
            </a:p>
            <a:p>
              <a:pPr algn="ctr">
                <a:spcAft>
                  <a:spcPts val="1000"/>
                </a:spcAft>
                <a:defRPr/>
              </a:pPr>
              <a:r>
                <a:rPr lang="en-AU" sz="800" b="1" dirty="0">
                  <a:solidFill>
                    <a:schemeClr val="bg1"/>
                  </a:solidFill>
                  <a:latin typeface="Arial" pitchFamily="34" charset="0"/>
                  <a:cs typeface="Arial" pitchFamily="34" charset="0"/>
                </a:rPr>
                <a:t>Commissions </a:t>
              </a:r>
              <a:br>
                <a:rPr lang="en-AU" sz="800" b="1" dirty="0">
                  <a:solidFill>
                    <a:schemeClr val="bg1"/>
                  </a:solidFill>
                  <a:latin typeface="Arial" pitchFamily="34" charset="0"/>
                  <a:cs typeface="Arial" pitchFamily="34" charset="0"/>
                </a:rPr>
              </a:br>
              <a:r>
                <a:rPr lang="en-AU" sz="800" b="1" dirty="0">
                  <a:solidFill>
                    <a:schemeClr val="bg1"/>
                  </a:solidFill>
                  <a:latin typeface="Arial" pitchFamily="34" charset="0"/>
                  <a:cs typeface="Arial" pitchFamily="34" charset="0"/>
                </a:rPr>
                <a:t>(RHCs)</a:t>
              </a:r>
              <a:endParaRPr lang="en-AU" sz="1100" dirty="0">
                <a:solidFill>
                  <a:schemeClr val="bg1"/>
                </a:solidFill>
                <a:latin typeface="Arial" pitchFamily="34" charset="0"/>
                <a:cs typeface="Arial" pitchFamily="34" charset="0"/>
              </a:endParaRPr>
            </a:p>
          </p:txBody>
        </p:sp>
        <p:sp>
          <p:nvSpPr>
            <p:cNvPr id="60" name="_s1167"/>
            <p:cNvSpPr>
              <a:spLocks noChangeArrowheads="1"/>
            </p:cNvSpPr>
            <p:nvPr/>
          </p:nvSpPr>
          <p:spPr bwMode="auto">
            <a:xfrm>
              <a:off x="7183641" y="3657761"/>
              <a:ext cx="1857388" cy="439738"/>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0"/>
                </a:spcAft>
                <a:defRPr/>
              </a:pPr>
              <a:r>
                <a:rPr lang="en-AU" sz="800" b="1" dirty="0">
                  <a:solidFill>
                    <a:schemeClr val="bg1"/>
                  </a:solidFill>
                  <a:latin typeface="Arial" pitchFamily="34" charset="0"/>
                  <a:cs typeface="Arial" pitchFamily="34" charset="0"/>
                </a:rPr>
                <a:t>Worldwide ENC Database WG</a:t>
              </a:r>
            </a:p>
            <a:p>
              <a:pPr algn="ctr">
                <a:spcAft>
                  <a:spcPts val="1000"/>
                </a:spcAft>
                <a:defRPr/>
              </a:pPr>
              <a:r>
                <a:rPr lang="en-AU" sz="800" b="1" dirty="0">
                  <a:solidFill>
                    <a:schemeClr val="bg1"/>
                  </a:solidFill>
                  <a:latin typeface="Arial" pitchFamily="34" charset="0"/>
                  <a:cs typeface="Arial" pitchFamily="34" charset="0"/>
                </a:rPr>
                <a:t>(WENDWG)</a:t>
              </a:r>
              <a:endParaRPr lang="en-US" dirty="0">
                <a:solidFill>
                  <a:schemeClr val="bg1"/>
                </a:solidFill>
                <a:latin typeface="Arial" pitchFamily="34" charset="0"/>
                <a:cs typeface="Arial" pitchFamily="34" charset="0"/>
              </a:endParaRPr>
            </a:p>
          </p:txBody>
        </p:sp>
        <p:cxnSp>
          <p:nvCxnSpPr>
            <p:cNvPr id="61" name="_s1330"/>
            <p:cNvCxnSpPr>
              <a:cxnSpLocks noChangeShapeType="1"/>
              <a:stCxn id="60" idx="1"/>
              <a:endCxn id="39" idx="2"/>
            </p:cNvCxnSpPr>
            <p:nvPr/>
          </p:nvCxnSpPr>
          <p:spPr bwMode="auto">
            <a:xfrm rot="10800000">
              <a:off x="6939883" y="2270758"/>
              <a:ext cx="243758" cy="1606873"/>
            </a:xfrm>
            <a:prstGeom prst="bentConnector2">
              <a:avLst/>
            </a:prstGeom>
            <a:grpFill/>
            <a:ln w="38100">
              <a:headEnd/>
              <a:tailEnd/>
            </a:ln>
          </p:spPr>
          <p:style>
            <a:lnRef idx="1">
              <a:schemeClr val="accent6"/>
            </a:lnRef>
            <a:fillRef idx="3">
              <a:schemeClr val="accent6"/>
            </a:fillRef>
            <a:effectRef idx="2">
              <a:schemeClr val="accent6"/>
            </a:effectRef>
            <a:fontRef idx="minor">
              <a:schemeClr val="lt1"/>
            </a:fontRef>
          </p:style>
        </p:cxnSp>
        <p:cxnSp>
          <p:nvCxnSpPr>
            <p:cNvPr id="265" name="_s1330"/>
            <p:cNvCxnSpPr>
              <a:cxnSpLocks noChangeShapeType="1"/>
              <a:stCxn id="49" idx="1"/>
              <a:endCxn id="39" idx="2"/>
            </p:cNvCxnSpPr>
            <p:nvPr/>
          </p:nvCxnSpPr>
          <p:spPr bwMode="auto">
            <a:xfrm rot="10800000">
              <a:off x="6939884" y="2270757"/>
              <a:ext cx="230723" cy="468876"/>
            </a:xfrm>
            <a:prstGeom prst="bentConnector2">
              <a:avLst/>
            </a:prstGeom>
            <a:grpFill/>
            <a:ln w="38100">
              <a:headEnd/>
              <a:tailEnd/>
            </a:ln>
          </p:spPr>
          <p:style>
            <a:lnRef idx="1">
              <a:schemeClr val="accent6"/>
            </a:lnRef>
            <a:fillRef idx="3">
              <a:schemeClr val="accent6"/>
            </a:fillRef>
            <a:effectRef idx="2">
              <a:schemeClr val="accent6"/>
            </a:effectRef>
            <a:fontRef idx="minor">
              <a:schemeClr val="lt1"/>
            </a:fontRef>
          </p:style>
        </p:cxnSp>
      </p:grpSp>
      <p:grpSp>
        <p:nvGrpSpPr>
          <p:cNvPr id="269" name="Group 268"/>
          <p:cNvGrpSpPr/>
          <p:nvPr/>
        </p:nvGrpSpPr>
        <p:grpSpPr>
          <a:xfrm>
            <a:off x="4805330" y="2330029"/>
            <a:ext cx="2128235" cy="2770851"/>
            <a:chOff x="4805330" y="2095154"/>
            <a:chExt cx="2128235" cy="2770851"/>
          </a:xfrm>
          <a:solidFill>
            <a:schemeClr val="accent1"/>
          </a:solidFill>
        </p:grpSpPr>
        <p:cxnSp>
          <p:nvCxnSpPr>
            <p:cNvPr id="23" name="_s1330"/>
            <p:cNvCxnSpPr>
              <a:cxnSpLocks noChangeShapeType="1"/>
              <a:stCxn id="39" idx="2"/>
              <a:endCxn id="42" idx="3"/>
            </p:cNvCxnSpPr>
            <p:nvPr/>
          </p:nvCxnSpPr>
          <p:spPr bwMode="auto">
            <a:xfrm rot="5400000">
              <a:off x="5549960" y="3222524"/>
              <a:ext cx="2510976" cy="256235"/>
            </a:xfrm>
            <a:prstGeom prst="bentConnector2">
              <a:avLst/>
            </a:prstGeom>
            <a:grpFill/>
            <a:ln w="63500" cmpd="dbl">
              <a:prstDash val="solid"/>
              <a:headEnd/>
              <a:tailEnd/>
            </a:ln>
          </p:spPr>
          <p:style>
            <a:lnRef idx="1">
              <a:schemeClr val="accent6"/>
            </a:lnRef>
            <a:fillRef idx="3">
              <a:schemeClr val="accent6"/>
            </a:fillRef>
            <a:effectRef idx="2">
              <a:schemeClr val="accent6"/>
            </a:effectRef>
            <a:fontRef idx="minor">
              <a:schemeClr val="lt1"/>
            </a:fontRef>
          </p:style>
        </p:cxnSp>
        <p:sp>
          <p:nvSpPr>
            <p:cNvPr id="42" name="_s1167"/>
            <p:cNvSpPr>
              <a:spLocks noChangeArrowheads="1"/>
            </p:cNvSpPr>
            <p:nvPr/>
          </p:nvSpPr>
          <p:spPr bwMode="auto">
            <a:xfrm>
              <a:off x="4805330" y="4346253"/>
              <a:ext cx="1872000" cy="519752"/>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0"/>
                </a:spcAft>
                <a:defRPr/>
              </a:pPr>
              <a:r>
                <a:rPr lang="en-AU" sz="800" b="1" dirty="0">
                  <a:solidFill>
                    <a:schemeClr val="bg1"/>
                  </a:solidFill>
                  <a:latin typeface="Arial" pitchFamily="34" charset="0"/>
                  <a:cs typeface="Arial" pitchFamily="34" charset="0"/>
                </a:rPr>
                <a:t>IHO-IOC General Bathymetric Chart of the Oceans (GEBCO) </a:t>
              </a:r>
            </a:p>
            <a:p>
              <a:pPr algn="ctr">
                <a:spcAft>
                  <a:spcPts val="1000"/>
                </a:spcAft>
                <a:defRPr/>
              </a:pPr>
              <a:r>
                <a:rPr lang="en-AU" sz="800" b="1" dirty="0">
                  <a:solidFill>
                    <a:schemeClr val="bg1"/>
                  </a:solidFill>
                  <a:latin typeface="Arial" pitchFamily="34" charset="0"/>
                  <a:cs typeface="Arial" pitchFamily="34" charset="0"/>
                </a:rPr>
                <a:t>Guiding Committee</a:t>
              </a:r>
              <a:br>
                <a:rPr lang="en-AU" sz="800" b="1" dirty="0">
                  <a:solidFill>
                    <a:schemeClr val="bg1"/>
                  </a:solidFill>
                  <a:latin typeface="Arial" pitchFamily="34" charset="0"/>
                  <a:cs typeface="Arial" pitchFamily="34" charset="0"/>
                </a:rPr>
              </a:br>
              <a:r>
                <a:rPr lang="en-AU" sz="800" b="1" dirty="0">
                  <a:solidFill>
                    <a:schemeClr val="bg1"/>
                  </a:solidFill>
                  <a:latin typeface="Arial" pitchFamily="34" charset="0"/>
                  <a:cs typeface="Arial" pitchFamily="34" charset="0"/>
                </a:rPr>
                <a:t>(GEBCO GC)</a:t>
              </a:r>
              <a:endParaRPr lang="en-US" dirty="0">
                <a:solidFill>
                  <a:schemeClr val="bg1"/>
                </a:solidFill>
                <a:latin typeface="Arial" pitchFamily="34" charset="0"/>
                <a:cs typeface="Arial" pitchFamily="34" charset="0"/>
              </a:endParaRPr>
            </a:p>
          </p:txBody>
        </p:sp>
      </p:grpSp>
      <p:grpSp>
        <p:nvGrpSpPr>
          <p:cNvPr id="117805" name="Group 267"/>
          <p:cNvGrpSpPr>
            <a:grpSpLocks/>
          </p:cNvGrpSpPr>
          <p:nvPr/>
        </p:nvGrpSpPr>
        <p:grpSpPr bwMode="auto">
          <a:xfrm>
            <a:off x="4799013" y="5100638"/>
            <a:ext cx="1889125" cy="1712912"/>
            <a:chOff x="4799668" y="4866006"/>
            <a:chExt cx="1887860" cy="1712495"/>
          </a:xfrm>
        </p:grpSpPr>
        <p:cxnSp>
          <p:nvCxnSpPr>
            <p:cNvPr id="62" name="_s1330"/>
            <p:cNvCxnSpPr>
              <a:cxnSpLocks noChangeShapeType="1"/>
            </p:cNvCxnSpPr>
            <p:nvPr/>
          </p:nvCxnSpPr>
          <p:spPr bwMode="auto">
            <a:xfrm rot="10800000">
              <a:off x="5009078" y="5278656"/>
              <a:ext cx="11105" cy="1087172"/>
            </a:xfrm>
            <a:prstGeom prst="bentConnector3">
              <a:avLst>
                <a:gd name="adj1" fmla="val 2025053"/>
              </a:avLst>
            </a:prstGeom>
            <a:ln w="63500" cmpd="dbl">
              <a:prstDash val="solid"/>
              <a:headEnd/>
              <a:tailEnd/>
            </a:ln>
          </p:spPr>
          <p:style>
            <a:lnRef idx="1">
              <a:schemeClr val="accent6"/>
            </a:lnRef>
            <a:fillRef idx="3">
              <a:schemeClr val="accent6"/>
            </a:fillRef>
            <a:effectRef idx="2">
              <a:schemeClr val="accent6"/>
            </a:effectRef>
            <a:fontRef idx="minor">
              <a:schemeClr val="lt1"/>
            </a:fontRef>
          </p:style>
        </p:cxnSp>
        <p:cxnSp>
          <p:nvCxnSpPr>
            <p:cNvPr id="25" name="_s1330"/>
            <p:cNvCxnSpPr>
              <a:cxnSpLocks noChangeShapeType="1"/>
              <a:endCxn id="42" idx="2"/>
            </p:cNvCxnSpPr>
            <p:nvPr/>
          </p:nvCxnSpPr>
          <p:spPr bwMode="auto">
            <a:xfrm rot="10800000" flipH="1">
              <a:off x="5009078" y="4866006"/>
              <a:ext cx="732934" cy="412650"/>
            </a:xfrm>
            <a:prstGeom prst="bentConnector4">
              <a:avLst>
                <a:gd name="adj1" fmla="val -31212"/>
                <a:gd name="adj2" fmla="val 75750"/>
              </a:avLst>
            </a:prstGeom>
            <a:ln w="57150" cmpd="dbl">
              <a:prstDash val="solid"/>
              <a:headEnd/>
              <a:tailEnd/>
            </a:ln>
          </p:spPr>
          <p:style>
            <a:lnRef idx="1">
              <a:schemeClr val="accent6"/>
            </a:lnRef>
            <a:fillRef idx="3">
              <a:schemeClr val="accent6"/>
            </a:fillRef>
            <a:effectRef idx="2">
              <a:schemeClr val="accent6"/>
            </a:effectRef>
            <a:fontRef idx="minor">
              <a:schemeClr val="lt1"/>
            </a:fontRef>
          </p:style>
        </p:cxnSp>
        <p:sp>
          <p:nvSpPr>
            <p:cNvPr id="47" name="_s1167"/>
            <p:cNvSpPr>
              <a:spLocks noChangeArrowheads="1"/>
            </p:cNvSpPr>
            <p:nvPr/>
          </p:nvSpPr>
          <p:spPr bwMode="auto">
            <a:xfrm>
              <a:off x="5008910" y="5066333"/>
              <a:ext cx="1659760" cy="425450"/>
            </a:xfrm>
            <a:prstGeom prst="roundRect">
              <a:avLst>
                <a:gd name="adj" fmla="val 166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Technical Sub-Committee on Ocean Mapping (TSCOM)</a:t>
              </a:r>
            </a:p>
          </p:txBody>
        </p:sp>
        <p:sp>
          <p:nvSpPr>
            <p:cNvPr id="48" name="_s1167"/>
            <p:cNvSpPr>
              <a:spLocks noChangeArrowheads="1"/>
            </p:cNvSpPr>
            <p:nvPr/>
          </p:nvSpPr>
          <p:spPr bwMode="auto">
            <a:xfrm>
              <a:off x="5020785" y="6153051"/>
              <a:ext cx="1659760" cy="425450"/>
            </a:xfrm>
            <a:prstGeom prst="roundRect">
              <a:avLst>
                <a:gd name="adj" fmla="val 166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Sub-Committee on Undersea Feature Names (SCUFN)</a:t>
              </a:r>
            </a:p>
          </p:txBody>
        </p:sp>
        <p:sp>
          <p:nvSpPr>
            <p:cNvPr id="63" name="_s1167"/>
            <p:cNvSpPr>
              <a:spLocks noChangeArrowheads="1"/>
            </p:cNvSpPr>
            <p:nvPr/>
          </p:nvSpPr>
          <p:spPr bwMode="auto">
            <a:xfrm>
              <a:off x="5027768" y="5618647"/>
              <a:ext cx="1659760" cy="425450"/>
            </a:xfrm>
            <a:prstGeom prst="roundRect">
              <a:avLst>
                <a:gd name="adj" fmla="val 166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Sub-Committee on  Regional Undersea Mapping (SCRUM)</a:t>
              </a:r>
            </a:p>
          </p:txBody>
        </p:sp>
        <p:cxnSp>
          <p:nvCxnSpPr>
            <p:cNvPr id="65" name="_s1330"/>
            <p:cNvCxnSpPr>
              <a:cxnSpLocks noChangeShapeType="1"/>
            </p:cNvCxnSpPr>
            <p:nvPr/>
          </p:nvCxnSpPr>
          <p:spPr bwMode="auto">
            <a:xfrm rot="10800000" flipV="1">
              <a:off x="4799668" y="5830971"/>
              <a:ext cx="228447" cy="0"/>
            </a:xfrm>
            <a:prstGeom prst="bentConnector3">
              <a:avLst>
                <a:gd name="adj1" fmla="val 50000"/>
              </a:avLst>
            </a:prstGeom>
            <a:ln w="63500" cmpd="dbl">
              <a:prstDash val="solid"/>
              <a:headEnd/>
              <a:tailEnd/>
            </a:ln>
          </p:spPr>
          <p:style>
            <a:lnRef idx="1">
              <a:schemeClr val="accent6"/>
            </a:lnRef>
            <a:fillRef idx="3">
              <a:schemeClr val="accent6"/>
            </a:fillRef>
            <a:effectRef idx="2">
              <a:schemeClr val="accent6"/>
            </a:effectRef>
            <a:fontRef idx="minor">
              <a:schemeClr val="lt1"/>
            </a:fontRef>
          </p:style>
        </p:cxnSp>
      </p:grpSp>
      <p:sp>
        <p:nvSpPr>
          <p:cNvPr id="64" name="_s1167"/>
          <p:cNvSpPr>
            <a:spLocks noChangeArrowheads="1"/>
          </p:cNvSpPr>
          <p:nvPr/>
        </p:nvSpPr>
        <p:spPr bwMode="auto">
          <a:xfrm>
            <a:off x="7124298" y="5481280"/>
            <a:ext cx="1872000" cy="468000"/>
          </a:xfrm>
          <a:prstGeom prst="roundRect">
            <a:avLst>
              <a:gd name="adj" fmla="val 16667"/>
            </a:avLst>
          </a:prstGeom>
          <a:solidFill>
            <a:schemeClr val="tx2"/>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Crowd-Sourced Bathymetry WG (CSBWG)</a:t>
            </a:r>
          </a:p>
        </p:txBody>
      </p:sp>
      <p:cxnSp>
        <p:nvCxnSpPr>
          <p:cNvPr id="66" name="_s1330"/>
          <p:cNvCxnSpPr>
            <a:cxnSpLocks noChangeShapeType="1"/>
            <a:endCxn id="39" idx="2"/>
          </p:cNvCxnSpPr>
          <p:nvPr/>
        </p:nvCxnSpPr>
        <p:spPr bwMode="auto">
          <a:xfrm rot="10800000">
            <a:off x="6934200" y="2330450"/>
            <a:ext cx="190500" cy="3384550"/>
          </a:xfrm>
          <a:prstGeom prst="bentConnector2">
            <a:avLst/>
          </a:prstGeom>
          <a:solidFill>
            <a:schemeClr val="tx2"/>
          </a:solidFill>
          <a:ln w="38100" cmpd="sng">
            <a:prstDash val="solid"/>
            <a:headEnd/>
            <a:tailEnd/>
          </a:ln>
        </p:spPr>
        <p:style>
          <a:lnRef idx="1">
            <a:schemeClr val="accent6"/>
          </a:lnRef>
          <a:fillRef idx="3">
            <a:schemeClr val="accent6"/>
          </a:fillRef>
          <a:effectRef idx="2">
            <a:schemeClr val="accent6"/>
          </a:effectRef>
          <a:fontRef idx="minor">
            <a:schemeClr val="lt1"/>
          </a:fontRef>
        </p:style>
      </p:cxnSp>
      <p:cxnSp>
        <p:nvCxnSpPr>
          <p:cNvPr id="69" name="_s1330"/>
          <p:cNvCxnSpPr>
            <a:cxnSpLocks noChangeShapeType="1"/>
            <a:endCxn id="39" idx="2"/>
          </p:cNvCxnSpPr>
          <p:nvPr/>
        </p:nvCxnSpPr>
        <p:spPr bwMode="auto">
          <a:xfrm rot="10800000">
            <a:off x="6934200" y="2330450"/>
            <a:ext cx="198438" cy="2160588"/>
          </a:xfrm>
          <a:prstGeom prst="bentConnector2">
            <a:avLst/>
          </a:prstGeom>
          <a:solidFill>
            <a:schemeClr val="tx2"/>
          </a:solidFill>
          <a:ln w="38100" cmpd="sng">
            <a:prstDash val="solid"/>
            <a:headEnd/>
            <a:tailEnd/>
          </a:ln>
        </p:spPr>
        <p:style>
          <a:lnRef idx="1">
            <a:schemeClr val="accent6"/>
          </a:lnRef>
          <a:fillRef idx="3">
            <a:schemeClr val="accent6"/>
          </a:fillRef>
          <a:effectRef idx="2">
            <a:schemeClr val="accent6"/>
          </a:effectRef>
          <a:fontRef idx="minor">
            <a:schemeClr val="lt1"/>
          </a:fontRef>
        </p:style>
      </p:cxnSp>
      <p:cxnSp>
        <p:nvCxnSpPr>
          <p:cNvPr id="71" name="_s1330"/>
          <p:cNvCxnSpPr>
            <a:cxnSpLocks noChangeShapeType="1"/>
          </p:cNvCxnSpPr>
          <p:nvPr/>
        </p:nvCxnSpPr>
        <p:spPr bwMode="auto">
          <a:xfrm rot="10800000">
            <a:off x="6940550" y="4381500"/>
            <a:ext cx="223838" cy="703263"/>
          </a:xfrm>
          <a:prstGeom prst="bentConnector2">
            <a:avLst/>
          </a:prstGeom>
          <a:solidFill>
            <a:schemeClr val="tx2"/>
          </a:solidFill>
          <a:ln w="38100" cmpd="sng">
            <a:prstDash val="solid"/>
            <a:headEnd/>
            <a:tailEnd/>
          </a:ln>
        </p:spPr>
        <p:style>
          <a:lnRef idx="1">
            <a:schemeClr val="accent6"/>
          </a:lnRef>
          <a:fillRef idx="3">
            <a:schemeClr val="accent6"/>
          </a:fillRef>
          <a:effectRef idx="2">
            <a:schemeClr val="accent6"/>
          </a:effectRef>
          <a:fontRef idx="minor">
            <a:schemeClr val="lt1"/>
          </a:fontRef>
        </p:style>
      </p:cxnSp>
      <p:sp>
        <p:nvSpPr>
          <p:cNvPr id="72" name="_s1167"/>
          <p:cNvSpPr>
            <a:spLocks noChangeArrowheads="1"/>
          </p:cNvSpPr>
          <p:nvPr/>
        </p:nvSpPr>
        <p:spPr bwMode="auto">
          <a:xfrm>
            <a:off x="7146872" y="4869160"/>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defRPr/>
            </a:pPr>
            <a:r>
              <a:rPr lang="en-AU" sz="800" b="1" dirty="0">
                <a:solidFill>
                  <a:schemeClr val="bg1"/>
                </a:solidFill>
                <a:latin typeface="Arial" pitchFamily="34" charset="0"/>
                <a:cs typeface="Arial" pitchFamily="34" charset="0"/>
              </a:rPr>
              <a:t>IHO-EU Network  WG</a:t>
            </a:r>
          </a:p>
          <a:p>
            <a:pPr algn="ctr">
              <a:defRPr/>
            </a:pPr>
            <a:r>
              <a:rPr lang="en-AU" sz="800" b="1" dirty="0">
                <a:solidFill>
                  <a:schemeClr val="bg1"/>
                </a:solidFill>
                <a:latin typeface="Arial" pitchFamily="34" charset="0"/>
                <a:cs typeface="Arial" pitchFamily="34" charset="0"/>
              </a:rPr>
              <a:t>(IENWG)</a:t>
            </a:r>
          </a:p>
        </p:txBody>
      </p:sp>
      <p:sp>
        <p:nvSpPr>
          <p:cNvPr id="7" name="_s1167"/>
          <p:cNvSpPr>
            <a:spLocks noChangeArrowheads="1"/>
          </p:cNvSpPr>
          <p:nvPr/>
        </p:nvSpPr>
        <p:spPr bwMode="auto">
          <a:xfrm>
            <a:off x="7132669" y="4257144"/>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Marine Spatial Data Infrastructure WG (MSDIWG)</a:t>
            </a:r>
          </a:p>
        </p:txBody>
      </p:sp>
      <p:sp>
        <p:nvSpPr>
          <p:cNvPr id="67" name="_s1167"/>
          <p:cNvSpPr>
            <a:spLocks noChangeArrowheads="1"/>
          </p:cNvSpPr>
          <p:nvPr/>
        </p:nvSpPr>
        <p:spPr bwMode="auto">
          <a:xfrm>
            <a:off x="204910" y="764704"/>
            <a:ext cx="1918818"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defRPr/>
            </a:pPr>
            <a:r>
              <a:rPr lang="en-AU" sz="1200" b="1" dirty="0">
                <a:solidFill>
                  <a:schemeClr val="bg1"/>
                </a:solidFill>
                <a:latin typeface="Arial" pitchFamily="34" charset="0"/>
                <a:cs typeface="Arial" pitchFamily="34" charset="0"/>
              </a:rPr>
              <a:t>Finance Committee (FC)</a:t>
            </a:r>
          </a:p>
        </p:txBody>
      </p:sp>
      <p:sp>
        <p:nvSpPr>
          <p:cNvPr id="70" name="_s1167"/>
          <p:cNvSpPr>
            <a:spLocks noChangeArrowheads="1"/>
          </p:cNvSpPr>
          <p:nvPr/>
        </p:nvSpPr>
        <p:spPr bwMode="auto">
          <a:xfrm>
            <a:off x="4805330" y="4032920"/>
            <a:ext cx="1868551" cy="468000"/>
          </a:xfrm>
          <a:prstGeom prst="roundRect">
            <a:avLst>
              <a:gd name="adj" fmla="val 16667"/>
            </a:avLst>
          </a:prstGeom>
          <a:solidFill>
            <a:schemeClr val="tx2"/>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IHO Data Centre for Digital Bathymetry (DCDB)</a:t>
            </a:r>
          </a:p>
        </p:txBody>
      </p:sp>
      <p:sp>
        <p:nvSpPr>
          <p:cNvPr id="74" name="_s1167"/>
          <p:cNvSpPr>
            <a:spLocks noChangeArrowheads="1"/>
          </p:cNvSpPr>
          <p:nvPr/>
        </p:nvSpPr>
        <p:spPr bwMode="auto">
          <a:xfrm>
            <a:off x="3358942" y="766481"/>
            <a:ext cx="1933138" cy="502279"/>
          </a:xfrm>
          <a:prstGeom prst="roundRect">
            <a:avLst>
              <a:gd name="adj" fmla="val 16667"/>
            </a:avLst>
          </a:prstGeom>
          <a:solidFill>
            <a:schemeClr val="tx2"/>
          </a:solidFill>
          <a:ln>
            <a:headEnd/>
            <a:tailEnd/>
          </a:ln>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endParaRPr lang="en-US" sz="1200" b="1" dirty="0">
              <a:solidFill>
                <a:schemeClr val="bg1"/>
              </a:solidFill>
              <a:latin typeface="Arial" pitchFamily="34" charset="0"/>
              <a:cs typeface="Arial" pitchFamily="34" charset="0"/>
            </a:endParaRPr>
          </a:p>
          <a:p>
            <a:pPr algn="ctr">
              <a:defRPr/>
            </a:pPr>
            <a:r>
              <a:rPr lang="en-US" sz="1200" b="1" dirty="0">
                <a:solidFill>
                  <a:schemeClr val="bg1"/>
                </a:solidFill>
                <a:latin typeface="Arial" pitchFamily="34" charset="0"/>
                <a:cs typeface="Arial" pitchFamily="34" charset="0"/>
              </a:rPr>
              <a:t>IHO COUNCIL</a:t>
            </a:r>
          </a:p>
          <a:p>
            <a:pPr algn="ctr">
              <a:defRPr/>
            </a:pPr>
            <a:endParaRPr lang="en-US" dirty="0">
              <a:solidFill>
                <a:schemeClr val="bg1"/>
              </a:solidFill>
              <a:latin typeface="Arial" pitchFamily="34" charset="0"/>
              <a:cs typeface="Arial" pitchFamily="34" charset="0"/>
            </a:endParaRPr>
          </a:p>
        </p:txBody>
      </p:sp>
      <p:cxnSp>
        <p:nvCxnSpPr>
          <p:cNvPr id="75" name="AutoShape 39"/>
          <p:cNvCxnSpPr>
            <a:cxnSpLocks noChangeShapeType="1"/>
          </p:cNvCxnSpPr>
          <p:nvPr/>
        </p:nvCxnSpPr>
        <p:spPr bwMode="auto">
          <a:xfrm>
            <a:off x="5292725" y="982663"/>
            <a:ext cx="1582738" cy="15875"/>
          </a:xfrm>
          <a:prstGeom prst="straightConnector1">
            <a:avLst/>
          </a:prstGeom>
          <a:ln w="38100">
            <a:headEnd type="triangle" w="med" len="med"/>
            <a:tailEnd type="triangle" w="med" len="med"/>
          </a:ln>
        </p:spPr>
        <p:style>
          <a:lnRef idx="1">
            <a:schemeClr val="accent6"/>
          </a:lnRef>
          <a:fillRef idx="3">
            <a:schemeClr val="accent6"/>
          </a:fillRef>
          <a:effectRef idx="2">
            <a:schemeClr val="accent6"/>
          </a:effectRef>
          <a:fontRef idx="minor">
            <a:schemeClr val="lt1"/>
          </a:fontRef>
        </p:style>
      </p:cxnSp>
      <p:cxnSp>
        <p:nvCxnSpPr>
          <p:cNvPr id="78" name="AutoShape 39"/>
          <p:cNvCxnSpPr>
            <a:cxnSpLocks noChangeShapeType="1"/>
          </p:cNvCxnSpPr>
          <p:nvPr/>
        </p:nvCxnSpPr>
        <p:spPr bwMode="auto">
          <a:xfrm>
            <a:off x="2097088" y="962025"/>
            <a:ext cx="1262062" cy="7938"/>
          </a:xfrm>
          <a:prstGeom prst="straightConnector1">
            <a:avLst/>
          </a:prstGeom>
          <a:ln w="38100">
            <a:headEnd type="triangle" w="med" len="med"/>
            <a:tailEnd type="triangle" w="med" len="med"/>
          </a:ln>
        </p:spPr>
        <p:style>
          <a:lnRef idx="1">
            <a:schemeClr val="accent6"/>
          </a:lnRef>
          <a:fillRef idx="3">
            <a:schemeClr val="accent6"/>
          </a:fillRef>
          <a:effectRef idx="2">
            <a:schemeClr val="accent6"/>
          </a:effectRef>
          <a:fontRef idx="minor">
            <a:schemeClr val="lt1"/>
          </a:fontRef>
        </p:style>
      </p:cxnSp>
      <p:cxnSp>
        <p:nvCxnSpPr>
          <p:cNvPr id="76837" name="Straight Connector 76836"/>
          <p:cNvCxnSpPr/>
          <p:nvPr/>
        </p:nvCxnSpPr>
        <p:spPr bwMode="auto">
          <a:xfrm rot="16200000" flipV="1">
            <a:off x="6998494" y="-151606"/>
            <a:ext cx="361950" cy="1325562"/>
          </a:xfrm>
          <a:prstGeom prst="bentConnector2">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6841" name="Straight Connector 76840"/>
          <p:cNvCxnSpPr/>
          <p:nvPr/>
        </p:nvCxnSpPr>
        <p:spPr bwMode="auto">
          <a:xfrm rot="5400000" flipH="1" flipV="1">
            <a:off x="1372394" y="121444"/>
            <a:ext cx="434975" cy="852487"/>
          </a:xfrm>
          <a:prstGeom prst="bentConnector2">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68" name="_s1330"/>
          <p:cNvCxnSpPr>
            <a:cxnSpLocks noChangeShapeType="1"/>
          </p:cNvCxnSpPr>
          <p:nvPr/>
        </p:nvCxnSpPr>
        <p:spPr bwMode="auto">
          <a:xfrm rot="5400000">
            <a:off x="6525420" y="2520156"/>
            <a:ext cx="563562" cy="282575"/>
          </a:xfrm>
          <a:prstGeom prst="bentConnector2">
            <a:avLst/>
          </a:prstGeom>
          <a:solidFill>
            <a:schemeClr val="tx2"/>
          </a:solidFill>
          <a:ln w="38100">
            <a:headEnd/>
            <a:tailEnd/>
          </a:ln>
        </p:spPr>
        <p:style>
          <a:lnRef idx="1">
            <a:schemeClr val="accent6"/>
          </a:lnRef>
          <a:fillRef idx="3">
            <a:schemeClr val="accent6"/>
          </a:fillRef>
          <a:effectRef idx="2">
            <a:schemeClr val="accent6"/>
          </a:effectRef>
          <a:fontRef idx="minor">
            <a:schemeClr val="lt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8" y="0"/>
            <a:ext cx="8610601" cy="1139825"/>
          </a:xfrm>
        </p:spPr>
        <p:txBody>
          <a:bodyPr/>
          <a:lstStyle/>
          <a:p>
            <a:pPr eaLnBrk="1" hangingPunct="1">
              <a:defRPr/>
            </a:pPr>
            <a:r>
              <a:rPr lang="en-AU" sz="4000" b="1" dirty="0" smtClean="0">
                <a:effectLst>
                  <a:outerShdw blurRad="38100" dist="38100" dir="2700000" algn="tl">
                    <a:srgbClr val="000000">
                      <a:alpha val="43137"/>
                    </a:srgbClr>
                  </a:outerShdw>
                </a:effectLst>
              </a:rPr>
              <a:t> </a:t>
            </a:r>
            <a:endParaRPr lang="en-AU" sz="3200" b="1"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3" y="868961"/>
            <a:ext cx="9144000" cy="5224335"/>
          </a:xfrm>
          <a:prstGeom prst="rect">
            <a:avLst/>
          </a:prstGeom>
        </p:spPr>
      </p:pic>
      <p:sp>
        <p:nvSpPr>
          <p:cNvPr id="10" name="Titre 9"/>
          <p:cNvSpPr txBox="1">
            <a:spLocks/>
          </p:cNvSpPr>
          <p:nvPr/>
        </p:nvSpPr>
        <p:spPr>
          <a:xfrm>
            <a:off x="832104" y="116632"/>
            <a:ext cx="7627684" cy="9363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algn="ctr"/>
            <a:r>
              <a:rPr lang="en-GB" sz="4800" dirty="0" smtClean="0"/>
              <a:t>IHO Membership</a:t>
            </a:r>
            <a:endParaRPr lang="en-GB" sz="4800" dirty="0"/>
          </a:p>
        </p:txBody>
      </p:sp>
      <p:sp>
        <p:nvSpPr>
          <p:cNvPr id="11" name="Oval 10"/>
          <p:cNvSpPr/>
          <p:nvPr/>
        </p:nvSpPr>
        <p:spPr>
          <a:xfrm>
            <a:off x="-20638" y="3955496"/>
            <a:ext cx="1800200" cy="16561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582028" y="3042223"/>
            <a:ext cx="1800200" cy="16561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080819" y="3341983"/>
            <a:ext cx="1800200" cy="16561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57250" y="44450"/>
            <a:ext cx="7429500" cy="847725"/>
          </a:xfrm>
        </p:spPr>
        <p:txBody>
          <a:bodyPr>
            <a:noAutofit/>
          </a:bodyPr>
          <a:lstStyle/>
          <a:p>
            <a:pPr algn="ctr">
              <a:defRPr/>
            </a:pPr>
            <a:r>
              <a:rPr lang="en-GB" sz="3600" dirty="0">
                <a:solidFill>
                  <a:schemeClr val="bg2">
                    <a:lumMod val="50000"/>
                  </a:schemeClr>
                </a:solidFill>
              </a:rPr>
              <a:t>Regional Hydrographic Commissions</a:t>
            </a:r>
          </a:p>
        </p:txBody>
      </p:sp>
      <p:pic>
        <p:nvPicPr>
          <p:cNvPr id="3789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3938" y="1052513"/>
            <a:ext cx="5256212"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179388" y="1260110"/>
            <a:ext cx="3384550" cy="5051678"/>
          </a:xfrm>
          <a:prstGeom prst="rect">
            <a:avLst/>
          </a:prstGeom>
        </p:spPr>
        <p:txBody>
          <a:bodyPr/>
          <a:lstStyle>
            <a:lvl1pPr marL="342900" indent="-342900" algn="l" rtl="0" eaLnBrk="0" fontAlgn="base" hangingPunct="0">
              <a:spcBef>
                <a:spcPct val="20000"/>
              </a:spcBef>
              <a:spcAft>
                <a:spcPct val="0"/>
              </a:spcAft>
              <a:buClr>
                <a:srgbClr val="FFFF00"/>
              </a:buClr>
              <a:buSzPct val="60000"/>
              <a:buFont typeface="Wingdings" pitchFamily="2" charset="2"/>
              <a:buChar char="n"/>
              <a:defRPr sz="40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FF00"/>
              </a:buClr>
              <a:buChar char="•"/>
              <a:defRPr sz="3600">
                <a:solidFill>
                  <a:srgbClr val="FFFF00"/>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FF00"/>
              </a:buClr>
              <a:buSzPct val="60000"/>
              <a:buFont typeface="Wingdings" pitchFamily="2" charset="2"/>
              <a:buChar char="n"/>
              <a:defRPr sz="3200">
                <a:solidFill>
                  <a:srgbClr val="FFFF00"/>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FF00"/>
              </a:buClr>
              <a:buChar char="•"/>
              <a:defRPr sz="2800">
                <a:solidFill>
                  <a:srgbClr val="FFFF00"/>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FF00"/>
              </a:buClr>
              <a:buSzPct val="60000"/>
              <a:buFont typeface="Wingdings" pitchFamily="2" charset="2"/>
              <a:buChar char="n"/>
              <a:defRPr sz="2800">
                <a:solidFill>
                  <a:srgbClr val="FFFF00"/>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9pPr>
          </a:lstStyle>
          <a:p>
            <a:pPr>
              <a:spcBef>
                <a:spcPts val="600"/>
              </a:spcBef>
              <a:spcAft>
                <a:spcPts val="600"/>
              </a:spcAft>
              <a:tabLst>
                <a:tab pos="534988" algn="l"/>
              </a:tabLst>
              <a:defRPr/>
            </a:pPr>
            <a:r>
              <a:rPr lang="en-US" sz="2400" kern="0" dirty="0" smtClean="0">
                <a:solidFill>
                  <a:schemeClr val="tx1"/>
                </a:solidFill>
                <a:effectLst/>
                <a:latin typeface="+mj-lt"/>
              </a:rPr>
              <a:t>15 RHCs </a:t>
            </a:r>
            <a:br>
              <a:rPr lang="en-US" sz="2400" kern="0" dirty="0" smtClean="0">
                <a:solidFill>
                  <a:schemeClr val="tx1"/>
                </a:solidFill>
                <a:effectLst/>
                <a:latin typeface="+mj-lt"/>
              </a:rPr>
            </a:br>
            <a:r>
              <a:rPr lang="en-US" sz="2400" kern="0" dirty="0" smtClean="0">
                <a:solidFill>
                  <a:schemeClr val="tx1"/>
                </a:solidFill>
                <a:effectLst/>
                <a:latin typeface="+mj-lt"/>
              </a:rPr>
              <a:t>+ Hydrographic 	Commission on 	Antarctica</a:t>
            </a:r>
          </a:p>
          <a:p>
            <a:pPr>
              <a:spcBef>
                <a:spcPts val="3000"/>
              </a:spcBef>
              <a:spcAft>
                <a:spcPts val="0"/>
              </a:spcAft>
              <a:defRPr/>
            </a:pPr>
            <a:r>
              <a:rPr lang="en-US" sz="2400" kern="0" dirty="0" smtClean="0">
                <a:solidFill>
                  <a:schemeClr val="tx1"/>
                </a:solidFill>
                <a:effectLst/>
                <a:latin typeface="+mj-lt"/>
              </a:rPr>
              <a:t>Regional coordination of</a:t>
            </a:r>
          </a:p>
          <a:p>
            <a:pPr marL="531813" lvl="1" indent="-176213">
              <a:spcBef>
                <a:spcPts val="600"/>
              </a:spcBef>
              <a:defRPr/>
            </a:pPr>
            <a:r>
              <a:rPr lang="en-US" sz="2000" kern="0" dirty="0" smtClean="0">
                <a:solidFill>
                  <a:schemeClr val="tx1"/>
                </a:solidFill>
                <a:effectLst/>
                <a:latin typeface="+mj-lt"/>
              </a:rPr>
              <a:t>charting schemes</a:t>
            </a:r>
          </a:p>
          <a:p>
            <a:pPr marL="531813" lvl="1" indent="-176213">
              <a:defRPr/>
            </a:pPr>
            <a:r>
              <a:rPr lang="en-US" sz="2000" kern="0" dirty="0" smtClean="0">
                <a:solidFill>
                  <a:schemeClr val="tx1"/>
                </a:solidFill>
                <a:effectLst/>
                <a:latin typeface="+mj-lt"/>
              </a:rPr>
              <a:t>capacity building and assistance</a:t>
            </a:r>
            <a:endParaRPr lang="en-AU" sz="2000" kern="0" dirty="0" smtClean="0">
              <a:solidFill>
                <a:schemeClr val="tx1"/>
              </a:solidFill>
              <a:effectLst/>
              <a:latin typeface="+mj-lt"/>
            </a:endParaRPr>
          </a:p>
          <a:p>
            <a:pPr marL="531813" lvl="1" indent="-176213">
              <a:defRPr/>
            </a:pPr>
            <a:r>
              <a:rPr lang="en-US" sz="2000" kern="0" dirty="0" smtClean="0">
                <a:solidFill>
                  <a:schemeClr val="tx1"/>
                </a:solidFill>
                <a:effectLst/>
                <a:latin typeface="+mj-lt"/>
              </a:rPr>
              <a:t>bilateral cooperation</a:t>
            </a:r>
          </a:p>
          <a:p>
            <a:pPr marL="531813" lvl="1" indent="-176213">
              <a:defRPr/>
            </a:pPr>
            <a:r>
              <a:rPr lang="en-US" sz="2000" kern="0" dirty="0" smtClean="0">
                <a:solidFill>
                  <a:schemeClr val="tx1"/>
                </a:solidFill>
                <a:effectLst/>
                <a:latin typeface="+mj-lt"/>
              </a:rPr>
              <a:t>technical cooperation</a:t>
            </a:r>
          </a:p>
          <a:p>
            <a:pPr marL="531813" lvl="1" indent="-176213">
              <a:defRPr/>
            </a:pPr>
            <a:r>
              <a:rPr lang="en-US" sz="2000" kern="0" dirty="0" smtClean="0">
                <a:solidFill>
                  <a:schemeClr val="tx1"/>
                </a:solidFill>
                <a:effectLst/>
                <a:latin typeface="+mj-lt"/>
              </a:rPr>
              <a:t>training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388" y="1836892"/>
            <a:ext cx="7420396" cy="3915515"/>
          </a:xfrm>
        </p:spPr>
        <p:txBody>
          <a:bodyPr>
            <a:normAutofit/>
          </a:bodyPr>
          <a:lstStyle/>
          <a:p>
            <a:r>
              <a:rPr lang="en-US" sz="4000" dirty="0" smtClean="0"/>
              <a:t>IHO </a:t>
            </a:r>
            <a:r>
              <a:rPr lang="en-US" sz="4000" dirty="0"/>
              <a:t>Secretariat, here to help you</a:t>
            </a:r>
            <a:r>
              <a:rPr lang="en-US" sz="4000" dirty="0" smtClean="0"/>
              <a:t>!</a:t>
            </a:r>
            <a:br>
              <a:rPr lang="en-US" sz="4000" dirty="0" smtClean="0"/>
            </a:br>
            <a:r>
              <a:rPr lang="en-US" dirty="0" smtClean="0">
                <a:hlinkClick r:id="rId2"/>
              </a:rPr>
              <a:t>www.iho.int</a:t>
            </a:r>
            <a:r>
              <a:rPr lang="en-US" dirty="0" smtClean="0"/>
              <a:t/>
            </a:r>
            <a:br>
              <a:rPr lang="en-US" dirty="0" smtClean="0"/>
            </a:br>
            <a:r>
              <a:rPr lang="en-US" dirty="0" smtClean="0"/>
              <a:t/>
            </a:r>
            <a:br>
              <a:rPr lang="en-US" dirty="0" smtClean="0"/>
            </a:br>
            <a:r>
              <a:rPr lang="en-US" sz="3100" dirty="0" smtClean="0">
                <a:latin typeface="Arial" panose="020B0604020202020204" pitchFamily="34" charset="0"/>
                <a:cs typeface="Arial" panose="020B0604020202020204" pitchFamily="34" charset="0"/>
                <a:hlinkClick r:id="rId3"/>
              </a:rPr>
              <a:t>abri.kampfer@iho.int</a:t>
            </a: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hlinkClick r:id="rId4"/>
              </a:rPr>
              <a:t>alberto.neves@iho.int</a:t>
            </a:r>
            <a:r>
              <a:rPr lang="en-US" sz="3100" dirty="0">
                <a:latin typeface="Arial" panose="020B0604020202020204" pitchFamily="34" charset="0"/>
                <a:cs typeface="Arial" panose="020B0604020202020204" pitchFamily="34" charset="0"/>
              </a:rPr>
              <a:t>  </a:t>
            </a:r>
            <a:endParaRPr lang="en-US" dirty="0"/>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10142" y="803702"/>
            <a:ext cx="832104" cy="1094232"/>
          </a:xfrm>
          <a:prstGeom prst="rect">
            <a:avLst/>
          </a:prstGeom>
        </p:spPr>
      </p:pic>
    </p:spTree>
    <p:extLst>
      <p:ext uri="{BB962C8B-B14F-4D97-AF65-F5344CB8AC3E}">
        <p14:creationId xmlns:p14="http://schemas.microsoft.com/office/powerpoint/2010/main" val="3822931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7930194" cy="4553667"/>
          </a:xfrm>
        </p:spPr>
        <p:txBody>
          <a:bodyPr>
            <a:normAutofit lnSpcReduction="10000"/>
          </a:bodyPr>
          <a:lstStyle/>
          <a:p>
            <a:pPr marL="0" indent="0" eaLnBrk="1" hangingPunct="1">
              <a:defRPr/>
            </a:pPr>
            <a:r>
              <a:rPr lang="en-GB" sz="3600" dirty="0">
                <a:solidFill>
                  <a:schemeClr val="bg1">
                    <a:lumMod val="75000"/>
                  </a:schemeClr>
                </a:solidFill>
                <a:latin typeface="+mj-lt"/>
                <a:cs typeface="Arial" pitchFamily="34" charset="0"/>
              </a:rPr>
              <a:t> Introduction</a:t>
            </a:r>
          </a:p>
          <a:p>
            <a:pPr marL="0" indent="0" eaLnBrk="1" hangingPunct="1">
              <a:defRPr/>
            </a:pPr>
            <a:r>
              <a:rPr lang="en-GB" sz="3600" dirty="0">
                <a:solidFill>
                  <a:schemeClr val="bg1">
                    <a:lumMod val="75000"/>
                  </a:schemeClr>
                </a:solidFill>
                <a:latin typeface="+mj-lt"/>
                <a:cs typeface="Arial" pitchFamily="34" charset="0"/>
              </a:rPr>
              <a:t> </a:t>
            </a:r>
            <a:r>
              <a:rPr lang="en-GB" sz="3600" dirty="0">
                <a:latin typeface="+mj-lt"/>
                <a:cs typeface="Arial" pitchFamily="34" charset="0"/>
              </a:rPr>
              <a:t>References</a:t>
            </a:r>
          </a:p>
          <a:p>
            <a:pPr marL="0" indent="0" eaLnBrk="1" hangingPunct="1">
              <a:defRPr/>
            </a:pPr>
            <a:r>
              <a:rPr lang="en-GB" sz="3600" dirty="0" smtClean="0">
                <a:solidFill>
                  <a:schemeClr val="bg1">
                    <a:lumMod val="75000"/>
                  </a:schemeClr>
                </a:solidFill>
                <a:latin typeface="+mj-lt"/>
                <a:cs typeface="Arial" pitchFamily="34" charset="0"/>
              </a:rPr>
              <a:t> The need for hydrography</a:t>
            </a:r>
          </a:p>
          <a:p>
            <a:pPr marL="0" lvl="1" indent="0">
              <a:spcBef>
                <a:spcPts val="1000"/>
              </a:spcBef>
              <a:defRPr/>
            </a:pPr>
            <a:r>
              <a:rPr lang="en-GB" sz="3600" dirty="0">
                <a:solidFill>
                  <a:schemeClr val="bg1">
                    <a:lumMod val="75000"/>
                  </a:schemeClr>
                </a:solidFill>
                <a:latin typeface="+mj-lt"/>
                <a:cs typeface="Arial" pitchFamily="34" charset="0"/>
              </a:rPr>
              <a:t> Uses and benefits</a:t>
            </a:r>
          </a:p>
          <a:p>
            <a:pPr marL="0" lvl="1" indent="0">
              <a:spcBef>
                <a:spcPts val="1000"/>
              </a:spcBef>
              <a:defRPr/>
            </a:pPr>
            <a:r>
              <a:rPr lang="en-GB" sz="3600" dirty="0">
                <a:solidFill>
                  <a:schemeClr val="bg1">
                    <a:lumMod val="75000"/>
                  </a:schemeClr>
                </a:solidFill>
                <a:latin typeface="+mj-lt"/>
                <a:cs typeface="Arial" pitchFamily="34" charset="0"/>
              </a:rPr>
              <a:t> </a:t>
            </a:r>
            <a:r>
              <a:rPr lang="en-GB" sz="3600" dirty="0" smtClean="0">
                <a:solidFill>
                  <a:schemeClr val="bg1">
                    <a:lumMod val="75000"/>
                  </a:schemeClr>
                </a:solidFill>
                <a:latin typeface="+mj-lt"/>
                <a:cs typeface="Arial" pitchFamily="34" charset="0"/>
              </a:rPr>
              <a:t>The meaning of inadequate hydrography</a:t>
            </a:r>
          </a:p>
          <a:p>
            <a:pPr marL="0" lvl="1" indent="0">
              <a:spcBef>
                <a:spcPts val="1000"/>
              </a:spcBef>
              <a:defRPr/>
            </a:pPr>
            <a:r>
              <a:rPr lang="en-GB" sz="3600" dirty="0">
                <a:solidFill>
                  <a:schemeClr val="bg1">
                    <a:lumMod val="75000"/>
                  </a:schemeClr>
                </a:solidFill>
                <a:latin typeface="+mj-lt"/>
                <a:cs typeface="Arial" pitchFamily="34" charset="0"/>
              </a:rPr>
              <a:t> </a:t>
            </a:r>
            <a:r>
              <a:rPr lang="en-GB" sz="3600" dirty="0" smtClean="0">
                <a:solidFill>
                  <a:schemeClr val="bg1">
                    <a:lumMod val="75000"/>
                  </a:schemeClr>
                </a:solidFill>
                <a:latin typeface="+mj-lt"/>
                <a:cs typeface="Arial" pitchFamily="34" charset="0"/>
              </a:rPr>
              <a:t>Who is responsible for hydrography</a:t>
            </a:r>
            <a:endParaRPr lang="en-GB" sz="3600" dirty="0">
              <a:solidFill>
                <a:schemeClr val="bg1">
                  <a:lumMod val="75000"/>
                </a:schemeClr>
              </a:solidFill>
              <a:latin typeface="+mj-lt"/>
              <a:cs typeface="Arial" pitchFamily="34" charset="0"/>
            </a:endParaRPr>
          </a:p>
          <a:p>
            <a:pPr marL="0" indent="0" eaLnBrk="1" hangingPunct="1">
              <a:defRPr/>
            </a:pPr>
            <a:r>
              <a:rPr lang="en-GB" sz="3600" dirty="0" smtClean="0">
                <a:solidFill>
                  <a:schemeClr val="bg1">
                    <a:lumMod val="75000"/>
                  </a:schemeClr>
                </a:solidFill>
                <a:latin typeface="+mj-lt"/>
                <a:cs typeface="Arial" pitchFamily="34" charset="0"/>
              </a:rPr>
              <a:t> The IHO</a:t>
            </a:r>
          </a:p>
          <a:p>
            <a:pPr marL="0" indent="0" eaLnBrk="1" hangingPunct="1">
              <a:defRPr/>
            </a:pPr>
            <a:r>
              <a:rPr lang="en-GB" sz="3600" dirty="0" smtClean="0">
                <a:solidFill>
                  <a:schemeClr val="bg1">
                    <a:lumMod val="75000"/>
                  </a:schemeClr>
                </a:solidFill>
                <a:latin typeface="+mj-lt"/>
                <a:cs typeface="Arial" pitchFamily="34" charset="0"/>
              </a:rPr>
              <a:t> Conclusion</a:t>
            </a: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t>Summary</a:t>
            </a:r>
            <a:endParaRPr lang="en-AU" sz="3200" dirty="0"/>
          </a:p>
        </p:txBody>
      </p:sp>
    </p:spTree>
    <p:extLst>
      <p:ext uri="{BB962C8B-B14F-4D97-AF65-F5344CB8AC3E}">
        <p14:creationId xmlns:p14="http://schemas.microsoft.com/office/powerpoint/2010/main" val="23236594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defRPr/>
            </a:pPr>
            <a:endParaRPr lang="en-AU"/>
          </a:p>
        </p:txBody>
      </p:sp>
      <p:sp>
        <p:nvSpPr>
          <p:cNvPr id="2" name="Title 1"/>
          <p:cNvSpPr>
            <a:spLocks noGrp="1"/>
          </p:cNvSpPr>
          <p:nvPr>
            <p:ph type="ctrTitle"/>
          </p:nvPr>
        </p:nvSpPr>
        <p:spPr/>
        <p:txBody>
          <a:bodyPr/>
          <a:lstStyle/>
          <a:p>
            <a:pPr>
              <a:defRPr/>
            </a:pPr>
            <a:endParaRPr lang="en-AU"/>
          </a:p>
        </p:txBody>
      </p:sp>
      <p:pic>
        <p:nvPicPr>
          <p:cNvPr id="8196" name="Picture 2" descr="C:\Users\Robert Ward\Documents\Digifots\IHO\Website banners\main_image_OHI_multibeam_300dpi.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5" y="1011504"/>
            <a:ext cx="9146707" cy="500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p:cNvSpPr txBox="1">
            <a:spLocks/>
          </p:cNvSpPr>
          <p:nvPr/>
        </p:nvSpPr>
        <p:spPr>
          <a:xfrm>
            <a:off x="420786" y="191295"/>
            <a:ext cx="7962563" cy="7524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z="2800" dirty="0"/>
              <a:t>International Hydrographic Organization</a:t>
            </a:r>
          </a:p>
          <a:p>
            <a:pPr>
              <a:defRPr/>
            </a:pPr>
            <a:r>
              <a:rPr lang="en-AU" sz="2400" dirty="0"/>
              <a:t>Reference: Publication M-2 The Need for Hydrographic Services</a:t>
            </a:r>
          </a:p>
        </p:txBody>
      </p:sp>
    </p:spTree>
  </p:cSld>
  <p:clrMapOvr>
    <a:masterClrMapping/>
  </p:clrMapOvr>
  <p:transition spd="slow" advClick="0" advTm="40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20786" y="191295"/>
            <a:ext cx="7962563" cy="7524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z="2800" dirty="0"/>
              <a:t>International Hydrographic Organization</a:t>
            </a:r>
          </a:p>
          <a:p>
            <a:pPr>
              <a:defRPr/>
            </a:pPr>
            <a:r>
              <a:rPr lang="en-AU" sz="2400" dirty="0" smtClean="0"/>
              <a:t>References</a:t>
            </a:r>
            <a:endParaRPr lang="en-AU" sz="2400" dirty="0"/>
          </a:p>
        </p:txBody>
      </p:sp>
      <p:sp>
        <p:nvSpPr>
          <p:cNvPr id="6" name="Rectangle 2"/>
          <p:cNvSpPr txBox="1">
            <a:spLocks noChangeArrowheads="1"/>
          </p:cNvSpPr>
          <p:nvPr/>
        </p:nvSpPr>
        <p:spPr>
          <a:xfrm>
            <a:off x="623087" y="1375645"/>
            <a:ext cx="7930194" cy="45536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defRPr/>
            </a:pPr>
            <a:r>
              <a:rPr lang="en-US" sz="3600" u="sng" dirty="0" smtClean="0">
                <a:latin typeface="+mj-lt"/>
                <a:cs typeface="Arial" pitchFamily="34" charset="0"/>
              </a:rPr>
              <a:t>Downloads from the IHO website:</a:t>
            </a:r>
          </a:p>
          <a:p>
            <a:pPr algn="l">
              <a:lnSpc>
                <a:spcPct val="120000"/>
              </a:lnSpc>
              <a:defRPr/>
            </a:pPr>
            <a:r>
              <a:rPr lang="en-US" sz="3600" dirty="0" smtClean="0">
                <a:latin typeface="+mj-lt"/>
                <a:cs typeface="Arial" pitchFamily="34" charset="0"/>
                <a:hlinkClick r:id="rId2"/>
              </a:rPr>
              <a:t>www.iho.int/downloads</a:t>
            </a:r>
            <a:r>
              <a:rPr lang="en-US" sz="3600" dirty="0" smtClean="0">
                <a:latin typeface="+mj-lt"/>
                <a:cs typeface="Arial" pitchFamily="34" charset="0"/>
              </a:rPr>
              <a:t> &gt; M-2</a:t>
            </a:r>
          </a:p>
          <a:p>
            <a:pPr algn="l">
              <a:lnSpc>
                <a:spcPct val="120000"/>
              </a:lnSpc>
              <a:defRPr/>
            </a:pPr>
            <a:r>
              <a:rPr lang="en-US" sz="3600" dirty="0" smtClean="0">
                <a:latin typeface="+mj-lt"/>
                <a:cs typeface="Arial" pitchFamily="34" charset="0"/>
                <a:hlinkClick r:id="rId3"/>
              </a:rPr>
              <a:t>www.iho.int</a:t>
            </a:r>
            <a:r>
              <a:rPr lang="en-US" sz="3600" dirty="0" smtClean="0">
                <a:latin typeface="+mj-lt"/>
                <a:cs typeface="Arial" pitchFamily="34" charset="0"/>
              </a:rPr>
              <a:t> &gt; How to join the IHO to become a Member State</a:t>
            </a:r>
          </a:p>
          <a:p>
            <a:pPr algn="l">
              <a:lnSpc>
                <a:spcPct val="120000"/>
              </a:lnSpc>
              <a:defRPr/>
            </a:pPr>
            <a:r>
              <a:rPr lang="en-US" sz="3600" dirty="0" smtClean="0">
                <a:latin typeface="+mj-lt"/>
                <a:cs typeface="Arial" pitchFamily="34" charset="0"/>
                <a:hlinkClick r:id="rId3"/>
              </a:rPr>
              <a:t>www.iho.int</a:t>
            </a:r>
            <a:r>
              <a:rPr lang="en-US" sz="3600" dirty="0" smtClean="0">
                <a:latin typeface="+mj-lt"/>
                <a:cs typeface="Arial" pitchFamily="34" charset="0"/>
              </a:rPr>
              <a:t> &gt; Standards &amp; Publications &gt; IHO Presentations</a:t>
            </a:r>
            <a:endParaRPr lang="en-GB" sz="3600" dirty="0">
              <a:latin typeface="+mj-lt"/>
              <a:cs typeface="Arial" pitchFamily="34" charset="0"/>
            </a:endParaRPr>
          </a:p>
        </p:txBody>
      </p:sp>
    </p:spTree>
    <p:extLst>
      <p:ext uri="{BB962C8B-B14F-4D97-AF65-F5344CB8AC3E}">
        <p14:creationId xmlns:p14="http://schemas.microsoft.com/office/powerpoint/2010/main" val="2147147161"/>
      </p:ext>
    </p:extLst>
  </p:cSld>
  <p:clrMapOvr>
    <a:masterClrMapping/>
  </p:clrMapOvr>
  <p:transition spd="slow" advClick="0" advTm="40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7930194" cy="4553667"/>
          </a:xfrm>
        </p:spPr>
        <p:txBody>
          <a:bodyPr>
            <a:normAutofit lnSpcReduction="10000"/>
          </a:bodyPr>
          <a:lstStyle/>
          <a:p>
            <a:pPr marL="0" indent="0" eaLnBrk="1" hangingPunct="1">
              <a:defRPr/>
            </a:pPr>
            <a:r>
              <a:rPr lang="en-GB" sz="3600" dirty="0" smtClean="0">
                <a:solidFill>
                  <a:schemeClr val="accent2">
                    <a:lumMod val="40000"/>
                    <a:lumOff val="60000"/>
                  </a:schemeClr>
                </a:solidFill>
                <a:latin typeface="+mj-lt"/>
                <a:cs typeface="Arial" pitchFamily="34" charset="0"/>
              </a:rPr>
              <a:t> </a:t>
            </a:r>
            <a:r>
              <a:rPr lang="en-GB" sz="3600" dirty="0" smtClean="0">
                <a:solidFill>
                  <a:schemeClr val="accent2">
                    <a:lumMod val="40000"/>
                    <a:lumOff val="60000"/>
                  </a:schemeClr>
                </a:solidFill>
                <a:latin typeface="+mj-lt"/>
                <a:cs typeface="Arial" pitchFamily="34" charset="0"/>
              </a:rPr>
              <a:t>Introduction</a:t>
            </a:r>
          </a:p>
          <a:p>
            <a:pPr marL="0" indent="0" eaLnBrk="1" hangingPunct="1">
              <a:defRPr/>
            </a:pPr>
            <a:r>
              <a:rPr lang="en-GB" sz="3600" dirty="0">
                <a:solidFill>
                  <a:schemeClr val="accent2">
                    <a:lumMod val="40000"/>
                    <a:lumOff val="60000"/>
                  </a:schemeClr>
                </a:solidFill>
                <a:latin typeface="+mj-lt"/>
                <a:cs typeface="Arial" pitchFamily="34" charset="0"/>
              </a:rPr>
              <a:t> </a:t>
            </a:r>
            <a:r>
              <a:rPr lang="en-GB" sz="3600" dirty="0" smtClean="0">
                <a:solidFill>
                  <a:schemeClr val="accent2">
                    <a:lumMod val="40000"/>
                    <a:lumOff val="60000"/>
                  </a:schemeClr>
                </a:solidFill>
                <a:latin typeface="+mj-lt"/>
                <a:cs typeface="Arial" pitchFamily="34" charset="0"/>
              </a:rPr>
              <a:t>References</a:t>
            </a:r>
            <a:endParaRPr lang="en-GB" sz="3600" dirty="0" smtClean="0">
              <a:solidFill>
                <a:schemeClr val="accent2">
                  <a:lumMod val="40000"/>
                  <a:lumOff val="60000"/>
                </a:schemeClr>
              </a:solidFill>
              <a:latin typeface="+mj-lt"/>
              <a:cs typeface="Arial" pitchFamily="34" charset="0"/>
            </a:endParaRPr>
          </a:p>
          <a:p>
            <a:pPr marL="0" indent="0" eaLnBrk="1" hangingPunct="1">
              <a:defRPr/>
            </a:pPr>
            <a:r>
              <a:rPr lang="en-GB" sz="3600" dirty="0" smtClean="0">
                <a:latin typeface="+mj-lt"/>
                <a:cs typeface="Arial" pitchFamily="34" charset="0"/>
              </a:rPr>
              <a:t> The need for hydrography</a:t>
            </a:r>
          </a:p>
          <a:p>
            <a:pPr marL="0" lvl="1" indent="0">
              <a:spcBef>
                <a:spcPts val="1000"/>
              </a:spcBef>
              <a:defRPr/>
            </a:pPr>
            <a:r>
              <a:rPr lang="en-GB" sz="3600" dirty="0">
                <a:solidFill>
                  <a:schemeClr val="accent2">
                    <a:lumMod val="40000"/>
                    <a:lumOff val="60000"/>
                  </a:schemeClr>
                </a:solidFill>
                <a:latin typeface="+mj-lt"/>
                <a:cs typeface="Arial" pitchFamily="34" charset="0"/>
              </a:rPr>
              <a:t> Uses and benefits</a:t>
            </a:r>
          </a:p>
          <a:p>
            <a:pPr marL="0" lvl="1" indent="0">
              <a:spcBef>
                <a:spcPts val="1000"/>
              </a:spcBef>
              <a:defRPr/>
            </a:pPr>
            <a:r>
              <a:rPr lang="en-GB" sz="3600" dirty="0">
                <a:solidFill>
                  <a:schemeClr val="accent2">
                    <a:lumMod val="40000"/>
                    <a:lumOff val="60000"/>
                  </a:schemeClr>
                </a:solidFill>
                <a:latin typeface="+mj-lt"/>
                <a:cs typeface="Arial" pitchFamily="34" charset="0"/>
              </a:rPr>
              <a:t> </a:t>
            </a:r>
            <a:r>
              <a:rPr lang="en-GB" sz="3600" dirty="0" smtClean="0">
                <a:solidFill>
                  <a:schemeClr val="accent2">
                    <a:lumMod val="40000"/>
                    <a:lumOff val="60000"/>
                  </a:schemeClr>
                </a:solidFill>
                <a:latin typeface="+mj-lt"/>
                <a:cs typeface="Arial" pitchFamily="34" charset="0"/>
              </a:rPr>
              <a:t>The meaning of inadequate hydrography</a:t>
            </a:r>
          </a:p>
          <a:p>
            <a:pPr marL="0" lvl="1" indent="0">
              <a:spcBef>
                <a:spcPts val="1000"/>
              </a:spcBef>
              <a:defRPr/>
            </a:pPr>
            <a:r>
              <a:rPr lang="en-GB" sz="3600" dirty="0">
                <a:solidFill>
                  <a:schemeClr val="accent2">
                    <a:lumMod val="40000"/>
                    <a:lumOff val="60000"/>
                  </a:schemeClr>
                </a:solidFill>
                <a:latin typeface="+mj-lt"/>
                <a:cs typeface="Arial" pitchFamily="34" charset="0"/>
              </a:rPr>
              <a:t> </a:t>
            </a:r>
            <a:r>
              <a:rPr lang="en-US" sz="3600" dirty="0">
                <a:solidFill>
                  <a:schemeClr val="accent2">
                    <a:lumMod val="40000"/>
                    <a:lumOff val="60000"/>
                  </a:schemeClr>
                </a:solidFill>
                <a:latin typeface="+mj-lt"/>
                <a:cs typeface="Arial" pitchFamily="34" charset="0"/>
              </a:rPr>
              <a:t>Who is responsible for hydrography</a:t>
            </a:r>
            <a:endParaRPr lang="en-GB" sz="3600" dirty="0">
              <a:solidFill>
                <a:schemeClr val="accent2">
                  <a:lumMod val="40000"/>
                  <a:lumOff val="60000"/>
                </a:schemeClr>
              </a:solidFill>
              <a:latin typeface="+mj-lt"/>
              <a:cs typeface="Arial" pitchFamily="34" charset="0"/>
            </a:endParaRPr>
          </a:p>
          <a:p>
            <a:pPr marL="0" indent="0" eaLnBrk="1" hangingPunct="1">
              <a:defRPr/>
            </a:pPr>
            <a:r>
              <a:rPr lang="en-GB" sz="3600" dirty="0" smtClean="0">
                <a:solidFill>
                  <a:schemeClr val="accent2">
                    <a:lumMod val="40000"/>
                    <a:lumOff val="60000"/>
                  </a:schemeClr>
                </a:solidFill>
                <a:latin typeface="+mj-lt"/>
                <a:cs typeface="Arial" pitchFamily="34" charset="0"/>
              </a:rPr>
              <a:t> The IHO</a:t>
            </a:r>
          </a:p>
          <a:p>
            <a:pPr marL="0" indent="0" eaLnBrk="1" hangingPunct="1">
              <a:defRPr/>
            </a:pPr>
            <a:r>
              <a:rPr lang="en-GB" sz="3600" dirty="0" smtClean="0">
                <a:solidFill>
                  <a:schemeClr val="accent2">
                    <a:lumMod val="40000"/>
                    <a:lumOff val="60000"/>
                  </a:schemeClr>
                </a:solidFill>
                <a:latin typeface="+mj-lt"/>
                <a:cs typeface="Arial" pitchFamily="34" charset="0"/>
              </a:rPr>
              <a:t> Conclusion</a:t>
            </a: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t>Summary</a:t>
            </a:r>
            <a:endParaRPr lang="en-AU" sz="3200" dirty="0"/>
          </a:p>
        </p:txBody>
      </p:sp>
    </p:spTree>
    <p:extLst>
      <p:ext uri="{BB962C8B-B14F-4D97-AF65-F5344CB8AC3E}">
        <p14:creationId xmlns:p14="http://schemas.microsoft.com/office/powerpoint/2010/main" val="2881464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HO_Presentations_template-Blan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02FEB0FD-5DB0-4DCA-8FD3-AD77DA5C0D37}" vid="{4295DFCE-4179-4A75-B3EC-50B8EFC8F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IHO_Presentations_template-Blank</Template>
  <TotalTime>701</TotalTime>
  <Words>1527</Words>
  <Application>Microsoft Office PowerPoint</Application>
  <PresentationFormat>On-screen Show (4:3)</PresentationFormat>
  <Paragraphs>364</Paragraphs>
  <Slides>56</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Calibri</vt:lpstr>
      <vt:lpstr>Calibri Light</vt:lpstr>
      <vt:lpstr>Symbol</vt:lpstr>
      <vt:lpstr>Times New Roman</vt:lpstr>
      <vt:lpstr>Verdana</vt:lpstr>
      <vt:lpstr>Wingdings</vt:lpstr>
      <vt:lpstr>IHO_Presentations_template-Blank</vt:lpstr>
      <vt:lpstr>16th Meeting of the South West Pacific Hydrographic Commission   Technical Workshop on  Disaster Response Planning and Data Discovery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Hydrography provides the  fundamental backdrop</vt:lpstr>
      <vt:lpstr>… without hydrography -</vt:lpstr>
      <vt:lpstr>… without hydrography -</vt:lpstr>
      <vt:lpstr>… without hydrography -</vt:lpstr>
      <vt:lpstr>… without hydrography -</vt:lpstr>
      <vt:lpstr>… without hydrography -</vt:lpstr>
      <vt:lpstr>… without hydrography -</vt:lpstr>
      <vt:lpstr>… without hydrography -</vt:lpstr>
      <vt:lpstr>… without hydrography -</vt:lpstr>
      <vt:lpstr>PowerPoint Presentation</vt:lpstr>
      <vt:lpstr>Uses and benefits</vt:lpstr>
      <vt:lpstr>… Safety of Navigation</vt:lpstr>
      <vt:lpstr>… Transport</vt:lpstr>
      <vt:lpstr>… Tourism</vt:lpstr>
      <vt:lpstr>… Natural resources</vt:lpstr>
      <vt:lpstr>… Security and defence</vt:lpstr>
      <vt:lpstr>… Protection of the marine environment</vt:lpstr>
      <vt:lpstr>… Coastal zone management</vt:lpstr>
      <vt:lpstr>… Natural disaster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is responsible for Hydrography?</vt:lpstr>
      <vt:lpstr>Who is responsible for Hydrography?</vt:lpstr>
      <vt:lpstr>Mariners’ Obligations</vt:lpstr>
      <vt:lpstr>Governmental Obligations</vt:lpstr>
      <vt:lpstr>Governmental Obligations</vt:lpstr>
      <vt:lpstr>SOLAS Chapter 5 regulations 9 and 4</vt:lpstr>
      <vt:lpstr>SOLAS Chapter 5 regulations 9 and 4</vt:lpstr>
      <vt:lpstr>Other Governmental Obligations</vt:lpstr>
      <vt:lpstr>UNCLOS 1982</vt:lpstr>
      <vt:lpstr>Meeting Governmental  Obligations</vt:lpstr>
      <vt:lpstr>PowerPoint Presentation</vt:lpstr>
      <vt:lpstr>PowerPoint Presentation</vt:lpstr>
      <vt:lpstr>PowerPoint Presentation</vt:lpstr>
      <vt:lpstr>History of the IHO</vt:lpstr>
      <vt:lpstr>IHO Secretary-General and Directors</vt:lpstr>
      <vt:lpstr>The IHO Secretariat Staff</vt:lpstr>
      <vt:lpstr>PowerPoint Presentation</vt:lpstr>
      <vt:lpstr> </vt:lpstr>
      <vt:lpstr>Regional Hydrographic Commissions</vt:lpstr>
      <vt:lpstr>IHO Secretariat, here to help you! www.iho.int  abri.kampfer@iho.int  alberto.neves@iho.int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JCOMM-5 to HSSC 9 6-10 November 2017,  Ottawa, Canada</dc:title>
  <dc:creator>Owner</dc:creator>
  <cp:lastModifiedBy>Alberto Costa Neves</cp:lastModifiedBy>
  <cp:revision>43</cp:revision>
  <dcterms:created xsi:type="dcterms:W3CDTF">2017-10-26T13:07:26Z</dcterms:created>
  <dcterms:modified xsi:type="dcterms:W3CDTF">2019-02-11T16:49:42Z</dcterms:modified>
</cp:coreProperties>
</file>