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70" r:id="rId6"/>
    <p:sldId id="274" r:id="rId7"/>
    <p:sldId id="272" r:id="rId8"/>
    <p:sldId id="273" r:id="rId9"/>
    <p:sldId id="260" r:id="rId10"/>
    <p:sldId id="269" r:id="rId11"/>
    <p:sldId id="261" r:id="rId12"/>
    <p:sldId id="259" r:id="rId13"/>
    <p:sldId id="262" r:id="rId14"/>
    <p:sldId id="263" r:id="rId15"/>
    <p:sldId id="264" r:id="rId16"/>
    <p:sldId id="265" r:id="rId17"/>
    <p:sldId id="266" r:id="rId18"/>
    <p:sldId id="271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6F14-69C9-4946-9F60-EA0CEEF3ABA1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5743-0294-4D3B-880E-2FF543E4D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13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Data stored on CD, paper, servers,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5743-0294-4D3B-880E-2FF543E4DCF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5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Marine </a:t>
            </a:r>
            <a:r>
              <a:rPr lang="fr-FR" dirty="0" err="1" smtClean="0"/>
              <a:t>Environmental</a:t>
            </a:r>
            <a:r>
              <a:rPr lang="fr-FR" dirty="0" smtClean="0"/>
              <a:t> Data Information Network  MEDIN </a:t>
            </a:r>
            <a:r>
              <a:rPr lang="fr-FR" dirty="0" err="1" smtClean="0"/>
              <a:t>Website</a:t>
            </a:r>
            <a:r>
              <a:rPr lang="fr-FR" dirty="0" smtClean="0"/>
              <a:t>: www.oceannet.org . </a:t>
            </a:r>
            <a:r>
              <a:rPr lang="en-AU" dirty="0" smtClean="0"/>
              <a:t>Introduction to British Oceanographic Data Centre - The UK National Oceanographic Data Centre, CME programme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5743-0294-4D3B-880E-2FF543E4DCF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7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59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1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8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60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77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81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8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27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74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8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55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EE29-6F97-42F8-B21F-CB6DCB83B82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272E-2ED7-42BD-B687-1B4D89528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37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02.62.0.10/geonetwork/srv/en/resources.get?id=91&amp;fname=niue_mbes_survey_report.pdf&amp;access=priv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4"/>
            <a:ext cx="3105780" cy="156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151284" y="2143752"/>
            <a:ext cx="8144860" cy="544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</a:rPr>
              <a:t>Geoscience, Energy and Maritime Division (GEM)</a:t>
            </a:r>
          </a:p>
          <a:p>
            <a:pPr>
              <a:defRPr/>
            </a:pPr>
            <a:endParaRPr lang="en-US" alt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US" alt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</a:rPr>
              <a:t>Data </a:t>
            </a:r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</a:rPr>
              <a:t>Discovery</a:t>
            </a: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Salesh Kumar, Hydrographic Surveyor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saleshk@spc.int</a:t>
            </a:r>
          </a:p>
          <a:p>
            <a:pPr>
              <a:defRPr/>
            </a:pPr>
            <a:endParaRPr lang="en-US" altLang="en-US" sz="1400" dirty="0" smtClean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831" y="333375"/>
            <a:ext cx="18478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734601"/>
              </p:ext>
            </p:extLst>
          </p:nvPr>
        </p:nvGraphicFramePr>
        <p:xfrm>
          <a:off x="71437" y="-76202"/>
          <a:ext cx="11839574" cy="3251899"/>
        </p:xfrm>
        <a:graphic>
          <a:graphicData uri="http://schemas.openxmlformats.org/drawingml/2006/table">
            <a:tbl>
              <a:tblPr/>
              <a:tblGrid>
                <a:gridCol w="580759">
                  <a:extLst>
                    <a:ext uri="{9D8B030D-6E8A-4147-A177-3AD203B41FA5}">
                      <a16:colId xmlns:a16="http://schemas.microsoft.com/office/drawing/2014/main" val="1070072116"/>
                    </a:ext>
                  </a:extLst>
                </a:gridCol>
                <a:gridCol w="448769">
                  <a:extLst>
                    <a:ext uri="{9D8B030D-6E8A-4147-A177-3AD203B41FA5}">
                      <a16:colId xmlns:a16="http://schemas.microsoft.com/office/drawing/2014/main" val="2780180074"/>
                    </a:ext>
                  </a:extLst>
                </a:gridCol>
                <a:gridCol w="923935">
                  <a:extLst>
                    <a:ext uri="{9D8B030D-6E8A-4147-A177-3AD203B41FA5}">
                      <a16:colId xmlns:a16="http://schemas.microsoft.com/office/drawing/2014/main" val="243223797"/>
                    </a:ext>
                  </a:extLst>
                </a:gridCol>
                <a:gridCol w="1253912">
                  <a:extLst>
                    <a:ext uri="{9D8B030D-6E8A-4147-A177-3AD203B41FA5}">
                      <a16:colId xmlns:a16="http://schemas.microsoft.com/office/drawing/2014/main" val="3771608540"/>
                    </a:ext>
                  </a:extLst>
                </a:gridCol>
                <a:gridCol w="1174718">
                  <a:extLst>
                    <a:ext uri="{9D8B030D-6E8A-4147-A177-3AD203B41FA5}">
                      <a16:colId xmlns:a16="http://schemas.microsoft.com/office/drawing/2014/main" val="2618983497"/>
                    </a:ext>
                  </a:extLst>
                </a:gridCol>
                <a:gridCol w="963533">
                  <a:extLst>
                    <a:ext uri="{9D8B030D-6E8A-4147-A177-3AD203B41FA5}">
                      <a16:colId xmlns:a16="http://schemas.microsoft.com/office/drawing/2014/main" val="1832345190"/>
                    </a:ext>
                  </a:extLst>
                </a:gridCol>
                <a:gridCol w="791945">
                  <a:extLst>
                    <a:ext uri="{9D8B030D-6E8A-4147-A177-3AD203B41FA5}">
                      <a16:colId xmlns:a16="http://schemas.microsoft.com/office/drawing/2014/main" val="3100569151"/>
                    </a:ext>
                  </a:extLst>
                </a:gridCol>
                <a:gridCol w="1161519">
                  <a:extLst>
                    <a:ext uri="{9D8B030D-6E8A-4147-A177-3AD203B41FA5}">
                      <a16:colId xmlns:a16="http://schemas.microsoft.com/office/drawing/2014/main" val="2754110499"/>
                    </a:ext>
                  </a:extLst>
                </a:gridCol>
                <a:gridCol w="1174718">
                  <a:extLst>
                    <a:ext uri="{9D8B030D-6E8A-4147-A177-3AD203B41FA5}">
                      <a16:colId xmlns:a16="http://schemas.microsoft.com/office/drawing/2014/main" val="2303825712"/>
                    </a:ext>
                  </a:extLst>
                </a:gridCol>
                <a:gridCol w="1121922">
                  <a:extLst>
                    <a:ext uri="{9D8B030D-6E8A-4147-A177-3AD203B41FA5}">
                      <a16:colId xmlns:a16="http://schemas.microsoft.com/office/drawing/2014/main" val="960979125"/>
                    </a:ext>
                  </a:extLst>
                </a:gridCol>
                <a:gridCol w="1121922">
                  <a:extLst>
                    <a:ext uri="{9D8B030D-6E8A-4147-A177-3AD203B41FA5}">
                      <a16:colId xmlns:a16="http://schemas.microsoft.com/office/drawing/2014/main" val="4106733403"/>
                    </a:ext>
                  </a:extLst>
                </a:gridCol>
                <a:gridCol w="1121922">
                  <a:extLst>
                    <a:ext uri="{9D8B030D-6E8A-4147-A177-3AD203B41FA5}">
                      <a16:colId xmlns:a16="http://schemas.microsoft.com/office/drawing/2014/main" val="2960879998"/>
                    </a:ext>
                  </a:extLst>
                </a:gridCol>
              </a:tblGrid>
              <a:tr h="5121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MEDIN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Type of Survey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Format of Infor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Projection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West Bound Longitude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North Bound Latitude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East Bound Longitude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South Bound Latitude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88839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Niue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effectLst/>
                          <a:latin typeface="Calibri" panose="020F0502020204030204" pitchFamily="34" charset="0"/>
                        </a:rPr>
                        <a:t>Niue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2005 Apr 29th - May 13th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Bathymetry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Multibeam Survey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UTM Zone 2S (WGS 84)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-169.962081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-18.942237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-169.76113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-19.167158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446425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747743"/>
                  </a:ext>
                </a:extLst>
              </a:tr>
              <a:tr h="264690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66423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9949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52682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76166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Niue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Niue, Alofi Wharf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Bathymetry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Multibeam survey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UTM Zone 2S (WGS 84)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-169.928286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-19.045565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-169.9204551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-19.0564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57733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216206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Niue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Niue Alofi Wharf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Bathymetry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Multibeam Survey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UTM Zone 2S (WGS 84)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-19.0476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-19.0547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683763"/>
                  </a:ext>
                </a:extLst>
              </a:tr>
              <a:tr h="2750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Niue Alofi Wharf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effectLst/>
                          <a:latin typeface="Calibri" panose="020F0502020204030204" pitchFamily="34" charset="0"/>
                        </a:rPr>
                        <a:t>Bathymetry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Multibeam Survey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-19.0476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-169.919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effectLst/>
                          <a:latin typeface="Calibri" panose="020F0502020204030204" pitchFamily="34" charset="0"/>
                        </a:rPr>
                        <a:t>-19.0547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3222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69526"/>
              </p:ext>
            </p:extLst>
          </p:nvPr>
        </p:nvGraphicFramePr>
        <p:xfrm>
          <a:off x="71437" y="3390898"/>
          <a:ext cx="11839574" cy="3467101"/>
        </p:xfrm>
        <a:graphic>
          <a:graphicData uri="http://schemas.openxmlformats.org/drawingml/2006/table">
            <a:tbl>
              <a:tblPr/>
              <a:tblGrid>
                <a:gridCol w="3034763">
                  <a:extLst>
                    <a:ext uri="{9D8B030D-6E8A-4147-A177-3AD203B41FA5}">
                      <a16:colId xmlns:a16="http://schemas.microsoft.com/office/drawing/2014/main" val="3711224293"/>
                    </a:ext>
                  </a:extLst>
                </a:gridCol>
                <a:gridCol w="1617211">
                  <a:extLst>
                    <a:ext uri="{9D8B030D-6E8A-4147-A177-3AD203B41FA5}">
                      <a16:colId xmlns:a16="http://schemas.microsoft.com/office/drawing/2014/main" val="4066639818"/>
                    </a:ext>
                  </a:extLst>
                </a:gridCol>
                <a:gridCol w="1986573">
                  <a:extLst>
                    <a:ext uri="{9D8B030D-6E8A-4147-A177-3AD203B41FA5}">
                      <a16:colId xmlns:a16="http://schemas.microsoft.com/office/drawing/2014/main" val="1097879994"/>
                    </a:ext>
                  </a:extLst>
                </a:gridCol>
                <a:gridCol w="2136314">
                  <a:extLst>
                    <a:ext uri="{9D8B030D-6E8A-4147-A177-3AD203B41FA5}">
                      <a16:colId xmlns:a16="http://schemas.microsoft.com/office/drawing/2014/main" val="2429766760"/>
                    </a:ext>
                  </a:extLst>
                </a:gridCol>
                <a:gridCol w="3064713">
                  <a:extLst>
                    <a:ext uri="{9D8B030D-6E8A-4147-A177-3AD203B41FA5}">
                      <a16:colId xmlns:a16="http://schemas.microsoft.com/office/drawing/2014/main" val="2480402185"/>
                    </a:ext>
                  </a:extLst>
                </a:gridCol>
              </a:tblGrid>
              <a:tr h="407091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 dirty="0">
                          <a:effectLst/>
                          <a:latin typeface="Calibri" panose="020F0502020204030204" pitchFamily="34" charset="0"/>
                        </a:rPr>
                        <a:t>Name of Information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effectLst/>
                          <a:latin typeface="Calibri" panose="020F0502020204030204" pitchFamily="34" charset="0"/>
                        </a:rPr>
                        <a:t>PRNI file 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effectLst/>
                          <a:latin typeface="Calibri" panose="020F0502020204030204" pitchFamily="34" charset="0"/>
                        </a:rPr>
                        <a:t>Geonetwork File identifier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PACGEO Links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PACGEO TITLE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79033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Niue_bathy_all processed points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Niue_bathy_all processed points.xyz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94599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niue_noaa_mbes_bathy_eez_200m_grid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nu_noaa_mbes_bathy_eez_200m_grid.xyz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http://www.pacgeo.org/layers/geonode%3Aniue_noaa_mbes_bathy_eez_200m_grid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 Noaa Mbes Bathy Eez 200M Grid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497248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niue_noaa_mbes_200m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http://www.pacgeo.org/layers/geonode%3Aniue_noaa_mbes_200m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 Noaa Mbes 200M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69843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niue_2005_noaa_mes_50m_grid_near_nu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http://www.pacgeo.org/layers/geonode%3Aniue_2005_noaa_mes_50m_grid_near_nu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 2005 Noaa Mes 50M Grid Near Nu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51964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niue_2005_btm_zones_500m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http://www.pacgeo.org/layers/geonode%3Aniue_2005_btm_zones_500m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effectLst/>
                          <a:latin typeface="Calibri" panose="020F0502020204030204" pitchFamily="34" charset="0"/>
                        </a:rPr>
                        <a:t>Niue 2005 Btm Zones 500M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98289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  <a:hlinkClick r:id="rId3"/>
                        </a:rPr>
                        <a:t>Niue ,2005, EU-EDF Technical Survey Report</a:t>
                      </a:r>
                      <a:endParaRPr lang="en-AU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e6bcf036-1d6b-445c-8056-9c42d2380e3f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http://www.pacgeo.org/documents/3017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Niue, 2005, Bathymetry, EU-SOPAC Project Report 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2720"/>
                  </a:ext>
                </a:extLst>
              </a:tr>
              <a:tr h="393430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Niue, 1994, Bathymetry data, File format: MapInfo file in zip folders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33b19d73-9709-46f6-8baf-87e81468bec9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http://www.pacgeo.org/layers/geonode%3Aniue_1994_bathymetry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NIUE, 1994, SHALLOW WATER BATHYMETRY DATA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35728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SOPAC Preliminary Report 0089: Shallow Water Bathymetry Database, PDF Format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d67776ba-3612-4a81-948c-1c16fe90c027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http://www.pacgeo.org/documents/2990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SOPAC Preliminary Report 0089: Shallow Water Bathymetry Database, 1997,Report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03360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PR157_RBS-Alofi_fnlpre-prnt_080613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No record in Geonetwork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http://www.pacgeo.org/documents/2572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Niue, Alofi, 2013, Multibeam Bathymetric and Geotechnical Investigations, Report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199481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5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143126" y="520701"/>
            <a:ext cx="8075613" cy="486251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en-US" sz="1600" dirty="0"/>
          </a:p>
          <a:p>
            <a:pPr eaLnBrk="1" hangingPunct="1">
              <a:defRPr/>
            </a:pPr>
            <a:endParaRPr lang="en-US" alt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74739" y="5845969"/>
            <a:ext cx="91440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AU" altLang="en-US" sz="3600" b="0" kern="0" dirty="0">
                <a:solidFill>
                  <a:srgbClr val="C00000"/>
                </a:solidFill>
              </a:rPr>
              <a:t>http://www.pacgeo.org/prni/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57944"/>
            <a:ext cx="6888163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76" y="1"/>
            <a:ext cx="994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810" y="0"/>
            <a:ext cx="810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92" y="0"/>
            <a:ext cx="8328850" cy="67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965" y="1"/>
            <a:ext cx="9061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30" y="149629"/>
            <a:ext cx="9609512" cy="67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588" y="0"/>
            <a:ext cx="7785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1849" y="3131704"/>
            <a:ext cx="6124575" cy="352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52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8" y="1"/>
            <a:ext cx="8253189" cy="6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48221"/>
            <a:ext cx="12277725" cy="690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575" y="146050"/>
            <a:ext cx="4059721" cy="1325563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Outline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975" y="1577975"/>
            <a:ext cx="4417529" cy="2279650"/>
          </a:xfrm>
        </p:spPr>
        <p:txBody>
          <a:bodyPr/>
          <a:lstStyle/>
          <a:p>
            <a:r>
              <a:rPr lang="en-AU" dirty="0" smtClean="0"/>
              <a:t>PRNI project</a:t>
            </a:r>
          </a:p>
          <a:p>
            <a:r>
              <a:rPr lang="en-AU" dirty="0" smtClean="0"/>
              <a:t>PRNI data portal</a:t>
            </a:r>
          </a:p>
          <a:p>
            <a:r>
              <a:rPr lang="en-AU" dirty="0" smtClean="0"/>
              <a:t>Outcomes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09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289175"/>
            <a:ext cx="6315075" cy="1325563"/>
          </a:xfrm>
        </p:spPr>
        <p:txBody>
          <a:bodyPr>
            <a:normAutofit/>
          </a:bodyPr>
          <a:lstStyle/>
          <a:p>
            <a:r>
              <a:rPr lang="en-AU" sz="8800" dirty="0" smtClean="0">
                <a:solidFill>
                  <a:srgbClr val="FFC000"/>
                </a:solidFill>
              </a:rPr>
              <a:t>Thank you</a:t>
            </a:r>
            <a:endParaRPr lang="en-AU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0" b="35695"/>
          <a:stretch/>
        </p:blipFill>
        <p:spPr>
          <a:xfrm rot="10800000">
            <a:off x="0" y="4581524"/>
            <a:ext cx="12191999" cy="22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69850"/>
            <a:ext cx="10515600" cy="1325563"/>
          </a:xfrm>
        </p:spPr>
        <p:txBody>
          <a:bodyPr/>
          <a:lstStyle/>
          <a:p>
            <a:r>
              <a:rPr lang="en-AU" b="1" u="sng" dirty="0" smtClean="0"/>
              <a:t>PRNI (Pacific Regional Navigation Initiative) </a:t>
            </a:r>
            <a:endParaRPr lang="en-A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5388"/>
            <a:ext cx="10515600" cy="4351338"/>
          </a:xfrm>
        </p:spPr>
        <p:txBody>
          <a:bodyPr/>
          <a:lstStyle/>
          <a:p>
            <a:r>
              <a:rPr lang="en-AU" dirty="0" smtClean="0"/>
              <a:t>Funded by New Zealand Ministry of Foreign Affairs and Trade (MFAT)</a:t>
            </a:r>
          </a:p>
          <a:p>
            <a:pPr marL="0" indent="0">
              <a:buNone/>
            </a:pPr>
            <a:r>
              <a:rPr lang="en-AU" dirty="0" smtClean="0"/>
              <a:t> 3 year project , 2015  - 2018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Focused on:</a:t>
            </a:r>
          </a:p>
          <a:p>
            <a:r>
              <a:rPr lang="en-AU" dirty="0" smtClean="0"/>
              <a:t>Navigation related aspects of maritime safety, in particular to support Pacific Island countries fulfil obligations relating to hydrography and nautical charting under UN safety of Life at Sea (SOLAS) convention</a:t>
            </a:r>
          </a:p>
          <a:p>
            <a:r>
              <a:rPr lang="en-AU" dirty="0" smtClean="0"/>
              <a:t>3 targeted countries (Tuvalu, Kiribati and Vanuatu)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5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0"/>
            <a:ext cx="10515600" cy="1325563"/>
          </a:xfrm>
        </p:spPr>
        <p:txBody>
          <a:bodyPr/>
          <a:lstStyle/>
          <a:p>
            <a:r>
              <a:rPr lang="en-AU" sz="3200" b="1" u="sng" dirty="0" smtClean="0"/>
              <a:t>Staff involved in Data Discovery Output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815975"/>
            <a:ext cx="10515600" cy="4351338"/>
          </a:xfrm>
        </p:spPr>
        <p:txBody>
          <a:bodyPr/>
          <a:lstStyle/>
          <a:p>
            <a:r>
              <a:rPr lang="en-AU" dirty="0" smtClean="0"/>
              <a:t>Senior Hydrographic surveyor- David Mundy</a:t>
            </a:r>
          </a:p>
          <a:p>
            <a:r>
              <a:rPr lang="en-AU" dirty="0" smtClean="0"/>
              <a:t>Hydrographic surveyor – Salesh Kumar</a:t>
            </a:r>
          </a:p>
          <a:p>
            <a:r>
              <a:rPr lang="en-AU" dirty="0"/>
              <a:t>Senior Geospatial Systems </a:t>
            </a:r>
            <a:r>
              <a:rPr lang="en-AU" dirty="0" smtClean="0"/>
              <a:t>Architect – Sachindra Singh</a:t>
            </a:r>
          </a:p>
          <a:p>
            <a:r>
              <a:rPr lang="en-AU" dirty="0" smtClean="0"/>
              <a:t>Geospatial administrator – Keleni </a:t>
            </a:r>
            <a:r>
              <a:rPr lang="en-AU" dirty="0" err="1" smtClean="0"/>
              <a:t>Rasiqa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8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10231597" cy="65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7" y="1386681"/>
            <a:ext cx="90582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735" y="0"/>
            <a:ext cx="9528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0"/>
            <a:ext cx="9675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27" y="384684"/>
            <a:ext cx="9741153" cy="60483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AU" sz="3600" b="1" u="sng" dirty="0"/>
              <a:t>Output 1 – Data Discovery </a:t>
            </a:r>
            <a:endParaRPr lang="en-AU" sz="2400" dirty="0"/>
          </a:p>
          <a:p>
            <a:pPr>
              <a:defRPr/>
            </a:pPr>
            <a:r>
              <a:rPr lang="en-AU" sz="2400" dirty="0"/>
              <a:t>Examination of SPC data holdings and subsequent analysis for suitability for charting</a:t>
            </a:r>
          </a:p>
          <a:p>
            <a:pPr>
              <a:defRPr/>
            </a:pPr>
            <a:r>
              <a:rPr lang="en-AU" sz="2400" dirty="0"/>
              <a:t>Provision of means of regular promulgation of updated list and associated access to PCA’s</a:t>
            </a:r>
          </a:p>
          <a:p>
            <a:pPr>
              <a:defRPr/>
            </a:pPr>
            <a:r>
              <a:rPr lang="en-AU" sz="2400" dirty="0"/>
              <a:t>Obtaining release agreements with PICTs for release of data held by SPC to PCA’s</a:t>
            </a:r>
          </a:p>
          <a:p>
            <a:pPr marL="0" indent="0">
              <a:buNone/>
              <a:defRPr/>
            </a:pPr>
            <a:r>
              <a:rPr lang="en-AU" sz="2400" b="1" dirty="0"/>
              <a:t>Activities completed include:</a:t>
            </a:r>
          </a:p>
          <a:p>
            <a:pPr>
              <a:defRPr/>
            </a:pPr>
            <a:r>
              <a:rPr lang="en-AU" sz="2400" dirty="0"/>
              <a:t>Review of all SPC data holdings</a:t>
            </a:r>
          </a:p>
          <a:p>
            <a:pPr>
              <a:defRPr/>
            </a:pPr>
            <a:r>
              <a:rPr lang="en-AU" sz="2400" dirty="0"/>
              <a:t>Secured 8 out of 17 PIC’s data release agreement</a:t>
            </a:r>
          </a:p>
          <a:p>
            <a:pPr>
              <a:defRPr/>
            </a:pPr>
            <a:r>
              <a:rPr lang="en-AU" sz="2400" dirty="0"/>
              <a:t>PRNI data portal complete</a:t>
            </a:r>
          </a:p>
          <a:p>
            <a:pPr>
              <a:defRPr/>
            </a:pPr>
            <a:r>
              <a:rPr lang="en-AU" sz="2400" dirty="0"/>
              <a:t>Data release matrix (excel spreadsheet MEDIN Format) complete</a:t>
            </a:r>
          </a:p>
          <a:p>
            <a:pPr>
              <a:defRPr/>
            </a:pPr>
            <a:r>
              <a:rPr lang="en-AU" sz="2400" dirty="0"/>
              <a:t>Data for 4 countries released to PCA (LINZ)</a:t>
            </a:r>
          </a:p>
          <a:p>
            <a:pPr>
              <a:defRPr/>
            </a:pPr>
            <a:r>
              <a:rPr lang="en-AU" sz="2400" dirty="0"/>
              <a:t>Username and password provided for PCA (UKHO and LINZ) and PCA’s</a:t>
            </a:r>
          </a:p>
        </p:txBody>
      </p:sp>
    </p:spTree>
    <p:extLst>
      <p:ext uri="{BB962C8B-B14F-4D97-AF65-F5344CB8AC3E}">
        <p14:creationId xmlns:p14="http://schemas.microsoft.com/office/powerpoint/2010/main" val="2436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549</Words>
  <Application>Microsoft Office PowerPoint</Application>
  <PresentationFormat>Widescreen</PresentationFormat>
  <Paragraphs>227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Outline</vt:lpstr>
      <vt:lpstr>PRNI (Pacific Regional Navigation Initiative) </vt:lpstr>
      <vt:lpstr>Staff involved in Data Discovery Output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Salesh Kumar</dc:creator>
  <cp:lastModifiedBy>Salesh Kumar</cp:lastModifiedBy>
  <cp:revision>17</cp:revision>
  <dcterms:created xsi:type="dcterms:W3CDTF">2019-02-12T08:23:04Z</dcterms:created>
  <dcterms:modified xsi:type="dcterms:W3CDTF">2019-02-12T18:06:06Z</dcterms:modified>
</cp:coreProperties>
</file>